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0"/>
  </p:notesMasterIdLst>
  <p:sldIdLst>
    <p:sldId id="360" r:id="rId2"/>
    <p:sldId id="367" r:id="rId3"/>
    <p:sldId id="363" r:id="rId4"/>
    <p:sldId id="368" r:id="rId5"/>
    <p:sldId id="369" r:id="rId6"/>
    <p:sldId id="351" r:id="rId7"/>
    <p:sldId id="371" r:id="rId8"/>
    <p:sldId id="362" r:id="rId9"/>
    <p:sldId id="374" r:id="rId10"/>
    <p:sldId id="373" r:id="rId11"/>
    <p:sldId id="383" r:id="rId12"/>
    <p:sldId id="379" r:id="rId13"/>
    <p:sldId id="380" r:id="rId14"/>
    <p:sldId id="382" r:id="rId15"/>
    <p:sldId id="378" r:id="rId16"/>
    <p:sldId id="372" r:id="rId17"/>
    <p:sldId id="381" r:id="rId18"/>
    <p:sldId id="376" r:id="rId19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ECFF"/>
    <a:srgbClr val="0066FF"/>
    <a:srgbClr val="0099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56" y="-9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82384-43C6-499E-8F64-C0FF2E8D10F6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19199-E624-49BA-BB69-33CA7E68EE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3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90">
              <a:defRPr/>
            </a:pPr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5248" y="1645920"/>
            <a:ext cx="13167360" cy="2194560"/>
          </a:xfrm>
        </p:spPr>
        <p:txBody>
          <a:bodyPr vert="horz" lIns="65311" tIns="0" rIns="65311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69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DD658-2C19-4D25-9F5B-3E8494C2A89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57361-A2D7-4BB0-842D-CEED7D0D850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94560" y="3998038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436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27257-E180-436A-B87C-2D49E89E355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DCE35-AD1A-4A1E-B8B2-7315117A2EA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0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ED4EA-6DA9-4FB2-81E1-5A2D453638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43344-95B5-4107-B8F7-6633214ED8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8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4324E-653D-44B9-B71C-15BCF4173DE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BD127-E3E0-4163-A6E6-949122F037B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1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731520"/>
            <a:ext cx="11338560" cy="21945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9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3009343"/>
            <a:ext cx="11338560" cy="1811654"/>
          </a:xfrm>
        </p:spPr>
        <p:txBody>
          <a:bodyPr anchor="t"/>
          <a:lstStyle>
            <a:lvl1pPr marL="104498" indent="0" algn="l">
              <a:buNone/>
              <a:defRPr sz="29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94D8-DA38-467A-82D1-F6E80699FB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79680" y="7700011"/>
            <a:ext cx="1219200" cy="438150"/>
          </a:xfrm>
        </p:spPr>
        <p:txBody>
          <a:bodyPr/>
          <a:lstStyle/>
          <a:p>
            <a:pPr>
              <a:defRPr/>
            </a:pPr>
            <a:fld id="{62F758FD-5AA8-4F00-B663-0AC3F3251C6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B0836-BB53-4033-B43A-61F3CA3E6A6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F644-7386-45EF-A27D-3456077A65D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0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13167360" cy="1371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5"/>
            <a:ext cx="6464301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32041" y="1842135"/>
            <a:ext cx="6466840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31520" y="2834640"/>
            <a:ext cx="6464301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34640"/>
            <a:ext cx="6466840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9A063-A460-4AE0-8D1D-033241C13E8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68681-FB7F-4A39-8C74-290FF2543CC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20DF3-177E-42E1-B1ED-55F440A2F07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09735-6B41-41CF-AED0-2F0705E603A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4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062C7-07DE-4F10-80B2-DF8F525F06F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1182-0128-48EB-A174-AB56EF7387F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31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1" y="1828800"/>
            <a:ext cx="4813301" cy="5522596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9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DDC79-CEBF-4A4C-A198-CCD94C26C47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056C-427F-49B1-91D2-70BAB5E7DC0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0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731520"/>
            <a:ext cx="8778240" cy="626746"/>
          </a:xfrm>
        </p:spPr>
        <p:txBody>
          <a:bodyPr lIns="65311" rIns="65311" bIns="0" anchor="b">
            <a:sp3d prstMaterial="softEdge"/>
          </a:bodyPr>
          <a:lstStyle>
            <a:lvl1pPr algn="ctr">
              <a:buNone/>
              <a:defRPr sz="29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26080" y="2198370"/>
            <a:ext cx="8778240" cy="475488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6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0" y="1400145"/>
            <a:ext cx="8778240" cy="636422"/>
          </a:xfrm>
        </p:spPr>
        <p:txBody>
          <a:bodyPr lIns="65311" tIns="65311" rIns="65311" anchor="t"/>
          <a:lstStyle>
            <a:lvl1pPr marL="0" indent="0" algn="ct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BF579-8113-4292-BD5D-BB8BF14B016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4B524-625B-4915-8CC8-4DCE87B1E40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1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650992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520" y="7700011"/>
            <a:ext cx="34137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5AEF6F-1E87-4CF6-9DF9-C6655865E021}" type="datetime1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998720" y="7700011"/>
            <a:ext cx="46329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ct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2679680" y="7700011"/>
            <a:ext cx="1219200" cy="438150"/>
          </a:xfrm>
          <a:prstGeom prst="rect">
            <a:avLst/>
          </a:prstGeom>
        </p:spPr>
        <p:txBody>
          <a:bodyPr vert="horz" lIns="0" tIns="65311" rIns="0" bIns="65311" anchor="b"/>
          <a:lstStyle>
            <a:lvl1pPr algn="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22338B4-BC97-44CA-97C5-E78E93BBCB9D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0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59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83732" indent="-58779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40909" indent="-40492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13" indent="-32655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206" indent="-26124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51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5" indent="-26124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374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09574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111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46448" y="4582264"/>
            <a:ext cx="13753528" cy="2484864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Decoding the future </a:t>
            </a:r>
            <a:r>
              <a:rPr lang="en-US" altLang="zh-CN" sz="5400" dirty="0" smtClean="0">
                <a:solidFill>
                  <a:srgbClr val="FFFF00"/>
                </a:solidFill>
              </a:rPr>
              <a:t>2</a:t>
            </a:r>
            <a:r>
              <a:rPr lang="en-US" sz="5400" dirty="0" smtClean="0">
                <a:solidFill>
                  <a:srgbClr val="FFFF00"/>
                </a:solidFill>
              </a:rPr>
              <a:t> of 1</a:t>
            </a:r>
            <a:r>
              <a:rPr lang="en-US" altLang="zh-CN" sz="5400" dirty="0" smtClean="0">
                <a:solidFill>
                  <a:srgbClr val="FFFF00"/>
                </a:solidFill>
              </a:rPr>
              <a:t>4</a:t>
            </a:r>
            <a:r>
              <a:rPr lang="en-US" sz="5400" dirty="0" smtClean="0">
                <a:solidFill>
                  <a:srgbClr val="FFFF00"/>
                </a:solidFill>
              </a:rPr>
              <a:t>:</a:t>
            </a:r>
            <a:r>
              <a:rPr lang="en-US" sz="5400" dirty="0">
                <a:solidFill>
                  <a:srgbClr val="FFFF00"/>
                </a:solidFill>
              </a:rPr>
              <a:t/>
            </a:r>
            <a:br>
              <a:rPr lang="en-US" sz="5400" dirty="0">
                <a:solidFill>
                  <a:srgbClr val="FFFF00"/>
                </a:solidFill>
              </a:rPr>
            </a:br>
            <a:r>
              <a:rPr lang="zh-CN" altLang="en-US" sz="5400" dirty="0" smtClean="0">
                <a:solidFill>
                  <a:schemeClr val="tx1"/>
                </a:solidFill>
              </a:rPr>
              <a:t>接回猶太根源來看</a:t>
            </a:r>
            <a:r>
              <a:rPr lang="zh-TW" altLang="en-US" sz="5400" dirty="0">
                <a:solidFill>
                  <a:schemeClr val="tx1"/>
                </a:solidFill>
              </a:rPr>
              <a:t>給士每拿教會</a:t>
            </a:r>
            <a:r>
              <a:rPr lang="zh-TW" altLang="en-US" sz="5400" dirty="0" smtClean="0">
                <a:solidFill>
                  <a:schemeClr val="tx1"/>
                </a:solidFill>
              </a:rPr>
              <a:t>的信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67200" y="7132320"/>
            <a:ext cx="5364480" cy="82296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6300" b="1" dirty="0" smtClean="0"/>
              <a:t>June</a:t>
            </a:r>
            <a:r>
              <a:rPr lang="zh-CN" altLang="en-US" sz="6300" b="1" dirty="0" smtClean="0"/>
              <a:t> </a:t>
            </a:r>
            <a:r>
              <a:rPr lang="en-US" altLang="zh-CN" sz="6300" b="1" dirty="0" smtClean="0"/>
              <a:t>12</a:t>
            </a:r>
            <a:r>
              <a:rPr lang="en-US" sz="6300" b="1" dirty="0" smtClean="0"/>
              <a:t>, 2016</a:t>
            </a:r>
            <a:endParaRPr lang="en-US" sz="63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3" y="-1"/>
            <a:ext cx="9235415" cy="529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-61664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dirty="0"/>
              <a:t>冠冕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81" y="2738418"/>
            <a:ext cx="9073008" cy="5480838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6408" y="1018456"/>
            <a:ext cx="14630400" cy="23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 smtClean="0">
                <a:solidFill>
                  <a:srgbClr val="FFFF00"/>
                </a:solidFill>
              </a:rPr>
              <a:t>末</a:t>
            </a:r>
            <a:r>
              <a:rPr lang="zh-CN" altLang="en-US" sz="4800" b="1" dirty="0">
                <a:solidFill>
                  <a:srgbClr val="FFFF00"/>
                </a:solidFill>
              </a:rPr>
              <a:t>世</a:t>
            </a:r>
            <a:r>
              <a:rPr lang="zh-TW" altLang="en-US" sz="4800" b="1" dirty="0">
                <a:solidFill>
                  <a:srgbClr val="FFFF00"/>
                </a:solidFill>
              </a:rPr>
              <a:t>教會也這樣</a:t>
            </a:r>
            <a:r>
              <a:rPr lang="zh-TW" altLang="en-US" sz="4800" b="1" dirty="0" smtClean="0">
                <a:solidFill>
                  <a:srgbClr val="FFFF00"/>
                </a:solidFill>
              </a:rPr>
              <a:t>。</a:t>
            </a:r>
            <a:r>
              <a:rPr lang="zh-TW" altLang="en-US" sz="4800" b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</a:t>
            </a:r>
            <a:r>
              <a:rPr lang="zh-TW" altLang="en-US" sz="48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勉</a:t>
            </a:r>
            <a:r>
              <a:rPr lang="zh-TW" altLang="en-US" sz="4800" b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勵</a:t>
            </a:r>
            <a:r>
              <a:rPr lang="zh-CN" altLang="en-US" sz="48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將</a:t>
            </a:r>
            <a:r>
              <a:rPr lang="zh-TW" altLang="en-US" sz="4800" b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</a:t>
            </a:r>
            <a:r>
              <a:rPr lang="zh-TW" altLang="en-US" sz="48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烈火考驗中的末世教會說：</a:t>
            </a:r>
            <a:r>
              <a:rPr lang="en-US" altLang="zh-TW" sz="48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48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你務要至死忠心</a:t>
            </a:r>
            <a:r>
              <a:rPr lang="zh-TW" altLang="en-US" sz="4800" b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，得</a:t>
            </a:r>
            <a:r>
              <a:rPr lang="zh-TW" altLang="en-US" sz="48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勝的，必不受第二次死的害。</a:t>
            </a:r>
            <a:r>
              <a:rPr lang="en-US" altLang="zh-TW" sz="48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endParaRPr lang="zh-CN" altLang="en-US" sz="4800" b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15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23" y="92214"/>
            <a:ext cx="11321685" cy="8055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3272" y="10344"/>
            <a:ext cx="5832648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Jerusalem Day</a:t>
            </a:r>
            <a:r>
              <a:rPr lang="zh-CN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（</a:t>
            </a:r>
            <a:r>
              <a:rPr lang="en-US" altLang="zh-C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Recapturing Day)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6/</a:t>
            </a:r>
            <a:r>
              <a:rPr lang="en-US" altLang="zh-C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4~6/5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599"/>
            <a:ext cx="14630400" cy="43942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946296"/>
            <a:ext cx="14674940" cy="2624888"/>
          </a:xfrm>
          <a:prstGeom prst="rect">
            <a:avLst/>
          </a:prstGeom>
          <a:solidFill>
            <a:srgbClr val="FF0000"/>
          </a:solidFill>
        </p:spPr>
        <p:txBody>
          <a:bodyPr wrap="square" lIns="130622" tIns="65311" rIns="130622" bIns="65311" rtlCol="0">
            <a:spAutoFit/>
          </a:bodyPr>
          <a:lstStyle/>
          <a:p>
            <a:r>
              <a:rPr lang="zh-TW" altLang="en-US" sz="5400" b="1" dirty="0" smtClean="0">
                <a:solidFill>
                  <a:prstClr val="white"/>
                </a:solidFill>
              </a:rPr>
              <a:t>珥 </a:t>
            </a:r>
            <a:r>
              <a:rPr lang="en-US" altLang="zh-TW" sz="5400" b="1" dirty="0">
                <a:solidFill>
                  <a:prstClr val="white"/>
                </a:solidFill>
              </a:rPr>
              <a:t>3: </a:t>
            </a:r>
            <a:r>
              <a:rPr lang="en-US" altLang="zh-TW" sz="5400" b="1" dirty="0" smtClean="0">
                <a:solidFill>
                  <a:prstClr val="white"/>
                </a:solidFill>
              </a:rPr>
              <a:t>1</a:t>
            </a:r>
            <a:r>
              <a:rPr lang="zh-TW" altLang="en-US" sz="5400" b="1" dirty="0" smtClean="0">
                <a:solidFill>
                  <a:prstClr val="white"/>
                </a:solidFill>
              </a:rPr>
              <a:t>他</a:t>
            </a:r>
            <a:r>
              <a:rPr lang="zh-TW" altLang="en-US" sz="5400" b="1" dirty="0">
                <a:solidFill>
                  <a:prstClr val="white"/>
                </a:solidFill>
              </a:rPr>
              <a:t>們將我的百姓、就是我的產業以色列、分散在列國中．又分取我的地土</a:t>
            </a:r>
            <a:r>
              <a:rPr lang="en-US" altLang="zh-TW" sz="5400" b="1" dirty="0">
                <a:solidFill>
                  <a:prstClr val="white"/>
                </a:solidFill>
              </a:rPr>
              <a:t>…21</a:t>
            </a:r>
            <a:r>
              <a:rPr lang="zh-TW" altLang="en-US" sz="5400" b="1" dirty="0">
                <a:solidFill>
                  <a:prstClr val="white"/>
                </a:solidFill>
              </a:rPr>
              <a:t>我未曾報</a:t>
            </a:r>
            <a:r>
              <a:rPr lang="zh-TW" altLang="en-US" sz="5400" b="1" dirty="0" smtClean="0">
                <a:solidFill>
                  <a:prstClr val="white"/>
                </a:solidFill>
              </a:rPr>
              <a:t>復流</a:t>
            </a:r>
            <a:r>
              <a:rPr lang="zh-TW" altLang="en-US" sz="5400" b="1" dirty="0">
                <a:solidFill>
                  <a:prstClr val="white"/>
                </a:solidFill>
              </a:rPr>
              <a:t>血的罪、現在我要報復、因爲耶和華住在錫安。</a:t>
            </a:r>
          </a:p>
        </p:txBody>
      </p:sp>
    </p:spTree>
    <p:extLst>
      <p:ext uri="{BB962C8B-B14F-4D97-AF65-F5344CB8AC3E}">
        <p14:creationId xmlns:p14="http://schemas.microsoft.com/office/powerpoint/2010/main" val="42405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4709"/>
            <a:ext cx="14630400" cy="12520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71"/>
            <a:ext cx="9587283" cy="6787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1344" y="10344"/>
            <a:ext cx="6049536" cy="5117878"/>
          </a:xfrm>
          <a:prstGeom prst="rect">
            <a:avLst/>
          </a:prstGeom>
          <a:solidFill>
            <a:srgbClr val="FF0000"/>
          </a:solidFill>
        </p:spPr>
        <p:txBody>
          <a:bodyPr wrap="square" lIns="130622" tIns="65311" rIns="130622" bIns="65311" rtlCol="0">
            <a:spAutoFit/>
          </a:bodyPr>
          <a:lstStyle/>
          <a:p>
            <a:r>
              <a:rPr lang="zh-CN" altLang="en-US" sz="5400" b="1" dirty="0">
                <a:solidFill>
                  <a:prstClr val="white"/>
                </a:solidFill>
              </a:rPr>
              <a:t>撒迦利亞書</a:t>
            </a:r>
            <a:r>
              <a:rPr lang="en-US" altLang="zh-TW" sz="5400" b="1" dirty="0">
                <a:solidFill>
                  <a:prstClr val="white"/>
                </a:solidFill>
              </a:rPr>
              <a:t> </a:t>
            </a:r>
            <a:r>
              <a:rPr lang="en-US" altLang="zh-TW" sz="5400" b="1" dirty="0" smtClean="0">
                <a:solidFill>
                  <a:prstClr val="white"/>
                </a:solidFill>
              </a:rPr>
              <a:t>2:1</a:t>
            </a:r>
            <a:r>
              <a:rPr lang="zh-TW" altLang="en-US" sz="5400" b="1" dirty="0" smtClean="0"/>
              <a:t>在</a:t>
            </a:r>
            <a:r>
              <a:rPr lang="zh-TW" altLang="en-US" sz="5400" b="1" dirty="0"/>
              <a:t>顯出榮耀之後、差遣我去懲罰那擄掠你們的列國．摸你們的、就是摸他眼中的瞳人</a:t>
            </a:r>
            <a:r>
              <a:rPr lang="zh-TW" altLang="en-US" sz="5400" b="1" dirty="0" smtClean="0"/>
              <a:t>。</a:t>
            </a:r>
            <a:endParaRPr lang="zh-TW" alt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0424" y="3034680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/>
              <a:t>巴黎</a:t>
            </a:r>
            <a:r>
              <a:rPr lang="zh-TW" altLang="en-US" sz="5400" b="1" dirty="0" smtClean="0"/>
              <a:t>和</a:t>
            </a:r>
            <a:r>
              <a:rPr lang="zh-TW" altLang="en-US" sz="5400" b="1" dirty="0"/>
              <a:t>平倡</a:t>
            </a:r>
            <a:r>
              <a:rPr lang="zh-TW" altLang="en-US" sz="5400" b="1" dirty="0" smtClean="0"/>
              <a:t>議</a:t>
            </a:r>
            <a:r>
              <a:rPr lang="zh-CN" altLang="en-US" sz="5400" b="1" dirty="0"/>
              <a:t>：</a:t>
            </a:r>
            <a:r>
              <a:rPr lang="zh-TW" altLang="en-US" sz="5400" b="1" dirty="0" smtClean="0"/>
              <a:t>法國提出計畫 </a:t>
            </a:r>
            <a:r>
              <a:rPr lang="en-US" altLang="zh-CN" sz="5400" b="1" dirty="0" smtClean="0"/>
              <a:t>+ </a:t>
            </a:r>
            <a:r>
              <a:rPr lang="zh-TW" altLang="en-US" sz="5400" b="1" dirty="0" smtClean="0"/>
              <a:t>埃</a:t>
            </a:r>
            <a:r>
              <a:rPr lang="zh-TW" altLang="en-US" sz="5400" b="1" dirty="0"/>
              <a:t>及的倡議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31298" y="5444043"/>
            <a:ext cx="485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/>
              <a:t>法國 </a:t>
            </a:r>
            <a:r>
              <a:rPr lang="en-US" altLang="zh-CN" sz="4800" b="1" dirty="0" smtClean="0"/>
              <a:t>+ </a:t>
            </a:r>
            <a:r>
              <a:rPr lang="zh-TW" altLang="en-US" sz="4800" b="1" dirty="0" smtClean="0"/>
              <a:t>埃及</a:t>
            </a:r>
            <a:r>
              <a:rPr lang="zh-CN" altLang="en-US" sz="4800" b="1" dirty="0" smtClean="0"/>
              <a:t>？</a:t>
            </a:r>
            <a:r>
              <a:rPr lang="en-US" altLang="zh-CN" sz="4800" b="1" dirty="0" smtClean="0"/>
              <a:t>!</a:t>
            </a:r>
            <a:endParaRPr lang="en-US" sz="4800" b="1" dirty="0"/>
          </a:p>
        </p:txBody>
      </p:sp>
      <p:sp>
        <p:nvSpPr>
          <p:cNvPr id="6" name="Oval 5"/>
          <p:cNvSpPr/>
          <p:nvPr/>
        </p:nvSpPr>
        <p:spPr>
          <a:xfrm>
            <a:off x="5442992" y="6794709"/>
            <a:ext cx="1584176" cy="626005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0" y="82352"/>
            <a:ext cx="10733220" cy="3018718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" y="3178696"/>
            <a:ext cx="7397799" cy="237626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40" y="4174327"/>
            <a:ext cx="7319460" cy="404046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08" y="4978896"/>
            <a:ext cx="6061627" cy="32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44016" y="2189087"/>
            <a:ext cx="13939936" cy="250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600" dirty="0">
              <a:solidFill>
                <a:prstClr val="whit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54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Play clip: Introduction to the Church at Smyrna</a:t>
            </a:r>
          </a:p>
        </p:txBody>
      </p:sp>
    </p:spTree>
    <p:extLst>
      <p:ext uri="{BB962C8B-B14F-4D97-AF65-F5344CB8AC3E}">
        <p14:creationId xmlns:p14="http://schemas.microsoft.com/office/powerpoint/2010/main" val="9488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17652"/>
            <a:ext cx="14630400" cy="7518535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48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你務要至死忠心，我就賜給你那生命的冠冕。</a:t>
            </a:r>
            <a:r>
              <a:rPr lang="en-US" altLang="zh-TW" sz="48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48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（啟</a:t>
            </a:r>
            <a:r>
              <a:rPr lang="en-US" altLang="zh-TW" sz="48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2:10</a:t>
            </a:r>
            <a:r>
              <a:rPr lang="zh-TW" altLang="en-US" sz="4800" b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CN" sz="4800" i="1" dirty="0" smtClean="0"/>
          </a:p>
          <a:p>
            <a:endParaRPr lang="en-US" altLang="zh-TW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 smtClean="0"/>
              <a:t>赦</a:t>
            </a:r>
            <a:r>
              <a:rPr lang="zh-TW" altLang="en-US" sz="4800" dirty="0"/>
              <a:t>免我與世界妥協，常常光照</a:t>
            </a:r>
            <a:r>
              <a:rPr lang="zh-TW" altLang="en-US" sz="4800" dirty="0" smtClean="0"/>
              <a:t>我，</a:t>
            </a:r>
            <a:r>
              <a:rPr lang="zh-TW" altLang="en-US" sz="4800" dirty="0"/>
              <a:t>救我脫離卑</a:t>
            </a:r>
            <a:r>
              <a:rPr lang="zh-TW" altLang="en-US" sz="4800" dirty="0" smtClean="0"/>
              <a:t>賤，將</a:t>
            </a:r>
            <a:r>
              <a:rPr lang="zh-TW" altLang="en-US" sz="4800" dirty="0"/>
              <a:t>我分別為聖歸給你</a:t>
            </a:r>
            <a:r>
              <a:rPr lang="zh-TW" altLang="en-US" sz="4800" dirty="0" smtClean="0"/>
              <a:t>。</a:t>
            </a:r>
            <a:endParaRPr lang="en-US" altLang="zh-TW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TW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800" dirty="0" smtClean="0"/>
              <a:t>現在日子還好就開始建立我的體質</a:t>
            </a:r>
            <a:r>
              <a:rPr lang="zh-TW" altLang="en-US" sz="4800" dirty="0" smtClean="0"/>
              <a:t>，</a:t>
            </a:r>
            <a:r>
              <a:rPr lang="zh-CN" altLang="en-US" sz="4800" dirty="0" smtClean="0"/>
              <a:t>賜給我力量。幫</a:t>
            </a:r>
            <a:r>
              <a:rPr lang="zh-CN" altLang="en-US" sz="4800" dirty="0"/>
              <a:t>助我受患難十</a:t>
            </a:r>
            <a:r>
              <a:rPr lang="zh-CN" altLang="en-US" sz="4800" dirty="0" smtClean="0"/>
              <a:t>日的時候不做“膽</a:t>
            </a:r>
            <a:r>
              <a:rPr lang="zh-CN" altLang="en-US" sz="4800" dirty="0"/>
              <a:t>怯</a:t>
            </a:r>
            <a:r>
              <a:rPr lang="zh-CN" altLang="en-US" sz="4800" dirty="0" smtClean="0"/>
              <a:t>的”</a:t>
            </a:r>
            <a:r>
              <a:rPr lang="zh-TW" altLang="en-US" sz="4800" dirty="0" smtClean="0"/>
              <a:t>，</a:t>
            </a:r>
            <a:r>
              <a:rPr lang="zh-CN" altLang="en-US" sz="4800" dirty="0" smtClean="0"/>
              <a:t>能至</a:t>
            </a:r>
            <a:r>
              <a:rPr lang="zh-CN" altLang="en-US" sz="4800" dirty="0"/>
              <a:t>死忠</a:t>
            </a:r>
            <a:r>
              <a:rPr lang="zh-CN" altLang="en-US" sz="4800" dirty="0" smtClean="0"/>
              <a:t>心</a:t>
            </a:r>
            <a:r>
              <a:rPr lang="zh-TW" altLang="en-US" sz="4800" dirty="0" smtClean="0"/>
              <a:t>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48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3410" y="82352"/>
            <a:ext cx="2283579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3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禱</a:t>
            </a:r>
            <a:r>
              <a:rPr lang="zh-TW" altLang="en-US" sz="63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告</a:t>
            </a:r>
            <a:r>
              <a:rPr lang="en-US" altLang="zh-CN" sz="63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1</a:t>
            </a:r>
            <a:endParaRPr lang="en-US" altLang="zh-CN" sz="63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44016" y="2588036"/>
            <a:ext cx="13939936" cy="16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600" dirty="0">
              <a:solidFill>
                <a:prstClr val="whit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54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Play </a:t>
            </a:r>
            <a:r>
              <a:rPr lang="en-US" altLang="zh-TW" sz="5400" b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clip: 6 Days of Miracles _ June3~4  </a:t>
            </a:r>
            <a:endParaRPr lang="en-US" altLang="zh-TW" sz="5400" b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3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9016" y="184378"/>
            <a:ext cx="3192088" cy="90608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禱告</a:t>
            </a:r>
            <a:r>
              <a:rPr lang="en-US" altLang="zh-TW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 </a:t>
            </a:r>
            <a:endParaRPr lang="en-US" dirty="0"/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-317648" y="1234480"/>
            <a:ext cx="14948048" cy="6126480"/>
          </a:xfrm>
        </p:spPr>
        <p:txBody>
          <a:bodyPr>
            <a:noAutofit/>
          </a:bodyPr>
          <a:lstStyle/>
          <a:p>
            <a:pPr marL="1796110" lvl="1" indent="-1143000" algn="l">
              <a:buFont typeface="+mj-lt"/>
              <a:buAutoNum type="arabicPeriod"/>
            </a:pP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神管束</a:t>
            </a:r>
            <a:r>
              <a:rPr lang="zh-TW" altLang="en-US" sz="6600" dirty="0">
                <a:latin typeface="DFKai-SB" pitchFamily="65" charset="-120"/>
                <a:ea typeface="DFKai-SB" pitchFamily="65" charset="-120"/>
              </a:rPr>
              <a:t>美</a:t>
            </a:r>
            <a:r>
              <a:rPr lang="zh-TW" altLang="en-US" sz="6600" dirty="0" smtClean="0">
                <a:latin typeface="DFKai-SB" pitchFamily="65" charset="-120"/>
                <a:ea typeface="DFKai-SB" pitchFamily="65" charset="-120"/>
              </a:rPr>
              <a:t>國</a:t>
            </a:r>
            <a:r>
              <a:rPr lang="zh-TW" altLang="en-US" sz="6600" dirty="0">
                <a:latin typeface="DFKai-SB" pitchFamily="65" charset="-120"/>
                <a:ea typeface="DFKai-SB" pitchFamily="65" charset="-120"/>
              </a:rPr>
              <a:t>政</a:t>
            </a:r>
            <a:r>
              <a:rPr lang="zh-TW" altLang="en-US" sz="6600" dirty="0" smtClean="0">
                <a:latin typeface="DFKai-SB" pitchFamily="65" charset="-120"/>
                <a:ea typeface="DFKai-SB" pitchFamily="65" charset="-120"/>
              </a:rPr>
              <a:t>府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，萬不可在美</a:t>
            </a:r>
            <a:r>
              <a:rPr lang="zh-CN" altLang="en-US" sz="6600" dirty="0">
                <a:latin typeface="DFKai-SB" pitchFamily="65" charset="-120"/>
                <a:ea typeface="DFKai-SB" pitchFamily="65" charset="-120"/>
              </a:rPr>
              <a:t>國大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選前 </a:t>
            </a:r>
            <a:r>
              <a:rPr lang="zh-CN" altLang="en-US" sz="6600" dirty="0">
                <a:latin typeface="DFKai-SB" pitchFamily="65" charset="-120"/>
                <a:ea typeface="DFKai-SB" pitchFamily="65" charset="-120"/>
              </a:rPr>
              <a:t>“分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取神的</a:t>
            </a:r>
            <a:r>
              <a:rPr lang="zh-CN" altLang="en-US" sz="6600" dirty="0">
                <a:latin typeface="DFKai-SB" pitchFamily="65" charset="-120"/>
                <a:ea typeface="DFKai-SB" pitchFamily="65" charset="-120"/>
              </a:rPr>
              <a:t>地土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”摸神眼</a:t>
            </a:r>
            <a:r>
              <a:rPr lang="zh-CN" altLang="en-US" sz="6600" dirty="0">
                <a:latin typeface="DFKai-SB" pitchFamily="65" charset="-120"/>
                <a:ea typeface="DFKai-SB" pitchFamily="65" charset="-120"/>
              </a:rPr>
              <a:t>中的瞳人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。而是要幫助</a:t>
            </a:r>
            <a:r>
              <a:rPr lang="zh-TW" altLang="en-US" sz="6600" dirty="0">
                <a:latin typeface="DFKai-SB" pitchFamily="65" charset="-120"/>
                <a:ea typeface="DFKai-SB" pitchFamily="65" charset="-120"/>
              </a:rPr>
              <a:t>以色</a:t>
            </a:r>
            <a:r>
              <a:rPr lang="zh-TW" altLang="en-US" sz="6600" dirty="0" smtClean="0">
                <a:latin typeface="DFKai-SB" pitchFamily="65" charset="-120"/>
                <a:ea typeface="DFKai-SB" pitchFamily="65" charset="-120"/>
              </a:rPr>
              <a:t>列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平安</a:t>
            </a:r>
            <a:r>
              <a:rPr lang="zh-CN" altLang="en-US" sz="6600" dirty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  <a:p>
            <a:pPr marL="1796110" lvl="1" indent="-1143000" algn="l">
              <a:buFont typeface="+mj-lt"/>
              <a:buAutoNum type="arabicPeriod"/>
            </a:pP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神震动</a:t>
            </a:r>
            <a:r>
              <a:rPr lang="zh-TW" altLang="en-US" sz="6600" dirty="0" smtClean="0">
                <a:latin typeface="DFKai-SB" pitchFamily="65" charset="-120"/>
                <a:ea typeface="DFKai-SB" pitchFamily="65" charset="-120"/>
              </a:rPr>
              <a:t>美國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大選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震动凡</a:t>
            </a:r>
            <a:r>
              <a:rPr lang="zh-TW" altLang="en-US" sz="6600" dirty="0" smtClean="0">
                <a:latin typeface="DFKai-SB" pitchFamily="65" charset="-120"/>
                <a:ea typeface="DFKai-SB" pitchFamily="65" charset="-120"/>
              </a:rPr>
              <a:t>攻擊以色列的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候選人。</a:t>
            </a:r>
            <a:r>
              <a:rPr lang="zh-TW" altLang="en-US" sz="6600" dirty="0" smtClean="0">
                <a:latin typeface="DFKai-SB" pitchFamily="65" charset="-120"/>
                <a:ea typeface="DFKai-SB" pitchFamily="65" charset="-120"/>
              </a:rPr>
              <a:t>美國政府與以色列的關係要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藉</a:t>
            </a:r>
            <a:r>
              <a:rPr lang="zh-TW" altLang="en-US" sz="6600" dirty="0" smtClean="0">
                <a:latin typeface="DFKai-SB" pitchFamily="65" charset="-120"/>
                <a:ea typeface="DFKai-SB" pitchFamily="65" charset="-120"/>
              </a:rPr>
              <a:t>美國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大選</a:t>
            </a:r>
            <a:r>
              <a:rPr lang="zh-TW" altLang="en-US" sz="6600" dirty="0" smtClean="0">
                <a:latin typeface="DFKai-SB" pitchFamily="65" charset="-120"/>
                <a:ea typeface="DFKai-SB" pitchFamily="65" charset="-120"/>
              </a:rPr>
              <a:t>逆轉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zh-TW" altLang="en-US" sz="66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27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068897"/>
            <a:ext cx="14630400" cy="484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5400" baseline="30000" dirty="0"/>
              <a:t>8</a:t>
            </a:r>
            <a:r>
              <a:rPr lang="en-US" sz="5400" dirty="0"/>
              <a:t>你要寫信給士每拿教會的使者說、那首先的、末後的、死過又活的說、</a:t>
            </a:r>
          </a:p>
          <a:p>
            <a:endParaRPr lang="en-US" sz="5400" baseline="30000" dirty="0" smtClean="0"/>
          </a:p>
          <a:p>
            <a:r>
              <a:rPr lang="en-US" sz="5400" baseline="30000" dirty="0" smtClean="0"/>
              <a:t>9</a:t>
            </a:r>
            <a:r>
              <a:rPr lang="en-US" sz="5400" dirty="0">
                <a:solidFill>
                  <a:srgbClr val="FFFF00"/>
                </a:solidFill>
              </a:rPr>
              <a:t>我知道你的患難、你的貧窮</a:t>
            </a:r>
            <a:r>
              <a:rPr lang="en-US" sz="5400" dirty="0"/>
              <a:t>、（</a:t>
            </a:r>
            <a:r>
              <a:rPr lang="en-US" sz="5400" dirty="0" err="1"/>
              <a:t>你卻是富足的）也知道那</a:t>
            </a:r>
            <a:r>
              <a:rPr lang="en-US" sz="5400" dirty="0" err="1">
                <a:solidFill>
                  <a:srgbClr val="FFFF00"/>
                </a:solidFill>
              </a:rPr>
              <a:t>自稱是猶太人</a:t>
            </a:r>
            <a:r>
              <a:rPr lang="en-US" sz="5400" dirty="0" err="1"/>
              <a:t>所說的毀謗話、</a:t>
            </a:r>
            <a:r>
              <a:rPr lang="en-US" sz="5400" dirty="0" err="1">
                <a:solidFill>
                  <a:srgbClr val="FFFF00"/>
                </a:solidFill>
              </a:rPr>
              <a:t>其實他們不是猶太人、乃是撒但一會的人</a:t>
            </a:r>
            <a:r>
              <a:rPr lang="en-US" sz="5400" dirty="0" smtClean="0"/>
              <a:t>。</a:t>
            </a:r>
            <a:endParaRPr lang="en-US" sz="5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dirty="0"/>
              <a:t>啟示</a:t>
            </a:r>
            <a:r>
              <a:rPr lang="zh-TW" altLang="en-US" sz="5400" dirty="0" smtClean="0"/>
              <a:t>錄</a:t>
            </a:r>
            <a:r>
              <a:rPr lang="en-US" altLang="zh-CN" sz="5400" dirty="0" smtClean="0"/>
              <a:t>2</a:t>
            </a:r>
            <a:r>
              <a:rPr lang="zh-CN" altLang="en-US" sz="5400" dirty="0" smtClean="0"/>
              <a:t>：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068897"/>
            <a:ext cx="14630400" cy="56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5400" baseline="30000" dirty="0" smtClean="0"/>
              <a:t>10</a:t>
            </a:r>
            <a:r>
              <a:rPr lang="en-US" sz="5400" dirty="0"/>
              <a:t>你將要受的苦你不用怕．魔鬼要把你們中間幾個人</a:t>
            </a:r>
            <a:r>
              <a:rPr lang="en-US" sz="5400" dirty="0">
                <a:solidFill>
                  <a:srgbClr val="FFFF00"/>
                </a:solidFill>
              </a:rPr>
              <a:t>下在監裏</a:t>
            </a:r>
            <a:r>
              <a:rPr lang="en-US" sz="5400" dirty="0"/>
              <a:t>、叫你們被試煉．你們必</a:t>
            </a:r>
            <a:r>
              <a:rPr lang="en-US" sz="5400" dirty="0">
                <a:solidFill>
                  <a:srgbClr val="FFFF00"/>
                </a:solidFill>
              </a:rPr>
              <a:t>受患難十日</a:t>
            </a:r>
            <a:r>
              <a:rPr lang="en-US" sz="5400" dirty="0"/>
              <a:t>。你務要至死忠心、我就賜給你那</a:t>
            </a:r>
            <a:r>
              <a:rPr lang="en-US" sz="5400" dirty="0">
                <a:solidFill>
                  <a:srgbClr val="FFFF00"/>
                </a:solidFill>
              </a:rPr>
              <a:t>生命的冠冕</a:t>
            </a:r>
            <a:r>
              <a:rPr lang="en-US" sz="5400" dirty="0"/>
              <a:t>。</a:t>
            </a:r>
          </a:p>
          <a:p>
            <a:endParaRPr lang="en-US" sz="5400" baseline="30000" dirty="0" smtClean="0"/>
          </a:p>
          <a:p>
            <a:r>
              <a:rPr lang="en-US" sz="5400" baseline="30000" dirty="0" smtClean="0"/>
              <a:t>11</a:t>
            </a:r>
            <a:r>
              <a:rPr lang="en-US" sz="5400" dirty="0"/>
              <a:t>聖靈向</a:t>
            </a:r>
            <a:r>
              <a:rPr lang="en-US" sz="5400" dirty="0">
                <a:solidFill>
                  <a:srgbClr val="FFFF00"/>
                </a:solidFill>
              </a:rPr>
              <a:t>衆教會</a:t>
            </a:r>
            <a:r>
              <a:rPr lang="en-US" sz="5400" dirty="0"/>
              <a:t>所說的話、凡有耳的、就應當聽。得勝的、必不受第二次死的害</a:t>
            </a:r>
            <a:r>
              <a:rPr lang="en-US" sz="5400" dirty="0" smtClean="0"/>
              <a:t>。</a:t>
            </a:r>
            <a:endParaRPr lang="zh-CN" alt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dirty="0"/>
              <a:t>啟示</a:t>
            </a:r>
            <a:r>
              <a:rPr lang="zh-TW" altLang="en-US" sz="5400" dirty="0" smtClean="0"/>
              <a:t>錄</a:t>
            </a:r>
            <a:r>
              <a:rPr lang="en-US" altLang="zh-CN" sz="5400" dirty="0" smtClean="0"/>
              <a:t>2</a:t>
            </a:r>
            <a:r>
              <a:rPr lang="zh-CN" altLang="en-US" sz="5400" dirty="0" smtClean="0"/>
              <a:t>：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r>
              <a:rPr lang="zh-TW" altLang="en-US" sz="6000" dirty="0"/>
              <a:t>七封書信中的第二封書</a:t>
            </a:r>
            <a:r>
              <a:rPr lang="zh-TW" altLang="en-US" sz="6000" dirty="0" smtClean="0"/>
              <a:t>信</a:t>
            </a:r>
            <a:endParaRPr lang="en-US" altLang="zh-TW" sz="60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4" y="1090464"/>
            <a:ext cx="13289280" cy="69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683284"/>
            <a:ext cx="14630400" cy="65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dirty="0" smtClean="0"/>
              <a:t>士</a:t>
            </a:r>
            <a:r>
              <a:rPr lang="zh-TW" altLang="en-US" sz="5400" dirty="0"/>
              <a:t>每拿教會是代表公</a:t>
            </a:r>
            <a:r>
              <a:rPr lang="zh-TW" altLang="en-US" sz="5400" dirty="0" smtClean="0"/>
              <a:t>元</a:t>
            </a:r>
            <a:r>
              <a:rPr lang="en-US" altLang="zh-CN" sz="5400" dirty="0" smtClean="0"/>
              <a:t>67</a:t>
            </a:r>
            <a:r>
              <a:rPr lang="zh-TW" altLang="en-US" sz="5400" dirty="0" smtClean="0"/>
              <a:t>年到</a:t>
            </a:r>
            <a:r>
              <a:rPr lang="en-US" altLang="zh-CN" sz="5400" dirty="0" smtClean="0"/>
              <a:t>312</a:t>
            </a:r>
            <a:r>
              <a:rPr lang="zh-TW" altLang="en-US" sz="5400" dirty="0" smtClean="0"/>
              <a:t>年</a:t>
            </a:r>
            <a:r>
              <a:rPr lang="zh-TW" altLang="en-US" sz="5400" dirty="0"/>
              <a:t>期間的教會</a:t>
            </a:r>
            <a:r>
              <a:rPr lang="zh-TW" altLang="en-US" sz="5400" dirty="0" smtClean="0"/>
              <a:t>。</a:t>
            </a:r>
            <a:endParaRPr lang="en-US" altLang="zh-TW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FFFF00"/>
                </a:solidFill>
              </a:rPr>
              <a:t>“</a:t>
            </a:r>
            <a:r>
              <a:rPr lang="en-US" sz="5400" dirty="0" err="1" smtClean="0">
                <a:solidFill>
                  <a:srgbClr val="FFFF00"/>
                </a:solidFill>
              </a:rPr>
              <a:t>你們必受患難十日</a:t>
            </a:r>
            <a:r>
              <a:rPr lang="en-US" sz="5400" dirty="0" smtClean="0">
                <a:solidFill>
                  <a:srgbClr val="FFFF00"/>
                </a:solidFill>
              </a:rPr>
              <a:t>”</a:t>
            </a:r>
            <a:r>
              <a:rPr lang="zh-CN" altLang="en-US" sz="5400" dirty="0" smtClean="0">
                <a:solidFill>
                  <a:srgbClr val="FFFF00"/>
                </a:solidFill>
              </a:rPr>
              <a:t>：</a:t>
            </a:r>
            <a:r>
              <a:rPr lang="zh-CN" altLang="en-US" sz="5400" dirty="0" smtClean="0"/>
              <a:t>預告</a:t>
            </a:r>
            <a:r>
              <a:rPr lang="en-US" sz="5400" dirty="0" err="1" smtClean="0"/>
              <a:t>教會</a:t>
            </a:r>
            <a:r>
              <a:rPr lang="zh-CN" altLang="en-US" sz="5400" dirty="0" smtClean="0"/>
              <a:t>，</a:t>
            </a:r>
            <a:r>
              <a:rPr lang="zh-TW" altLang="en-US" sz="5400" dirty="0"/>
              <a:t>教</a:t>
            </a:r>
            <a:r>
              <a:rPr lang="zh-TW" altLang="en-US" sz="5400" dirty="0" smtClean="0"/>
              <a:t>會</a:t>
            </a:r>
            <a:r>
              <a:rPr lang="zh-CN" altLang="en-US" sz="5400" dirty="0" smtClean="0"/>
              <a:t>將會被逼迫十日（十次，十</a:t>
            </a:r>
            <a:r>
              <a:rPr lang="zh-CN" altLang="en-US" sz="5400" dirty="0"/>
              <a:t>個皇</a:t>
            </a:r>
            <a:r>
              <a:rPr lang="zh-CN" altLang="en-US" sz="5400" dirty="0" smtClean="0"/>
              <a:t>帝？）</a:t>
            </a:r>
            <a:r>
              <a:rPr lang="zh-TW" altLang="en-US" sz="5400" dirty="0" smtClean="0"/>
              <a:t>。</a:t>
            </a:r>
            <a:r>
              <a:rPr lang="zh-TW" altLang="en-US" sz="5400" dirty="0"/>
              <a:t>公元</a:t>
            </a:r>
            <a:r>
              <a:rPr lang="en-US" altLang="zh-CN" sz="5400" dirty="0"/>
              <a:t>67</a:t>
            </a:r>
            <a:r>
              <a:rPr lang="zh-TW" altLang="en-US" sz="5400" dirty="0"/>
              <a:t>年到</a:t>
            </a:r>
            <a:r>
              <a:rPr lang="en-US" altLang="zh-CN" sz="5400" dirty="0"/>
              <a:t>312</a:t>
            </a:r>
            <a:r>
              <a:rPr lang="zh-TW" altLang="en-US" sz="5400" dirty="0"/>
              <a:t>年期</a:t>
            </a:r>
            <a:r>
              <a:rPr lang="zh-TW" altLang="en-US" sz="5400" dirty="0" smtClean="0"/>
              <a:t>間，</a:t>
            </a:r>
            <a:r>
              <a:rPr lang="zh-CN" altLang="en-US" sz="5400" dirty="0"/>
              <a:t>的確</a:t>
            </a:r>
            <a:r>
              <a:rPr lang="zh-TW" altLang="en-US" sz="5400" dirty="0" smtClean="0"/>
              <a:t>成</a:t>
            </a:r>
            <a:r>
              <a:rPr lang="zh-TW" altLang="en-US" sz="5400" dirty="0"/>
              <a:t>千上萬信</a:t>
            </a:r>
            <a:r>
              <a:rPr lang="zh-TW" altLang="en-US" sz="5400" dirty="0" smtClean="0"/>
              <a:t>徒被</a:t>
            </a:r>
            <a:r>
              <a:rPr lang="zh-TW" altLang="en-US" sz="5400" dirty="0"/>
              <a:t>處以極其慘酷的刑罰；或被釘十字架，或被燒死，或被野獸撕裂</a:t>
            </a:r>
            <a:r>
              <a:rPr lang="zh-TW" altLang="en-US" sz="5400" dirty="0" smtClean="0"/>
              <a:t>。</a:t>
            </a:r>
            <a:r>
              <a:rPr lang="zh-CN" altLang="en-US" sz="5400" dirty="0" smtClean="0"/>
              <a:t>直</a:t>
            </a:r>
            <a:r>
              <a:rPr lang="zh-CN" altLang="en-US" sz="5400" dirty="0"/>
              <a:t>到康士坦</a:t>
            </a:r>
            <a:r>
              <a:rPr lang="zh-CN" altLang="en-US" sz="5400" dirty="0" smtClean="0"/>
              <a:t>丁</a:t>
            </a:r>
            <a:r>
              <a:rPr lang="en-US" altLang="zh-CN" sz="3200" dirty="0" smtClean="0"/>
              <a:t>CONSTANTINE</a:t>
            </a:r>
            <a:r>
              <a:rPr lang="en-US" altLang="zh-CN" sz="5400" dirty="0" smtClean="0"/>
              <a:t> </a:t>
            </a:r>
            <a:r>
              <a:rPr lang="zh-CN" altLang="en-US" sz="5400" dirty="0" smtClean="0"/>
              <a:t>登位</a:t>
            </a:r>
            <a:r>
              <a:rPr lang="en-US" altLang="zh-CN" sz="5400" dirty="0" smtClean="0"/>
              <a:t>…</a:t>
            </a:r>
            <a:endParaRPr lang="en-US" sz="54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  <a:p>
            <a:endParaRPr lang="en-US" altLang="zh-CN" sz="3600" dirty="0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 err="1"/>
              <a:t>士每拿教會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165874"/>
            <a:ext cx="14630400" cy="594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0" indent="-8572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5400" dirty="0" smtClean="0"/>
              <a:t>位</a:t>
            </a:r>
            <a:r>
              <a:rPr lang="zh-TW" altLang="en-US" sz="5400" dirty="0"/>
              <a:t>於以弗所城略偏西北的小亞細亞的一個海口，</a:t>
            </a:r>
            <a:r>
              <a:rPr lang="zh-TW" altLang="en-US" sz="5400" dirty="0" smtClean="0"/>
              <a:t>是絕</a:t>
            </a:r>
            <a:r>
              <a:rPr lang="zh-TW" altLang="en-US" sz="5400" dirty="0"/>
              <a:t>頂美麗的城</a:t>
            </a:r>
            <a:r>
              <a:rPr lang="zh-TW" altLang="en-US" sz="5400" dirty="0" smtClean="0"/>
              <a:t>邑。</a:t>
            </a:r>
            <a:endParaRPr lang="en-US" altLang="zh-TW" sz="5400" dirty="0" smtClean="0"/>
          </a:p>
          <a:p>
            <a:pPr marL="857250" indent="-8572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5400" dirty="0"/>
              <a:t>羅馬皇帝對基督教所施行的逼迫，</a:t>
            </a:r>
            <a:r>
              <a:rPr lang="zh-TW" altLang="en-US" sz="5400" dirty="0" smtClean="0"/>
              <a:t>多是</a:t>
            </a:r>
            <a:r>
              <a:rPr lang="zh-TW" altLang="en-US" sz="5400" dirty="0"/>
              <a:t>局部性</a:t>
            </a:r>
            <a:r>
              <a:rPr lang="zh-TW" altLang="en-US" sz="5400" dirty="0" smtClean="0"/>
              <a:t>的。</a:t>
            </a:r>
            <a:endParaRPr lang="en-US" altLang="zh-TW" sz="5400" dirty="0" smtClean="0"/>
          </a:p>
          <a:p>
            <a:pPr marL="857250" indent="-8572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5400" dirty="0"/>
              <a:t>”</a:t>
            </a:r>
            <a:r>
              <a:rPr lang="zh-TW" altLang="en-US" sz="5400" dirty="0"/>
              <a:t>魔鬼要把你們中間一部分人下在監裏，叫你們被試</a:t>
            </a:r>
            <a:r>
              <a:rPr lang="zh-TW" altLang="en-US" sz="5400" dirty="0" smtClean="0"/>
              <a:t>煉</a:t>
            </a:r>
            <a:r>
              <a:rPr lang="en-US" altLang="zh-TW" sz="5400" dirty="0" smtClean="0"/>
              <a:t>”: </a:t>
            </a:r>
            <a:r>
              <a:rPr lang="zh-TW" altLang="en-US" sz="5400" dirty="0" smtClean="0"/>
              <a:t>士</a:t>
            </a:r>
            <a:r>
              <a:rPr lang="zh-TW" altLang="en-US" sz="5400" dirty="0"/>
              <a:t>每拿</a:t>
            </a:r>
            <a:r>
              <a:rPr lang="zh-TW" altLang="en-US" sz="5400" dirty="0" smtClean="0"/>
              <a:t>城是</a:t>
            </a:r>
            <a:r>
              <a:rPr lang="zh-CN" altLang="en-US" sz="5400" dirty="0" smtClean="0">
                <a:solidFill>
                  <a:srgbClr val="FFFF00"/>
                </a:solidFill>
              </a:rPr>
              <a:t>拜凱撒教</a:t>
            </a:r>
            <a:r>
              <a:rPr lang="zh-CN" altLang="en-US" sz="5400" dirty="0" smtClean="0"/>
              <a:t>的中心</a:t>
            </a:r>
            <a:r>
              <a:rPr lang="zh-TW" altLang="en-US" sz="5400" dirty="0" smtClean="0"/>
              <a:t>。</a:t>
            </a:r>
            <a:r>
              <a:rPr lang="zh-CN" altLang="en-US" sz="5400" dirty="0" smtClean="0"/>
              <a:t>所以</a:t>
            </a:r>
            <a:r>
              <a:rPr lang="zh-TW" altLang="en-US" sz="5400" dirty="0" smtClean="0"/>
              <a:t>全</a:t>
            </a:r>
            <a:r>
              <a:rPr lang="zh-TW" altLang="en-US" sz="5400" dirty="0"/>
              <a:t>教會受到試煉用嚴刑強迫他們獻祭。</a:t>
            </a:r>
            <a:endParaRPr lang="en-US" altLang="zh-TW" sz="5400" dirty="0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dirty="0"/>
              <a:t>士每拿城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946448"/>
            <a:ext cx="14630400" cy="73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dirty="0" smtClean="0"/>
              <a:t>十</a:t>
            </a:r>
            <a:r>
              <a:rPr lang="zh-CN" altLang="en-US" sz="5400" dirty="0"/>
              <a:t>個皇</a:t>
            </a:r>
            <a:r>
              <a:rPr lang="zh-CN" altLang="en-US" sz="5400" dirty="0" smtClean="0"/>
              <a:t>帝：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圖</a:t>
            </a:r>
            <a:r>
              <a:rPr lang="zh-CN" altLang="en-US" sz="3600" dirty="0"/>
              <a:t>拉真（</a:t>
            </a:r>
            <a:r>
              <a:rPr lang="en-US" altLang="zh-TW" sz="3600" dirty="0"/>
              <a:t>TRAJAN </a:t>
            </a:r>
            <a:r>
              <a:rPr lang="zh-CN" altLang="en-US" sz="3600" dirty="0" smtClean="0"/>
              <a:t>）、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哈</a:t>
            </a:r>
            <a:r>
              <a:rPr lang="zh-CN" altLang="en-US" sz="3600" dirty="0"/>
              <a:t>德良（</a:t>
            </a:r>
            <a:r>
              <a:rPr lang="en-US" altLang="zh-TW" sz="3600" dirty="0"/>
              <a:t>HADRAN </a:t>
            </a:r>
            <a:r>
              <a:rPr lang="zh-CN" altLang="en-US" sz="3600" dirty="0" smtClean="0"/>
              <a:t>）、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安</a:t>
            </a:r>
            <a:r>
              <a:rPr lang="zh-CN" altLang="en-US" sz="3600" dirty="0"/>
              <a:t>托奈那斯比烏（</a:t>
            </a:r>
            <a:r>
              <a:rPr lang="en-US" altLang="zh-TW" sz="3600" dirty="0"/>
              <a:t>ANTONINUS </a:t>
            </a:r>
            <a:r>
              <a:rPr lang="zh-CN" altLang="en-US" sz="3600" dirty="0" smtClean="0"/>
              <a:t>）、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馬</a:t>
            </a:r>
            <a:r>
              <a:rPr lang="zh-CN" altLang="en-US" sz="3600" dirty="0"/>
              <a:t>可奧利流（</a:t>
            </a:r>
            <a:r>
              <a:rPr lang="en-US" altLang="zh-TW" sz="3600" dirty="0"/>
              <a:t>MARCUS AURELIUS </a:t>
            </a:r>
            <a:r>
              <a:rPr lang="zh-CN" altLang="en-US" sz="3600" dirty="0" smtClean="0"/>
              <a:t>）、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塞</a:t>
            </a:r>
            <a:r>
              <a:rPr lang="zh-CN" altLang="en-US" sz="3600" dirty="0"/>
              <a:t>提米亞塞維拉斯（</a:t>
            </a:r>
            <a:r>
              <a:rPr lang="en-US" altLang="zh-TW" sz="3600" dirty="0"/>
              <a:t>SEPTIMUS SEVERUS </a:t>
            </a:r>
            <a:r>
              <a:rPr lang="zh-CN" altLang="en-US" sz="3600" dirty="0" smtClean="0"/>
              <a:t>）、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瑪</a:t>
            </a:r>
            <a:r>
              <a:rPr lang="zh-CN" altLang="en-US" sz="3600" dirty="0"/>
              <a:t>西（</a:t>
            </a:r>
            <a:r>
              <a:rPr lang="en-US" altLang="zh-TW" sz="3600" dirty="0"/>
              <a:t>MAXIMIN </a:t>
            </a:r>
            <a:r>
              <a:rPr lang="zh-CN" altLang="en-US" sz="3600" dirty="0" smtClean="0"/>
              <a:t>）、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德</a:t>
            </a:r>
            <a:r>
              <a:rPr lang="zh-CN" altLang="en-US" sz="3600" dirty="0"/>
              <a:t>修（</a:t>
            </a:r>
            <a:r>
              <a:rPr lang="en-US" altLang="zh-TW" sz="3600" dirty="0"/>
              <a:t>DECIUS </a:t>
            </a:r>
            <a:r>
              <a:rPr lang="zh-CN" altLang="en-US" sz="3600" dirty="0" smtClean="0"/>
              <a:t>）、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法</a:t>
            </a:r>
            <a:r>
              <a:rPr lang="zh-CN" altLang="en-US" sz="3600" dirty="0"/>
              <a:t>拉良（</a:t>
            </a:r>
            <a:r>
              <a:rPr lang="en-US" altLang="zh-TW" sz="3600" dirty="0"/>
              <a:t>VALERAIN </a:t>
            </a:r>
            <a:r>
              <a:rPr lang="zh-CN" altLang="en-US" sz="3600" dirty="0" smtClean="0"/>
              <a:t>）、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奧</a:t>
            </a:r>
            <a:r>
              <a:rPr lang="zh-CN" altLang="en-US" sz="3600" dirty="0"/>
              <a:t>里連（</a:t>
            </a:r>
            <a:r>
              <a:rPr lang="en-US" altLang="zh-TW" sz="3600" dirty="0" smtClean="0"/>
              <a:t>AURELIAN</a:t>
            </a:r>
            <a:r>
              <a:rPr lang="zh-CN" altLang="en-US" sz="3600" dirty="0" smtClean="0"/>
              <a:t>）和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丟</a:t>
            </a:r>
            <a:r>
              <a:rPr lang="zh-CN" altLang="en-US" sz="3600" dirty="0"/>
              <a:t>克里田（</a:t>
            </a:r>
            <a:r>
              <a:rPr lang="en-US" altLang="zh-TW" sz="3600" dirty="0"/>
              <a:t>DIOCLETIAN </a:t>
            </a:r>
            <a:r>
              <a:rPr lang="zh-CN" altLang="en-US" sz="3600" dirty="0" smtClean="0"/>
              <a:t>）</a:t>
            </a:r>
            <a:endParaRPr lang="en-US" altLang="zh-TW" sz="36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zh-TW" altLang="en-US" sz="5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 err="1"/>
              <a:t>士每拿教會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068897"/>
            <a:ext cx="14630400" cy="677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85800" indent="-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5400" dirty="0" smtClean="0"/>
              <a:t>『</a:t>
            </a:r>
            <a:r>
              <a:rPr lang="zh-TW" altLang="en-US" sz="5400" dirty="0"/>
              <a:t>士每拿</a:t>
            </a:r>
            <a:r>
              <a:rPr lang="en-US" altLang="zh-TW" sz="5400" dirty="0"/>
              <a:t>』</a:t>
            </a:r>
            <a:r>
              <a:rPr lang="zh-TW" altLang="en-US" sz="5400" dirty="0"/>
              <a:t>這一名字來代</a:t>
            </a:r>
            <a:r>
              <a:rPr lang="zh-TW" altLang="en-US" sz="5400" dirty="0" smtClean="0"/>
              <a:t>表教會</a:t>
            </a:r>
            <a:r>
              <a:rPr lang="zh-CN" altLang="en-US" sz="5400" dirty="0"/>
              <a:t>：</a:t>
            </a:r>
            <a:r>
              <a:rPr lang="en-US" altLang="zh-TW" sz="5400" dirty="0" smtClean="0"/>
              <a:t>『</a:t>
            </a:r>
            <a:r>
              <a:rPr lang="zh-TW" altLang="en-US" sz="5400" dirty="0"/>
              <a:t>士每拿</a:t>
            </a:r>
            <a:r>
              <a:rPr lang="en-US" altLang="zh-TW" sz="5400" dirty="0" smtClean="0"/>
              <a:t>』</a:t>
            </a:r>
            <a:r>
              <a:rPr lang="zh-TW" altLang="en-US" sz="5400" dirty="0" smtClean="0"/>
              <a:t>的</a:t>
            </a:r>
            <a:r>
              <a:rPr lang="zh-TW" altLang="en-US" sz="5400" dirty="0"/>
              <a:t>意思是沒藥，是一種上品</a:t>
            </a:r>
            <a:r>
              <a:rPr lang="zh-TW" altLang="en-US" sz="5400" dirty="0" smtClean="0"/>
              <a:t>的</a:t>
            </a:r>
            <a:r>
              <a:rPr lang="zh-CN" altLang="en-US" sz="5400" dirty="0" smtClean="0"/>
              <a:t>，死亡的</a:t>
            </a:r>
            <a:r>
              <a:rPr lang="zh-TW" altLang="en-US" sz="5400" dirty="0" smtClean="0"/>
              <a:t>香</a:t>
            </a:r>
            <a:r>
              <a:rPr lang="zh-TW" altLang="en-US" sz="5400" dirty="0"/>
              <a:t>料，味道雖苦，卻能發出韾香之氣</a:t>
            </a:r>
            <a:r>
              <a:rPr lang="zh-TW" altLang="en-US" sz="5400" dirty="0" smtClean="0"/>
              <a:t>。</a:t>
            </a:r>
            <a:endParaRPr lang="en-US" altLang="zh-TW" sz="5400" dirty="0" smtClean="0"/>
          </a:p>
          <a:p>
            <a:pPr marL="685800" indent="-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5400" dirty="0" smtClean="0"/>
              <a:t>而</a:t>
            </a:r>
            <a:r>
              <a:rPr lang="zh-TW" altLang="en-US" sz="5400" dirty="0"/>
              <a:t>且沒</a:t>
            </a:r>
            <a:r>
              <a:rPr lang="zh-TW" altLang="en-US" sz="5400" dirty="0" smtClean="0"/>
              <a:t>藥越壓</a:t>
            </a:r>
            <a:r>
              <a:rPr lang="zh-TW" altLang="en-US" sz="5400" dirty="0"/>
              <a:t>榨，發</a:t>
            </a:r>
            <a:r>
              <a:rPr lang="zh-TW" altLang="en-US" sz="5400" dirty="0" smtClean="0"/>
              <a:t>出香氣越濃</a:t>
            </a:r>
            <a:r>
              <a:rPr lang="zh-TW" altLang="en-US" sz="5400" dirty="0"/>
              <a:t>郁</a:t>
            </a:r>
            <a:r>
              <a:rPr lang="zh-TW" altLang="en-US" sz="5400" dirty="0" smtClean="0"/>
              <a:t>。</a:t>
            </a:r>
            <a:endParaRPr lang="en-US" altLang="zh-TW" sz="5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5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dirty="0" smtClean="0"/>
              <a:t>士</a:t>
            </a:r>
            <a:r>
              <a:rPr lang="zh-TW" altLang="en-US" sz="5400" dirty="0"/>
              <a:t>每</a:t>
            </a:r>
            <a:r>
              <a:rPr lang="zh-TW" altLang="en-US" sz="5400" dirty="0" smtClean="0"/>
              <a:t>拿教會也</a:t>
            </a:r>
            <a:r>
              <a:rPr lang="zh-TW" altLang="en-US" sz="5400" dirty="0"/>
              <a:t>是這樣</a:t>
            </a:r>
            <a:r>
              <a:rPr lang="zh-TW" altLang="en-US" sz="5400" dirty="0" smtClean="0"/>
              <a:t>。</a:t>
            </a:r>
            <a:endParaRPr lang="en-US" altLang="zh-TW" sz="5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TW" sz="5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FFFF00"/>
                </a:solidFill>
              </a:rPr>
              <a:t>末世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教</a:t>
            </a:r>
            <a:r>
              <a:rPr lang="zh-TW" altLang="en-US" sz="5400" b="1" dirty="0">
                <a:solidFill>
                  <a:srgbClr val="FFFF00"/>
                </a:solidFill>
              </a:rPr>
              <a:t>會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也這</a:t>
            </a:r>
            <a:r>
              <a:rPr lang="zh-TW" altLang="en-US" sz="5400" b="1" dirty="0">
                <a:solidFill>
                  <a:srgbClr val="FFFF00"/>
                </a:solidFill>
              </a:rPr>
              <a:t>樣。</a:t>
            </a:r>
            <a:endParaRPr lang="zh-CN" alt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dirty="0"/>
              <a:t>啟示</a:t>
            </a:r>
            <a:r>
              <a:rPr lang="zh-TW" altLang="en-US" sz="5400" dirty="0" smtClean="0"/>
              <a:t>錄</a:t>
            </a:r>
            <a:r>
              <a:rPr lang="en-US" altLang="zh-CN" sz="5400" dirty="0" smtClean="0"/>
              <a:t>2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44016" y="770407"/>
            <a:ext cx="6811144" cy="7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600" dirty="0">
              <a:solidFill>
                <a:prstClr val="whit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54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54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你務要至死忠心，我就賜給你那生命的</a:t>
            </a:r>
            <a:r>
              <a:rPr lang="zh-TW" altLang="en-US" sz="54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冠冕</a:t>
            </a:r>
            <a:r>
              <a:rPr lang="zh-TW" altLang="en-US" sz="54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54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54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（啟</a:t>
            </a:r>
            <a:r>
              <a:rPr lang="en-US" altLang="zh-TW" sz="54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2:10</a:t>
            </a:r>
            <a:r>
              <a:rPr lang="zh-TW" altLang="en-US" sz="54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TW" sz="5400" b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5400" b="1" dirty="0" smtClean="0"/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5400" b="1" dirty="0" smtClean="0"/>
              <a:t>士</a:t>
            </a:r>
            <a:r>
              <a:rPr lang="zh-TW" altLang="en-US" sz="5400" b="1" dirty="0"/>
              <a:t>每</a:t>
            </a:r>
            <a:r>
              <a:rPr lang="zh-TW" altLang="en-US" sz="5400" b="1" dirty="0" smtClean="0"/>
              <a:t>拿</a:t>
            </a:r>
            <a:r>
              <a:rPr lang="zh-CN" altLang="en-US" sz="5400" b="1" dirty="0" smtClean="0"/>
              <a:t>羅馬帝國公民明白，</a:t>
            </a:r>
            <a:r>
              <a:rPr lang="zh-CN" altLang="en-US" sz="5400" b="1" dirty="0"/>
              <a:t>冠</a:t>
            </a:r>
            <a:r>
              <a:rPr lang="zh-CN" altLang="en-US" sz="5400" b="1" dirty="0" smtClean="0"/>
              <a:t>冕</a:t>
            </a:r>
            <a:r>
              <a:rPr lang="zh-TW" altLang="en-US" sz="5400" b="1" dirty="0" smtClean="0"/>
              <a:t>具</a:t>
            </a:r>
            <a:r>
              <a:rPr lang="zh-TW" altLang="en-US" sz="5400" b="1" dirty="0"/>
              <a:t>有無限價值，無限榮</a:t>
            </a:r>
            <a:r>
              <a:rPr lang="zh-TW" altLang="en-US" sz="5400" b="1" dirty="0" smtClean="0"/>
              <a:t>耀。</a:t>
            </a:r>
            <a:endParaRPr lang="en-US" altLang="zh-TW" sz="5400" b="1" dirty="0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64528" y="226368"/>
            <a:ext cx="4378464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dirty="0"/>
              <a:t>冠冕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28" y="442392"/>
            <a:ext cx="7963273" cy="75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9_7_2014_週日禱告.potx</Template>
  <TotalTime>0</TotalTime>
  <Words>948</Words>
  <Application>Microsoft Office PowerPoint</Application>
  <PresentationFormat>Custom</PresentationFormat>
  <Paragraphs>79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Decoding the future 2 of 14: 接回猶太根源來看給士每拿教會的信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禱告2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2012-11-21T11:14:59Z</dcterms:created>
  <dcterms:modified xsi:type="dcterms:W3CDTF">2016-06-09T02:46:19Z</dcterms:modified>
</cp:coreProperties>
</file>