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0"/>
  </p:notesMasterIdLst>
  <p:handoutMasterIdLst>
    <p:handoutMasterId r:id="rId21"/>
  </p:handoutMasterIdLst>
  <p:sldIdLst>
    <p:sldId id="857" r:id="rId2"/>
    <p:sldId id="858" r:id="rId3"/>
    <p:sldId id="873" r:id="rId4"/>
    <p:sldId id="875" r:id="rId5"/>
    <p:sldId id="874" r:id="rId6"/>
    <p:sldId id="876" r:id="rId7"/>
    <p:sldId id="872" r:id="rId8"/>
    <p:sldId id="859" r:id="rId9"/>
    <p:sldId id="862" r:id="rId10"/>
    <p:sldId id="869" r:id="rId11"/>
    <p:sldId id="870" r:id="rId12"/>
    <p:sldId id="878" r:id="rId13"/>
    <p:sldId id="877" r:id="rId14"/>
    <p:sldId id="852" r:id="rId15"/>
    <p:sldId id="871" r:id="rId16"/>
    <p:sldId id="879" r:id="rId17"/>
    <p:sldId id="848" r:id="rId18"/>
    <p:sldId id="847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86047" autoAdjust="0"/>
  </p:normalViewPr>
  <p:slideViewPr>
    <p:cSldViewPr>
      <p:cViewPr varScale="1">
        <p:scale>
          <a:sx n="67" d="100"/>
          <a:sy n="67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67AB55E-02F2-4179-AB5B-F331F03F7FAA}" type="datetimeFigureOut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B4A6E9C-9E5D-44C4-B092-32138E9A5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29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1BBB72B-BC74-4EE0-8239-982887897987}" type="datetimeFigureOut">
              <a:rPr lang="en-US"/>
              <a:pPr>
                <a:defRPr/>
              </a:pPr>
              <a:t>3/1/2014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14" tIns="46708" rIns="93414" bIns="4670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414" tIns="46708" rIns="93414" bIns="4670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wrap="square" lIns="93414" tIns="46708" rIns="93414" bIns="46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7183CA9-1B40-4A37-8D38-13751977D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9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>
                <a:solidFill>
                  <a:schemeClr val="bg1"/>
                </a:solidFill>
              </a:rPr>
              <a:t>葉光明牧師 </a:t>
            </a:r>
            <a:r>
              <a:rPr lang="en-US" altLang="zh-TW" dirty="0" smtClean="0">
                <a:solidFill>
                  <a:schemeClr val="bg1"/>
                </a:solidFill>
              </a:rPr>
              <a:t>(Derek Prince)</a:t>
            </a:r>
            <a:r>
              <a:rPr lang="zh-TW" altLang="en-US" dirty="0" smtClean="0">
                <a:solidFill>
                  <a:schemeClr val="bg1"/>
                </a:solidFill>
              </a:rPr>
              <a:t>：”</a:t>
            </a:r>
            <a:r>
              <a:rPr lang="en-US" altLang="zh-TW" dirty="0" smtClean="0">
                <a:solidFill>
                  <a:schemeClr val="bg1"/>
                </a:solidFill>
              </a:rPr>
              <a:t>Christian Factor of Anti-Semitism”</a:t>
            </a:r>
            <a:r>
              <a:rPr lang="zh-TW" altLang="en-US" dirty="0" smtClean="0">
                <a:solidFill>
                  <a:schemeClr val="bg1"/>
                </a:solidFill>
              </a:rPr>
              <a:t> 我告訴你們：從今以後，你們不得再見我，直等到你們說：</a:t>
            </a:r>
            <a:r>
              <a:rPr lang="en-US" altLang="zh-TW" dirty="0" smtClean="0">
                <a:solidFill>
                  <a:schemeClr val="bg1"/>
                </a:solidFill>
              </a:rPr>
              <a:t>『</a:t>
            </a:r>
            <a:r>
              <a:rPr lang="zh-TW" altLang="en-US" dirty="0" smtClean="0">
                <a:solidFill>
                  <a:schemeClr val="bg1"/>
                </a:solidFill>
              </a:rPr>
              <a:t>奉主名來的，是應當稱頌的！</a:t>
            </a:r>
            <a:r>
              <a:rPr lang="en-US" altLang="zh-TW" dirty="0" smtClean="0">
                <a:solidFill>
                  <a:schemeClr val="bg1"/>
                </a:solidFill>
              </a:rPr>
              <a:t>』</a:t>
            </a:r>
            <a:r>
              <a:rPr lang="zh-TW" altLang="en-US" dirty="0" smtClean="0">
                <a:solidFill>
                  <a:schemeClr val="bg1"/>
                </a:solidFill>
              </a:rPr>
              <a:t>」（太</a:t>
            </a:r>
            <a:r>
              <a:rPr lang="en-US" altLang="zh-TW" dirty="0" smtClean="0">
                <a:solidFill>
                  <a:schemeClr val="bg1"/>
                </a:solidFill>
              </a:rPr>
              <a:t>23</a:t>
            </a:r>
            <a:r>
              <a:rPr lang="zh-TW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TW" dirty="0" smtClean="0">
                <a:solidFill>
                  <a:schemeClr val="bg1"/>
                </a:solidFill>
              </a:rPr>
              <a:t>38-39</a:t>
            </a:r>
            <a:r>
              <a:rPr lang="zh-TW" altLang="en-US" dirty="0" smtClean="0">
                <a:solidFill>
                  <a:schemeClr val="bg1"/>
                </a:solidFill>
              </a:rPr>
              <a:t>）</a:t>
            </a: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183CA9-1B40-4A37-8D38-13751977D4A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DD658-2C19-4D25-9F5B-3E8494C2A893}" type="datetime1">
              <a:rPr lang="en-US" smtClean="0"/>
              <a:pPr>
                <a:defRPr/>
              </a:pPr>
              <a:t>3/1/2014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57361-A2D7-4BB0-842D-CEED7D0D85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27257-E180-436A-B87C-2D49E89E3551}" type="datetime1">
              <a:rPr lang="en-US" smtClean="0"/>
              <a:pPr>
                <a:defRPr/>
              </a:pPr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DCE35-AD1A-4A1E-B8B2-7315117A2E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FED4EA-6DA9-4FB2-81E1-5A2D453638C1}" type="datetime1">
              <a:rPr lang="en-US" smtClean="0"/>
              <a:pPr>
                <a:defRPr/>
              </a:pPr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43344-95B5-4107-B8F7-6633214ED8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44324E-653D-44B9-B71C-15BCF4173DE6}" type="datetime1">
              <a:rPr lang="en-US" smtClean="0"/>
              <a:pPr>
                <a:defRPr/>
              </a:pPr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FBD127-E3E0-4163-A6E6-949122F037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C94D8-DA38-467A-82D1-F6E80699FBC1}" type="datetime1">
              <a:rPr lang="en-US" smtClean="0"/>
              <a:pPr>
                <a:defRPr/>
              </a:pPr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62F758FD-5AA8-4F00-B663-0AC3F3251C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BB0836-BB53-4033-B43A-61F3CA3E6A67}" type="datetime1">
              <a:rPr lang="en-US" smtClean="0"/>
              <a:pPr>
                <a:defRPr/>
              </a:pPr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F644-7386-45EF-A27D-3456077A65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89A063-A460-4AE0-8D1D-033241C13E83}" type="datetime1">
              <a:rPr lang="en-US" smtClean="0"/>
              <a:pPr>
                <a:defRPr/>
              </a:pPr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68681-FB7F-4A39-8C74-290FF2543C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C20DF3-177E-42E1-B1ED-55F440A2F07B}" type="datetime1">
              <a:rPr lang="en-US" smtClean="0"/>
              <a:pPr>
                <a:defRPr/>
              </a:pPr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09735-6B41-41CF-AED0-2F0705E603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5062C7-07DE-4F10-80B2-DF8F525F06F6}" type="datetime1">
              <a:rPr lang="en-US" smtClean="0"/>
              <a:pPr>
                <a:defRPr/>
              </a:pPr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C1182-0128-48EB-A174-AB56EF7387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6DDC79-CEBF-4A4C-A198-CCD94C26C474}" type="datetime1">
              <a:rPr lang="en-US" smtClean="0"/>
              <a:pPr>
                <a:defRPr/>
              </a:pPr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5056C-427F-49B1-91D2-70BAB5E7DC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FBF579-8113-4292-BD5D-BB8BF14B0163}" type="datetime1">
              <a:rPr lang="en-US" smtClean="0"/>
              <a:pPr>
                <a:defRPr/>
              </a:pPr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4B524-625B-4915-8CC8-4DCE87B1E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75AEF6F-1E87-4CF6-9DF9-C6655865E021}" type="datetime1">
              <a:rPr lang="en-US" smtClean="0"/>
              <a:pPr>
                <a:defRPr/>
              </a:pPr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22338B4-BC97-44CA-97C5-E78E93BBCB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333500"/>
            <a:ext cx="8229600" cy="49911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以斯帖記共有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10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章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: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就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是反敗為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勝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猶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大人、末底改、以斯帖的反敗為勝來得快，也出人意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表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由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瓦實提王后被廢到末底改成為宰相只有</a:t>
            </a:r>
            <a:r>
              <a:rPr lang="en-US" altLang="zh-TW" sz="3600" dirty="0">
                <a:latin typeface="SimHei" pitchFamily="49" charset="-122"/>
                <a:ea typeface="SimHei" pitchFamily="49" charset="-122"/>
              </a:rPr>
              <a:t>9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年時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間</a:t>
            </a: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457200"/>
            <a:ext cx="1752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普珥日</a:t>
            </a:r>
          </a:p>
        </p:txBody>
      </p:sp>
    </p:spTree>
    <p:extLst>
      <p:ext uri="{BB962C8B-B14F-4D97-AF65-F5344CB8AC3E}">
        <p14:creationId xmlns:p14="http://schemas.microsoft.com/office/powerpoint/2010/main" val="1793847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533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王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正想如何賞賜末底改的時候，「那時」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(6:4) 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哈曼正好進宮，他一心想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求王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除掉末底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改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altLang="zh-TW" sz="4000" dirty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「那夜」其實應該是災難的開始，哈曼已預備好毒計，要求王除掉末底改</a:t>
            </a: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王卻先說要賞賜並尊榮末底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改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: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zh-TW" altLang="en-US" sz="3400" dirty="0" smtClean="0">
                <a:latin typeface="SimHei" pitchFamily="49" charset="-122"/>
                <a:ea typeface="SimHei" pitchFamily="49" charset="-122"/>
              </a:rPr>
              <a:t>本</a:t>
            </a:r>
            <a:r>
              <a:rPr lang="zh-TW" altLang="en-US" sz="3400" dirty="0">
                <a:latin typeface="SimHei" pitchFamily="49" charset="-122"/>
                <a:ea typeface="SimHei" pitchFamily="49" charset="-122"/>
              </a:rPr>
              <a:t>來要死的末底改卻穿上朝服，騎上馬走遍大街小巷，得著極大的尊</a:t>
            </a:r>
            <a:r>
              <a:rPr lang="zh-TW" altLang="en-US" sz="3400" dirty="0" smtClean="0">
                <a:latin typeface="SimHei" pitchFamily="49" charset="-122"/>
                <a:ea typeface="SimHei" pitchFamily="49" charset="-122"/>
              </a:rPr>
              <a:t>榮</a:t>
            </a:r>
            <a:endParaRPr lang="en-US" altLang="zh-TW" sz="3400" dirty="0" smtClean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457200"/>
            <a:ext cx="381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普珥</a:t>
            </a:r>
            <a:r>
              <a:rPr lang="zh-TW" altLang="en-US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日 </a:t>
            </a:r>
            <a:r>
              <a:rPr lang="en-US" altLang="zh-TW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- </a:t>
            </a:r>
            <a:r>
              <a:rPr lang="zh-TW" altLang="en-US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恰</a:t>
            </a: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巧</a:t>
            </a:r>
            <a:r>
              <a:rPr lang="en-US" altLang="zh-TW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zh-TW" altLang="en-US" sz="4000" b="1" dirty="0">
              <a:solidFill>
                <a:srgbClr val="FFFF00"/>
              </a:solidFill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4783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本來在普珥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節是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殺戮滅絕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的，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是猶太人一敗塗地的一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晚</a:t>
            </a:r>
            <a:endParaRPr lang="en-US" altLang="zh-TW" sz="4000" dirty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可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是他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們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6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章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11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節卻反敗為勝，反得著極大的榮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耀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altLang="zh-TW" sz="4000" dirty="0">
              <a:latin typeface="SimHei" pitchFamily="49" charset="-122"/>
              <a:ea typeface="SimHei" pitchFamily="49" charset="-122"/>
            </a:endParaRP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500" i="1" dirty="0" smtClean="0">
                <a:latin typeface="SimHei" pitchFamily="49" charset="-122"/>
                <a:ea typeface="SimHei" pitchFamily="49" charset="-122"/>
              </a:rPr>
              <a:t>6:11 </a:t>
            </a:r>
            <a:r>
              <a:rPr lang="zh-TW" altLang="en-US" sz="3500" i="1" dirty="0">
                <a:latin typeface="SimHei" pitchFamily="49" charset="-122"/>
                <a:ea typeface="SimHei" pitchFamily="49" charset="-122"/>
              </a:rPr>
              <a:t>於是哈曼將朝服給末底改穿上、使他騎上馬走遍城裡的街市、在他面前宣告說、王所喜悅尊榮的人、就如此待他。</a:t>
            </a:r>
            <a:endParaRPr lang="en-US" altLang="zh-TW" sz="3500" i="1" dirty="0" smtClean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457200"/>
            <a:ext cx="381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普珥</a:t>
            </a:r>
            <a:r>
              <a:rPr lang="zh-TW" altLang="en-US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日 </a:t>
            </a:r>
            <a:r>
              <a:rPr lang="en-US" altLang="zh-TW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- </a:t>
            </a:r>
            <a:r>
              <a:rPr lang="zh-TW" altLang="en-US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恰</a:t>
            </a: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巧</a:t>
            </a:r>
            <a:r>
              <a:rPr lang="en-US" altLang="zh-TW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zh-TW" altLang="en-US" sz="4000" b="1" dirty="0">
              <a:solidFill>
                <a:srgbClr val="FFFF00"/>
              </a:solidFill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9489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333500"/>
            <a:ext cx="8229600" cy="52959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帶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百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姓禱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告呼求 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(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4:16) </a:t>
            </a: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4000" i="1" dirty="0" smtClean="0">
                <a:latin typeface="SimHei" pitchFamily="49" charset="-122"/>
                <a:ea typeface="SimHei" pitchFamily="49" charset="-122"/>
              </a:rPr>
              <a:t>“</a:t>
            </a:r>
            <a:r>
              <a:rPr lang="zh-TW" altLang="en-US" sz="4000" i="1" dirty="0" smtClean="0">
                <a:latin typeface="SimHei" pitchFamily="49" charset="-122"/>
                <a:ea typeface="SimHei" pitchFamily="49" charset="-122"/>
              </a:rPr>
              <a:t>以</a:t>
            </a:r>
            <a:r>
              <a:rPr lang="zh-TW" altLang="en-US" sz="4000" i="1" dirty="0">
                <a:latin typeface="SimHei" pitchFamily="49" charset="-122"/>
                <a:ea typeface="SimHei" pitchFamily="49" charset="-122"/>
              </a:rPr>
              <a:t>斯帖就吩咐人回報末底改說、 </a:t>
            </a: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4000" i="1" dirty="0">
                <a:latin typeface="SimHei" pitchFamily="49" charset="-122"/>
                <a:ea typeface="SimHei" pitchFamily="49" charset="-122"/>
              </a:rPr>
              <a:t>16 </a:t>
            </a:r>
            <a:r>
              <a:rPr lang="zh-TW" altLang="en-US" sz="4000" i="1" dirty="0">
                <a:latin typeface="SimHei" pitchFamily="49" charset="-122"/>
                <a:ea typeface="SimHei" pitchFamily="49" charset="-122"/>
              </a:rPr>
              <a:t>你當去招聚書珊城所有的猶</a:t>
            </a:r>
            <a:r>
              <a:rPr lang="zh-TW" altLang="en-US" sz="4000" i="1" dirty="0" smtClean="0">
                <a:latin typeface="SimHei" pitchFamily="49" charset="-122"/>
                <a:ea typeface="SimHei" pitchFamily="49" charset="-122"/>
              </a:rPr>
              <a:t>大人</a:t>
            </a:r>
            <a:r>
              <a:rPr lang="zh-TW" altLang="en-US" sz="4000" i="1" dirty="0">
                <a:latin typeface="SimHei" pitchFamily="49" charset="-122"/>
                <a:ea typeface="SimHei" pitchFamily="49" charset="-122"/>
              </a:rPr>
              <a:t>、為我禁食三晝三夜、不喫不喝．我和我的宮女、也要這樣禁食．然後我違例進去見王．我若死就死罷。 </a:t>
            </a: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4000" i="1" dirty="0">
                <a:latin typeface="SimHei" pitchFamily="49" charset="-122"/>
                <a:ea typeface="SimHei" pitchFamily="49" charset="-122"/>
              </a:rPr>
              <a:t>17 </a:t>
            </a:r>
            <a:r>
              <a:rPr lang="zh-TW" altLang="en-US" sz="4000" i="1" dirty="0">
                <a:latin typeface="SimHei" pitchFamily="49" charset="-122"/>
                <a:ea typeface="SimHei" pitchFamily="49" charset="-122"/>
              </a:rPr>
              <a:t>於是末底改照以斯帖一切所吩咐的去</a:t>
            </a:r>
            <a:r>
              <a:rPr lang="zh-TW" altLang="en-US" sz="4000" i="1" dirty="0" smtClean="0">
                <a:latin typeface="SimHei" pitchFamily="49" charset="-122"/>
                <a:ea typeface="SimHei" pitchFamily="49" charset="-122"/>
              </a:rPr>
              <a:t>行</a:t>
            </a:r>
            <a:r>
              <a:rPr lang="en-US" altLang="zh-TW" sz="4000" i="1" dirty="0" smtClean="0">
                <a:latin typeface="SimHei" pitchFamily="49" charset="-122"/>
                <a:ea typeface="SimHei" pitchFamily="49" charset="-122"/>
              </a:rPr>
              <a:t>”</a:t>
            </a:r>
            <a:endParaRPr lang="zh-TW" altLang="en-US" sz="4000" i="1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457200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禁</a:t>
            </a: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食禱</a:t>
            </a:r>
            <a:r>
              <a:rPr lang="zh-TW" altLang="en-US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告</a:t>
            </a:r>
            <a:endParaRPr lang="zh-TW" altLang="en-US" sz="4000" b="1" dirty="0">
              <a:solidFill>
                <a:srgbClr val="FFFF00"/>
              </a:solidFill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4582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當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招聚書珊城所有的猶大人及她的宫女，一同依靠神，為她禁食禱告三晝三夜，不吃不喝，然後她就違例進去見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王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:</a:t>
            </a: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在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危難中依靠神，一切的危機都會變成機會，神就在「那夜」翻轉猶太人的命運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。祂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是叫人轉憂為喜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，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反敗為勝的神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457200"/>
            <a:ext cx="381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普珥</a:t>
            </a:r>
            <a:r>
              <a:rPr lang="zh-TW" altLang="en-US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日 </a:t>
            </a:r>
            <a:r>
              <a:rPr lang="en-US" altLang="zh-TW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- </a:t>
            </a:r>
            <a:r>
              <a:rPr lang="zh-TW" altLang="en-US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恰</a:t>
            </a: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巧</a:t>
            </a:r>
            <a:r>
              <a:rPr lang="en-US" altLang="zh-TW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zh-TW" altLang="en-US" sz="4000" b="1" dirty="0">
              <a:solidFill>
                <a:srgbClr val="FFFF00"/>
              </a:solidFill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8684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638300"/>
            <a:ext cx="8229600" cy="4686300"/>
          </a:xfrm>
        </p:spPr>
        <p:txBody>
          <a:bodyPr>
            <a:normAutofit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Play 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YouTube (5 min):Purim 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Animated .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http://youtu.be/UG7UeaKE_dc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9572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838200"/>
            <a:ext cx="8229600" cy="5715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生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命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裡面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對不同的危機，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但神能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夠把一切的危機都變成祝福的機會，否則，危機卻會變成死期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。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今天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,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經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歷困難的時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候禱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告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神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,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並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全心的依靠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祂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,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宣告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以斯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帖非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常卑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微</a:t>
            </a:r>
            <a:r>
              <a:rPr lang="en-US" altLang="zh-TW" sz="3600" dirty="0">
                <a:latin typeface="SimHei" pitchFamily="49" charset="-122"/>
                <a:ea typeface="SimHei" pitchFamily="49" charset="-122"/>
              </a:rPr>
              <a:t>,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卻有極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大的反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轉</a:t>
            </a:r>
            <a:endParaRPr lang="en-US" altLang="zh-TW" sz="3600" dirty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夫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妻關係的翻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轉</a:t>
            </a: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職場生涯的翻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轉</a:t>
            </a: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祂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會把危機變為機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會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.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當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神幫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助時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,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一切事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情都變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成可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能。這些事情可能發生得十分巧合，因為這全都是出於神的手。</a:t>
            </a: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zh-TW" altLang="en-US" sz="4000" dirty="0">
              <a:latin typeface="SimHei" pitchFamily="49" charset="-122"/>
              <a:ea typeface="SimHei" pitchFamily="49" charset="-122"/>
            </a:endParaRP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228600"/>
            <a:ext cx="137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禱告</a:t>
            </a:r>
          </a:p>
        </p:txBody>
      </p:sp>
    </p:spTree>
    <p:extLst>
      <p:ext uri="{BB962C8B-B14F-4D97-AF65-F5344CB8AC3E}">
        <p14:creationId xmlns:p14="http://schemas.microsoft.com/office/powerpoint/2010/main" val="2348424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4572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星期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一以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色列總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理納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坦雅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胡會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到美國會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見歐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巴馬。他們計畫對「和平進程」及當前與伊朗的各項談判進行討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論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「和平進程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」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: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美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國國務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卿克理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想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讓以色列與巴勒斯坦人之間達成講和而帶頭要分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割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以色列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的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地「嘮叨個不停」的計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畫</a:t>
            </a: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五強加一與伊朗的日內瓦交易已變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成困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惑源</a:t>
            </a:r>
            <a:endParaRPr lang="zh-TW" altLang="en-US" sz="3600" dirty="0"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0979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333500"/>
            <a:ext cx="8229600" cy="4991100"/>
          </a:xfrm>
        </p:spPr>
        <p:txBody>
          <a:bodyPr>
            <a:normAutofit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sz="4000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以斯帖 </a:t>
            </a:r>
            <a:r>
              <a:rPr lang="en-US" altLang="zh-TW" sz="4000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8:17 </a:t>
            </a:r>
            <a:r>
              <a:rPr lang="zh-TW" altLang="en-US" sz="4000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那</a:t>
            </a:r>
            <a:r>
              <a:rPr lang="zh-TW" altLang="en-US" sz="4000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國的人</a:t>
            </a:r>
            <a:r>
              <a:rPr lang="zh-TW" altLang="en-US" sz="4000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民</a:t>
            </a:r>
            <a:r>
              <a:rPr lang="en-US" altLang="zh-TW" sz="4000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有</a:t>
            </a:r>
            <a:r>
              <a:rPr lang="zh-TW" altLang="en-US" sz="4000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許多因懼怕猶大</a:t>
            </a:r>
            <a:r>
              <a:rPr lang="zh-TW" altLang="en-US" sz="4000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人</a:t>
            </a:r>
            <a:r>
              <a:rPr lang="en-US" altLang="zh-TW" sz="4000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就</a:t>
            </a:r>
            <a:r>
              <a:rPr lang="zh-TW" altLang="en-US" sz="4000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入了猶大籍</a:t>
            </a:r>
            <a:r>
              <a:rPr lang="zh-TW" altLang="en-US" sz="4000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。</a:t>
            </a:r>
            <a:endParaRPr lang="en-US" altLang="zh-TW" sz="4000" dirty="0" smtClean="0">
              <a:solidFill>
                <a:srgbClr val="FFFF00"/>
              </a:solidFill>
              <a:latin typeface="SimHei" pitchFamily="49" charset="-122"/>
              <a:ea typeface="SimHei" pitchFamily="49" charset="-122"/>
            </a:endParaRP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神挫敗魔鬼毀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滅猶太人的計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畫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,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不僅猶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太人得拯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救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,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且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所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有民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族都得拯救引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發普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珥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節的大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復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興</a:t>
            </a:r>
            <a:endParaRPr lang="zh-TW" altLang="en-US" sz="4000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457200"/>
            <a:ext cx="137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禱告</a:t>
            </a:r>
          </a:p>
        </p:txBody>
      </p:sp>
    </p:spTree>
    <p:extLst>
      <p:ext uri="{BB962C8B-B14F-4D97-AF65-F5344CB8AC3E}">
        <p14:creationId xmlns:p14="http://schemas.microsoft.com/office/powerpoint/2010/main" val="2513699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333500"/>
            <a:ext cx="8229600" cy="4991100"/>
          </a:xfrm>
        </p:spPr>
        <p:txBody>
          <a:bodyPr>
            <a:normAutofit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宣告每一個撒旦要毀滅以色列的法令都要逆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轉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,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“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哈曼”會掛在他自己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的木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架上（以斯帖記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7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：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9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，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10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；詩篇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33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：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10 - 12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）</a:t>
            </a:r>
            <a:endParaRPr lang="zh-TW" altLang="en-US" sz="4000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457200"/>
            <a:ext cx="137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禱告</a:t>
            </a:r>
          </a:p>
        </p:txBody>
      </p:sp>
    </p:spTree>
    <p:extLst>
      <p:ext uri="{BB962C8B-B14F-4D97-AF65-F5344CB8AC3E}">
        <p14:creationId xmlns:p14="http://schemas.microsoft.com/office/powerpoint/2010/main" val="1566754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333500"/>
            <a:ext cx="8229600" cy="4991100"/>
          </a:xfrm>
        </p:spPr>
        <p:txBody>
          <a:bodyPr>
            <a:normAutofit fontScale="92500" lnSpcReduction="10000"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猶大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人翻轉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: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猶大民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族復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興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，反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敗為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勝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:</a:t>
            </a: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個人出身的翻轉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：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斯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2:7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末</a:t>
            </a:r>
            <a:r>
              <a:rPr lang="zh-TW" altLang="en-US" sz="3600" i="1" dirty="0">
                <a:latin typeface="SimHei" pitchFamily="49" charset="-122"/>
                <a:ea typeface="SimHei" pitchFamily="49" charset="-122"/>
              </a:rPr>
              <a:t>底改撫養他叔叔的女兒哈大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沙（</a:t>
            </a:r>
            <a:r>
              <a:rPr lang="zh-TW" altLang="en-US" sz="3600" i="1" dirty="0">
                <a:latin typeface="SimHei" pitchFamily="49" charset="-122"/>
                <a:ea typeface="SimHei" pitchFamily="49" charset="-122"/>
              </a:rPr>
              <a:t>後名以斯帖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）因</a:t>
            </a:r>
            <a:r>
              <a:rPr lang="zh-TW" altLang="en-US" sz="3600" i="1" dirty="0">
                <a:latin typeface="SimHei" pitchFamily="49" charset="-122"/>
                <a:ea typeface="SimHei" pitchFamily="49" charset="-122"/>
              </a:rPr>
              <a:t>為他沒有父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母</a:t>
            </a:r>
            <a:r>
              <a:rPr lang="en-US" altLang="zh-TW" sz="3600" i="1" dirty="0" smtClean="0">
                <a:latin typeface="SimHei" pitchFamily="49" charset="-122"/>
                <a:ea typeface="SimHei" pitchFamily="49" charset="-122"/>
              </a:rPr>
              <a:t>.</a:t>
            </a:r>
            <a:r>
              <a:rPr lang="ja-JP" altLang="en-US" sz="3600" dirty="0">
                <a:latin typeface="SimHei" pitchFamily="49" charset="-122"/>
                <a:ea typeface="SimHei" pitchFamily="49" charset="-122"/>
              </a:rPr>
              <a:t> </a:t>
            </a:r>
            <a:endParaRPr lang="en-US" altLang="ja-JP" sz="36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ja-JP" altLang="en-US" sz="4000" dirty="0" smtClean="0">
                <a:latin typeface="SimHei" pitchFamily="49" charset="-122"/>
                <a:ea typeface="SimHei" pitchFamily="49" charset="-122"/>
              </a:rPr>
              <a:t>以</a:t>
            </a:r>
            <a:r>
              <a:rPr lang="ja-JP" altLang="en-US" sz="4000" dirty="0">
                <a:latin typeface="SimHei" pitchFamily="49" charset="-122"/>
                <a:ea typeface="SimHei" pitchFamily="49" charset="-122"/>
              </a:rPr>
              <a:t>斯帖的出身是孤</a:t>
            </a:r>
            <a:r>
              <a:rPr lang="ja-JP" altLang="en-US" sz="4000" dirty="0" smtClean="0">
                <a:latin typeface="SimHei" pitchFamily="49" charset="-122"/>
                <a:ea typeface="SimHei" pitchFamily="49" charset="-122"/>
              </a:rPr>
              <a:t>兒</a:t>
            </a:r>
            <a:r>
              <a:rPr lang="en-US" altLang="ja-JP" sz="4000" dirty="0">
                <a:latin typeface="SimHei" pitchFamily="49" charset="-122"/>
                <a:ea typeface="SimHei" pitchFamily="49" charset="-122"/>
              </a:rPr>
              <a:t>,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非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常卑微，但她卻有個極大的反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轉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斯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2:17,18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王</a:t>
            </a:r>
            <a:r>
              <a:rPr lang="zh-TW" altLang="en-US" sz="3600" i="1" dirty="0">
                <a:latin typeface="SimHei" pitchFamily="49" charset="-122"/>
                <a:ea typeface="SimHei" pitchFamily="49" charset="-122"/>
              </a:rPr>
              <a:t>愛以斯帖過於愛眾女，他在王眼前蒙寵愛比眾處女更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甚</a:t>
            </a:r>
            <a:endParaRPr lang="en-US" altLang="zh-TW" sz="3600" i="1" dirty="0" smtClean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511314"/>
            <a:ext cx="335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普珥日的翻轉</a:t>
            </a:r>
          </a:p>
        </p:txBody>
      </p:sp>
    </p:spTree>
    <p:extLst>
      <p:ext uri="{BB962C8B-B14F-4D97-AF65-F5344CB8AC3E}">
        <p14:creationId xmlns:p14="http://schemas.microsoft.com/office/powerpoint/2010/main" val="4048775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0668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夫妻關係開始改變，王又要選妃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了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斯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2:19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第</a:t>
            </a:r>
            <a:r>
              <a:rPr lang="zh-TW" altLang="en-US" sz="3600" i="1" dirty="0">
                <a:latin typeface="SimHei" pitchFamily="49" charset="-122"/>
                <a:ea typeface="SimHei" pitchFamily="49" charset="-122"/>
              </a:rPr>
              <a:t>二次招聚處女的時候、末底改坐在朝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門</a:t>
            </a:r>
            <a:endParaRPr lang="en-US" altLang="zh-TW" sz="3600" i="1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丈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夫和妻子已經三十天沒有見面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了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斯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4:10,11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以</a:t>
            </a:r>
            <a:r>
              <a:rPr lang="zh-TW" altLang="en-US" sz="3600" i="1" dirty="0">
                <a:latin typeface="SimHei" pitchFamily="49" charset="-122"/>
                <a:ea typeface="SimHei" pitchFamily="49" charset="-122"/>
              </a:rPr>
              <a:t>斯帖就吩咐哈他革去見末底改說，王的一切臣僕和各省的人民，都知道有一個定例，若不蒙召，擅入內院見王的，無論男女必被治死，除非王向他伸出金杖，不得存活。現在我沒有蒙召進去見王已經三十日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了</a:t>
            </a:r>
            <a:endParaRPr lang="en-US" altLang="zh-TW" sz="3600" i="1" dirty="0" smtClean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663714"/>
            <a:ext cx="396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夫妻關</a:t>
            </a:r>
            <a:r>
              <a:rPr lang="zh-TW" altLang="en-US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係的</a:t>
            </a: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翻轉</a:t>
            </a:r>
          </a:p>
        </p:txBody>
      </p:sp>
    </p:spTree>
    <p:extLst>
      <p:ext uri="{BB962C8B-B14F-4D97-AF65-F5344CB8AC3E}">
        <p14:creationId xmlns:p14="http://schemas.microsoft.com/office/powerpoint/2010/main" val="149152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066800"/>
            <a:ext cx="8229600" cy="5257800"/>
          </a:xfrm>
        </p:spPr>
        <p:txBody>
          <a:bodyPr>
            <a:normAutofit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夫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妻關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係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反敗為勝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的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翻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轉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斯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5:3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王</a:t>
            </a:r>
            <a:r>
              <a:rPr lang="zh-TW" altLang="en-US" sz="3600" i="1" dirty="0">
                <a:latin typeface="SimHei" pitchFamily="49" charset="-122"/>
                <a:ea typeface="SimHei" pitchFamily="49" charset="-122"/>
              </a:rPr>
              <a:t>對他說，王后以斯帖阿，你要甚麼，你求甚麼。就是國的一半，也必賜給你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。</a:t>
            </a:r>
            <a:endParaRPr lang="en-US" altLang="zh-TW" sz="3600" i="1" dirty="0" smtClean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663714"/>
            <a:ext cx="396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夫妻關</a:t>
            </a:r>
            <a:r>
              <a:rPr lang="zh-TW" altLang="en-US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係的</a:t>
            </a: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翻轉</a:t>
            </a:r>
          </a:p>
        </p:txBody>
      </p:sp>
    </p:spTree>
    <p:extLst>
      <p:ext uri="{BB962C8B-B14F-4D97-AF65-F5344CB8AC3E}">
        <p14:creationId xmlns:p14="http://schemas.microsoft.com/office/powerpoint/2010/main" val="2200578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0668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工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作上毫無恩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寵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被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擄到波斯國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，城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門口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當小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官，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看來不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蒙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福</a:t>
            </a: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  <a:p>
            <a:pPr marL="905256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400" dirty="0" smtClean="0">
                <a:latin typeface="SimHei" pitchFamily="49" charset="-122"/>
                <a:ea typeface="SimHei" pitchFamily="49" charset="-122"/>
              </a:rPr>
              <a:t>2:21 </a:t>
            </a:r>
            <a:r>
              <a:rPr lang="zh-TW" altLang="en-US" sz="3400" i="1" dirty="0">
                <a:latin typeface="SimHei" pitchFamily="49" charset="-122"/>
                <a:ea typeface="SimHei" pitchFamily="49" charset="-122"/>
              </a:rPr>
              <a:t>當那時候、末底改坐在朝</a:t>
            </a:r>
            <a:r>
              <a:rPr lang="zh-TW" altLang="en-US" sz="3400" i="1" dirty="0" smtClean="0">
                <a:latin typeface="SimHei" pitchFamily="49" charset="-122"/>
                <a:ea typeface="SimHei" pitchFamily="49" charset="-122"/>
              </a:rPr>
              <a:t>門</a:t>
            </a:r>
            <a:endParaRPr lang="en-US" altLang="zh-TW" sz="3400" i="1" dirty="0" smtClean="0">
              <a:latin typeface="SimHei" pitchFamily="49" charset="-122"/>
              <a:ea typeface="SimHei" pitchFamily="49" charset="-122"/>
            </a:endParaRPr>
          </a:p>
          <a:p>
            <a:pPr marL="905256" lvl="2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3400" i="1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工作好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的表現亦不被記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念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: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王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的救命恩人也沒有甚麼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好處</a:t>
            </a: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  <a:p>
            <a:pPr marL="905256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400" dirty="0" smtClean="0">
                <a:latin typeface="SimHei" pitchFamily="49" charset="-122"/>
                <a:ea typeface="SimHei" pitchFamily="49" charset="-122"/>
              </a:rPr>
              <a:t>2:21</a:t>
            </a:r>
            <a:r>
              <a:rPr lang="zh-TW" altLang="en-US" sz="3400" i="1" dirty="0" smtClean="0">
                <a:latin typeface="SimHei" pitchFamily="49" charset="-122"/>
                <a:ea typeface="SimHei" pitchFamily="49" charset="-122"/>
              </a:rPr>
              <a:t>王</a:t>
            </a:r>
            <a:r>
              <a:rPr lang="zh-TW" altLang="en-US" sz="3400" i="1" dirty="0">
                <a:latin typeface="SimHei" pitchFamily="49" charset="-122"/>
                <a:ea typeface="SimHei" pitchFamily="49" charset="-122"/>
              </a:rPr>
              <a:t>的太監中有兩個守門的辟探和提列惱恨亞哈隨魯王、想要下手害</a:t>
            </a:r>
            <a:r>
              <a:rPr lang="zh-TW" altLang="en-US" sz="3400" i="1" dirty="0" smtClean="0">
                <a:latin typeface="SimHei" pitchFamily="49" charset="-122"/>
                <a:ea typeface="SimHei" pitchFamily="49" charset="-122"/>
              </a:rPr>
              <a:t>他</a:t>
            </a:r>
            <a:r>
              <a:rPr lang="en-US" altLang="zh-TW" sz="3400" i="1" dirty="0" smtClean="0">
                <a:latin typeface="SimHei" pitchFamily="49" charset="-122"/>
                <a:ea typeface="SimHei" pitchFamily="49" charset="-122"/>
              </a:rPr>
              <a:t>22 </a:t>
            </a:r>
            <a:r>
              <a:rPr lang="zh-TW" altLang="en-US" sz="3400" i="1" dirty="0">
                <a:latin typeface="SimHei" pitchFamily="49" charset="-122"/>
                <a:ea typeface="SimHei" pitchFamily="49" charset="-122"/>
              </a:rPr>
              <a:t>末底改知道了、就告訴王后以斯帖．以斯帖奉末底改的名、報告於</a:t>
            </a:r>
            <a:r>
              <a:rPr lang="zh-TW" altLang="en-US" sz="3400" i="1" dirty="0" smtClean="0">
                <a:latin typeface="SimHei" pitchFamily="49" charset="-122"/>
                <a:ea typeface="SimHei" pitchFamily="49" charset="-122"/>
              </a:rPr>
              <a:t>王</a:t>
            </a:r>
            <a:r>
              <a:rPr lang="en-US" altLang="zh-TW" sz="3400" i="1" dirty="0" smtClean="0">
                <a:latin typeface="SimHei" pitchFamily="49" charset="-122"/>
                <a:ea typeface="SimHei" pitchFamily="49" charset="-122"/>
              </a:rPr>
              <a:t>23 </a:t>
            </a:r>
            <a:r>
              <a:rPr lang="zh-TW" altLang="en-US" sz="3400" i="1" dirty="0">
                <a:latin typeface="SimHei" pitchFamily="49" charset="-122"/>
                <a:ea typeface="SimHei" pitchFamily="49" charset="-122"/>
              </a:rPr>
              <a:t>究察這事、果然是實</a:t>
            </a:r>
            <a:endParaRPr lang="en-US" altLang="zh-TW" sz="3400" i="1" dirty="0" smtClean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457200"/>
            <a:ext cx="563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末底改職場生涯的翻</a:t>
            </a:r>
            <a:r>
              <a:rPr lang="zh-TW" altLang="en-US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轉</a:t>
            </a:r>
            <a:endParaRPr lang="zh-TW" altLang="en-US" sz="4000" b="1" dirty="0">
              <a:solidFill>
                <a:srgbClr val="FFFF00"/>
              </a:solidFill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782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0668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但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最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後極大翻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轉，木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架用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來掛末底改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的卻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用作改掛哈曼；原來財產是屬於哈曼的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，卻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改為末底改管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理；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原來是哈曼當宰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相，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如今卻是末底改當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上</a:t>
            </a:r>
            <a:endParaRPr lang="zh-TW" altLang="en-US" sz="4000" dirty="0">
              <a:latin typeface="SimHei" pitchFamily="49" charset="-122"/>
              <a:ea typeface="SimHei" pitchFamily="49" charset="-122"/>
            </a:endParaRPr>
          </a:p>
          <a:p>
            <a:pPr marL="585216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斯</a:t>
            </a:r>
            <a:r>
              <a:rPr lang="en-US" altLang="zh-TW" sz="3600" dirty="0" smtClean="0">
                <a:latin typeface="SimHei" pitchFamily="49" charset="-122"/>
                <a:ea typeface="SimHei" pitchFamily="49" charset="-122"/>
              </a:rPr>
              <a:t>7:10-8:2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 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於</a:t>
            </a:r>
            <a:r>
              <a:rPr lang="zh-TW" altLang="en-US" sz="3600" i="1" dirty="0">
                <a:latin typeface="SimHei" pitchFamily="49" charset="-122"/>
                <a:ea typeface="SimHei" pitchFamily="49" charset="-122"/>
              </a:rPr>
              <a:t>是人將哈曼挂在他為末底改所豫備的木架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上</a:t>
            </a:r>
            <a:r>
              <a:rPr lang="en-US" altLang="zh-TW" sz="3600" i="1" dirty="0" smtClean="0">
                <a:latin typeface="SimHei" pitchFamily="49" charset="-122"/>
                <a:ea typeface="SimHei" pitchFamily="49" charset="-122"/>
              </a:rPr>
              <a:t>…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末</a:t>
            </a:r>
            <a:r>
              <a:rPr lang="zh-TW" altLang="en-US" sz="3600" i="1" dirty="0">
                <a:latin typeface="SimHei" pitchFamily="49" charset="-122"/>
                <a:ea typeface="SimHei" pitchFamily="49" charset="-122"/>
              </a:rPr>
              <a:t>底改也來到王面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前</a:t>
            </a:r>
            <a:r>
              <a:rPr lang="en-US" altLang="zh-TW" sz="3600" i="1" dirty="0" smtClean="0">
                <a:latin typeface="SimHei" pitchFamily="49" charset="-122"/>
                <a:ea typeface="SimHei" pitchFamily="49" charset="-122"/>
              </a:rPr>
              <a:t>…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王</a:t>
            </a:r>
            <a:r>
              <a:rPr lang="zh-TW" altLang="en-US" sz="3600" i="1" dirty="0">
                <a:latin typeface="SimHei" pitchFamily="49" charset="-122"/>
                <a:ea typeface="SimHei" pitchFamily="49" charset="-122"/>
              </a:rPr>
              <a:t>摘下自己的戒指，就是從哈曼追回的，給了末底改。以斯帖派末底改管理哈曼的家</a:t>
            </a:r>
            <a:r>
              <a:rPr lang="zh-TW" altLang="en-US" sz="3600" i="1" dirty="0" smtClean="0">
                <a:latin typeface="SimHei" pitchFamily="49" charset="-122"/>
                <a:ea typeface="SimHei" pitchFamily="49" charset="-122"/>
              </a:rPr>
              <a:t>產</a:t>
            </a:r>
            <a:endParaRPr lang="en-US" altLang="zh-TW" sz="3600" i="1" dirty="0" smtClean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45720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末底改職場生涯的翻轉</a:t>
            </a:r>
          </a:p>
        </p:txBody>
      </p:sp>
    </p:spTree>
    <p:extLst>
      <p:ext uri="{BB962C8B-B14F-4D97-AF65-F5344CB8AC3E}">
        <p14:creationId xmlns:p14="http://schemas.microsoft.com/office/powerpoint/2010/main" val="2039116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333500"/>
            <a:ext cx="8229600" cy="4991100"/>
          </a:xfrm>
        </p:spPr>
        <p:txBody>
          <a:bodyPr>
            <a:normAutofit fontScale="85000" lnSpcReduction="20000"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猶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大民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族復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興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，反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敗為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勝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:</a:t>
            </a: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斯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9﹕21 </a:t>
            </a:r>
            <a:r>
              <a:rPr lang="en-US" altLang="zh-TW" sz="4000" i="1" dirty="0" smtClean="0">
                <a:latin typeface="SimHei" pitchFamily="49" charset="-122"/>
                <a:ea typeface="SimHei" pitchFamily="49" charset="-122"/>
              </a:rPr>
              <a:t>"</a:t>
            </a:r>
            <a:r>
              <a:rPr lang="zh-TW" altLang="en-US" sz="4000" i="1" dirty="0" smtClean="0">
                <a:latin typeface="SimHei" pitchFamily="49" charset="-122"/>
                <a:ea typeface="SimHei" pitchFamily="49" charset="-122"/>
              </a:rPr>
              <a:t>這</a:t>
            </a:r>
            <a:r>
              <a:rPr lang="zh-TW" altLang="en-US" sz="4000" i="1" dirty="0">
                <a:latin typeface="SimHei" pitchFamily="49" charset="-122"/>
                <a:ea typeface="SimHei" pitchFamily="49" charset="-122"/>
              </a:rPr>
              <a:t>月的兩日為猶大人脫離仇敵得平安</a:t>
            </a:r>
            <a:r>
              <a:rPr lang="en-US" altLang="zh-TW" sz="4000" i="1" dirty="0">
                <a:latin typeface="SimHei" pitchFamily="49" charset="-122"/>
                <a:ea typeface="SimHei" pitchFamily="49" charset="-122"/>
              </a:rPr>
              <a:t>﹐</a:t>
            </a:r>
            <a:r>
              <a:rPr lang="zh-TW" altLang="en-US" sz="4000" i="1" dirty="0">
                <a:latin typeface="SimHei" pitchFamily="49" charset="-122"/>
                <a:ea typeface="SimHei" pitchFamily="49" charset="-122"/>
              </a:rPr>
              <a:t>轉憂為喜</a:t>
            </a:r>
            <a:r>
              <a:rPr lang="en-US" altLang="zh-TW" sz="4000" i="1" dirty="0">
                <a:latin typeface="SimHei" pitchFamily="49" charset="-122"/>
                <a:ea typeface="SimHei" pitchFamily="49" charset="-122"/>
              </a:rPr>
              <a:t>﹐</a:t>
            </a:r>
            <a:r>
              <a:rPr lang="zh-TW" altLang="en-US" sz="4000" i="1" dirty="0">
                <a:latin typeface="SimHei" pitchFamily="49" charset="-122"/>
                <a:ea typeface="SimHei" pitchFamily="49" charset="-122"/>
              </a:rPr>
              <a:t>轉悲為樂的吉</a:t>
            </a:r>
            <a:r>
              <a:rPr lang="zh-TW" altLang="en-US" sz="4000" i="1" dirty="0" smtClean="0">
                <a:latin typeface="SimHei" pitchFamily="49" charset="-122"/>
                <a:ea typeface="SimHei" pitchFamily="49" charset="-122"/>
              </a:rPr>
              <a:t>日</a:t>
            </a:r>
            <a:r>
              <a:rPr lang="en-US" altLang="zh-TW" sz="4000" i="1" dirty="0" smtClean="0">
                <a:latin typeface="SimHei" pitchFamily="49" charset="-122"/>
                <a:ea typeface="SimHei" pitchFamily="49" charset="-122"/>
              </a:rPr>
              <a:t>“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 </a:t>
            </a:r>
            <a:endParaRPr lang="en-US" altLang="zh-TW" sz="4000" dirty="0">
              <a:latin typeface="SimHei" pitchFamily="49" charset="-122"/>
              <a:ea typeface="SimHei" pitchFamily="49" charset="-122"/>
            </a:endParaRP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本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是亡國奴，又要面對滅族的威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脅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但起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來擊殺一切仇敵，並且進入復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興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在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以斯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帖之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後，就有以斯拉的回歸，尼希米的回歸，後來又有猶大的復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興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9400" y="457200"/>
            <a:ext cx="32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猶大人翻轉</a:t>
            </a:r>
          </a:p>
        </p:txBody>
      </p:sp>
    </p:spTree>
    <p:extLst>
      <p:ext uri="{BB962C8B-B14F-4D97-AF65-F5344CB8AC3E}">
        <p14:creationId xmlns:p14="http://schemas.microsoft.com/office/powerpoint/2010/main" val="4146431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1333500"/>
            <a:ext cx="8229600" cy="4991100"/>
          </a:xfrm>
        </p:spPr>
        <p:txBody>
          <a:bodyPr>
            <a:normAutofit fontScale="77500" lnSpcReduction="20000"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以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斯帖記有很多恰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巧</a:t>
            </a:r>
            <a:r>
              <a:rPr lang="en-US" altLang="zh-TW" sz="4000" dirty="0" smtClean="0">
                <a:latin typeface="SimHei" pitchFamily="49" charset="-122"/>
                <a:ea typeface="SimHei" pitchFamily="49" charset="-122"/>
              </a:rPr>
              <a:t>:</a:t>
            </a:r>
          </a:p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「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那日」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(5:9)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，就是以斯帖禁食禱告的第三日，她違例見王，說：「我若死就死吧！」</a:t>
            </a:r>
            <a:r>
              <a:rPr lang="en-US" altLang="zh-TW" sz="4000" dirty="0">
                <a:latin typeface="SimHei" pitchFamily="49" charset="-122"/>
                <a:ea typeface="SimHei" pitchFamily="49" charset="-122"/>
              </a:rPr>
              <a:t>(4:16) 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幸好王向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她伸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出金杖救了她，於是以斯帖請求王帶同哈曼赴她的筵席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。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同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日，哈曼想到以斯帖的邀請就滿心歡喜，但卻因末底改不肯拜他氣憤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難平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，這促使他立定心意造一個木架把末底改懸掛其</a:t>
            </a: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上</a:t>
            </a: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457200"/>
            <a:ext cx="411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普珥日很多恰巧</a:t>
            </a:r>
          </a:p>
        </p:txBody>
      </p:sp>
    </p:spTree>
    <p:extLst>
      <p:ext uri="{BB962C8B-B14F-4D97-AF65-F5344CB8AC3E}">
        <p14:creationId xmlns:p14="http://schemas.microsoft.com/office/powerpoint/2010/main" val="4048775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9144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13716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zh-TW" sz="4000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zh-TW" altLang="en-US" sz="4000" dirty="0" smtClean="0">
                <a:latin typeface="SimHei" pitchFamily="49" charset="-122"/>
                <a:ea typeface="SimHei" pitchFamily="49" charset="-122"/>
              </a:rPr>
              <a:t>哈</a:t>
            </a:r>
            <a:r>
              <a:rPr lang="zh-TW" altLang="en-US" sz="4000" dirty="0">
                <a:latin typeface="SimHei" pitchFamily="49" charset="-122"/>
                <a:ea typeface="SimHei" pitchFamily="49" charset="-122"/>
              </a:rPr>
              <a:t>曼心裏想除掉末底改的時候，就有「那夜」</a:t>
            </a:r>
            <a:r>
              <a:rPr lang="en-US" altLang="zh-TW" sz="3200" dirty="0">
                <a:latin typeface="SimHei" pitchFamily="49" charset="-122"/>
                <a:ea typeface="SimHei" pitchFamily="49" charset="-122"/>
              </a:rPr>
              <a:t>(6:1</a:t>
            </a:r>
            <a:r>
              <a:rPr lang="en-US" altLang="zh-TW" sz="3200" dirty="0" smtClean="0">
                <a:latin typeface="SimHei" pitchFamily="49" charset="-122"/>
                <a:ea typeface="SimHei" pitchFamily="49" charset="-122"/>
              </a:rPr>
              <a:t>)</a:t>
            </a:r>
            <a:r>
              <a:rPr lang="zh-TW" altLang="en-US" sz="3200" i="1" dirty="0" smtClean="0">
                <a:latin typeface="SimHei" pitchFamily="49" charset="-122"/>
                <a:ea typeface="SimHei" pitchFamily="49" charset="-122"/>
              </a:rPr>
              <a:t>那</a:t>
            </a:r>
            <a:r>
              <a:rPr lang="zh-TW" altLang="en-US" sz="3200" i="1" dirty="0">
                <a:latin typeface="SimHei" pitchFamily="49" charset="-122"/>
                <a:ea typeface="SimHei" pitchFamily="49" charset="-122"/>
              </a:rPr>
              <a:t>夜王睡不著覺、就吩咐人取歷史來、念給他</a:t>
            </a:r>
            <a:r>
              <a:rPr lang="zh-TW" altLang="en-US" sz="3200" i="1" dirty="0" smtClean="0">
                <a:latin typeface="SimHei" pitchFamily="49" charset="-122"/>
                <a:ea typeface="SimHei" pitchFamily="49" charset="-122"/>
              </a:rPr>
              <a:t>聽</a:t>
            </a:r>
            <a:endParaRPr lang="en-US" altLang="zh-TW" sz="3200" i="1" dirty="0" smtClean="0">
              <a:latin typeface="SimHei" pitchFamily="49" charset="-122"/>
              <a:ea typeface="SimHei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altLang="zh-TW" sz="3200" i="1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睡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不著其實可以做很多事。可是王卻要讀歷史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書</a:t>
            </a:r>
            <a:endParaRPr lang="en-US" altLang="zh-TW" sz="3600" dirty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太監恰</a:t>
            </a:r>
            <a:r>
              <a:rPr lang="zh-TW" altLang="en-US" sz="3600" dirty="0">
                <a:latin typeface="SimHei" pitchFamily="49" charset="-122"/>
                <a:ea typeface="SimHei" pitchFamily="49" charset="-122"/>
              </a:rPr>
              <a:t>巧讀到末底改救王有功。恰巧讀到王並沒有賞賜給末底</a:t>
            </a:r>
            <a:r>
              <a:rPr lang="zh-TW" altLang="en-US" sz="3600" dirty="0" smtClean="0">
                <a:latin typeface="SimHei" pitchFamily="49" charset="-122"/>
                <a:ea typeface="SimHei" pitchFamily="49" charset="-122"/>
              </a:rPr>
              <a:t>改</a:t>
            </a:r>
            <a:endParaRPr lang="en-US" altLang="zh-TW" sz="3600" dirty="0" smtClean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457200"/>
            <a:ext cx="3810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普珥</a:t>
            </a:r>
            <a:r>
              <a:rPr lang="zh-TW" altLang="en-US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日 </a:t>
            </a:r>
            <a:r>
              <a:rPr lang="en-US" altLang="zh-TW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- </a:t>
            </a:r>
            <a:r>
              <a:rPr lang="zh-TW" altLang="en-US" sz="4000" b="1" dirty="0" smtClean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恰</a:t>
            </a:r>
            <a:r>
              <a:rPr lang="zh-TW" altLang="en-US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巧</a:t>
            </a:r>
            <a:r>
              <a:rPr lang="en-US" altLang="zh-TW" sz="4000" b="1" dirty="0">
                <a:solidFill>
                  <a:srgbClr val="FFFF00"/>
                </a:solidFill>
                <a:latin typeface="SimHei" pitchFamily="49" charset="-122"/>
                <a:ea typeface="SimHei" pitchFamily="49" charset="-122"/>
              </a:rPr>
              <a:t>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zh-TW" altLang="en-US" sz="4000" b="1" dirty="0">
              <a:solidFill>
                <a:srgbClr val="FFFF00"/>
              </a:solidFill>
              <a:latin typeface="SimHei" pitchFamily="49" charset="-122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5119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13832</TotalTime>
  <Words>1964</Words>
  <Application>Microsoft Office PowerPoint</Application>
  <PresentationFormat>On-screen Show (4:3)</PresentationFormat>
  <Paragraphs>120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猶太節期—了解神的定時  (The Set Time)</dc:title>
  <dc:creator>Helen Wang</dc:creator>
  <cp:lastModifiedBy>Michael Wang</cp:lastModifiedBy>
  <cp:revision>2359</cp:revision>
  <cp:lastPrinted>2013-08-16T21:09:40Z</cp:lastPrinted>
  <dcterms:created xsi:type="dcterms:W3CDTF">2013-05-21T04:51:08Z</dcterms:created>
  <dcterms:modified xsi:type="dcterms:W3CDTF">2014-03-02T00:56:20Z</dcterms:modified>
</cp:coreProperties>
</file>