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0" r:id="rId2"/>
  </p:sldMasterIdLst>
  <p:notesMasterIdLst>
    <p:notesMasterId r:id="rId27"/>
  </p:notesMasterIdLst>
  <p:sldIdLst>
    <p:sldId id="256" r:id="rId3"/>
    <p:sldId id="259" r:id="rId4"/>
    <p:sldId id="263" r:id="rId5"/>
    <p:sldId id="264" r:id="rId6"/>
    <p:sldId id="283" r:id="rId7"/>
    <p:sldId id="277" r:id="rId8"/>
    <p:sldId id="284" r:id="rId9"/>
    <p:sldId id="276" r:id="rId10"/>
    <p:sldId id="286" r:id="rId11"/>
    <p:sldId id="287" r:id="rId12"/>
    <p:sldId id="288" r:id="rId13"/>
    <p:sldId id="289" r:id="rId14"/>
    <p:sldId id="290" r:id="rId15"/>
    <p:sldId id="285" r:id="rId16"/>
    <p:sldId id="278" r:id="rId17"/>
    <p:sldId id="275" r:id="rId18"/>
    <p:sldId id="291" r:id="rId19"/>
    <p:sldId id="279" r:id="rId20"/>
    <p:sldId id="262" r:id="rId21"/>
    <p:sldId id="265" r:id="rId22"/>
    <p:sldId id="260" r:id="rId23"/>
    <p:sldId id="292" r:id="rId24"/>
    <p:sldId id="274" r:id="rId25"/>
    <p:sldId id="273" r:id="rId26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8500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039" y="4415791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1002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039" y="4415791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400" tIns="46700" rIns="93400" bIns="46700" anchor="t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400" tIns="46700" rIns="93400" bIns="46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zh-TW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85ACDB"/>
              </a:buClr>
              <a:buFont typeface="Allert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3152" indent="-9652" algn="l" rtl="0">
              <a:buClr>
                <a:schemeClr val="lt1"/>
              </a:buClr>
              <a:buFont typeface="Quattrocento"/>
              <a:buNone/>
              <a:defRPr/>
            </a:lvl1pPr>
            <a:lvl2pPr rtl="0">
              <a:buClr>
                <a:schemeClr val="lt1"/>
              </a:buClr>
              <a:buFont typeface="Quattrocento"/>
              <a:buNone/>
              <a:defRPr/>
            </a:lvl2pPr>
            <a:lvl3pPr rtl="0">
              <a:buClr>
                <a:schemeClr val="lt1"/>
              </a:buClr>
              <a:buFont typeface="Quattrocento"/>
              <a:buNone/>
              <a:defRPr/>
            </a:lvl3pPr>
            <a:lvl4pPr rtl="0">
              <a:buClr>
                <a:schemeClr val="lt1"/>
              </a:buClr>
              <a:buFont typeface="Quattrocento"/>
              <a:buNone/>
              <a:defRPr/>
            </a:lvl4pPr>
            <a:lvl5pPr rtl="0">
              <a:buClr>
                <a:schemeClr val="lt1"/>
              </a:buClr>
              <a:buFont typeface="Quattrocento"/>
              <a:buNone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kern="1200">
                <a:solidFill>
                  <a:srgbClr val="FFFFFF"/>
                </a:solidFill>
                <a:latin typeface="Tahoma" charset="0"/>
                <a:ea typeface="ＭＳ Ｐゴシック" pitchFamily="-107" charset="-128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kern="1200" smtClean="0">
                <a:solidFill>
                  <a:srgbClr val="FFFFFF"/>
                </a:solidFill>
                <a:latin typeface="Tahoma" charset="0"/>
                <a:ea typeface="ＭＳ Ｐゴシック" pitchFamily="-107" charset="-128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kern="1200" smtClean="0">
                <a:solidFill>
                  <a:srgbClr val="FFFFFF"/>
                </a:solidFill>
                <a:latin typeface="Tahoma" charset="0"/>
                <a:ea typeface="ＭＳ Ｐゴシック" pitchFamily="-107" charset="-128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120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</p:grpSp>
      </p:grpSp>
      <p:sp>
        <p:nvSpPr>
          <p:cNvPr id="18" name="Rectangle 37"/>
          <p:cNvSpPr>
            <a:spLocks noChangeArrowheads="1"/>
          </p:cNvSpPr>
          <p:nvPr userDrawn="1"/>
        </p:nvSpPr>
        <p:spPr bwMode="auto">
          <a:xfrm>
            <a:off x="227013" y="214313"/>
            <a:ext cx="8683625" cy="928687"/>
          </a:xfrm>
          <a:prstGeom prst="rect">
            <a:avLst/>
          </a:prstGeom>
          <a:solidFill>
            <a:srgbClr val="8081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smtClean="0">
              <a:solidFill>
                <a:srgbClr val="808180"/>
              </a:solidFill>
              <a:latin typeface="Times" pitchFamily="18" charset="0"/>
              <a:ea typeface="ＭＳ Ｐゴシック" pitchFamily="-107" charset="-128"/>
            </a:endParaRPr>
          </a:p>
        </p:txBody>
      </p:sp>
      <p:sp>
        <p:nvSpPr>
          <p:cNvPr id="19" name="Rectangle 39"/>
          <p:cNvSpPr>
            <a:spLocks noChangeArrowheads="1"/>
          </p:cNvSpPr>
          <p:nvPr userDrawn="1"/>
        </p:nvSpPr>
        <p:spPr bwMode="auto">
          <a:xfrm>
            <a:off x="7239000" y="214313"/>
            <a:ext cx="1671638" cy="928687"/>
          </a:xfrm>
          <a:prstGeom prst="rect">
            <a:avLst/>
          </a:prstGeom>
          <a:solidFill>
            <a:srgbClr val="8CD5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smtClean="0">
              <a:solidFill>
                <a:srgbClr val="FFFFFF"/>
              </a:solidFill>
              <a:latin typeface="Times" pitchFamily="18" charset="0"/>
              <a:ea typeface="ＭＳ Ｐゴシック" pitchFamily="-107" charset="-128"/>
            </a:endParaRPr>
          </a:p>
        </p:txBody>
      </p:sp>
      <p:sp>
        <p:nvSpPr>
          <p:cNvPr id="20" name="Rectangle 42"/>
          <p:cNvSpPr>
            <a:spLocks noChangeArrowheads="1"/>
          </p:cNvSpPr>
          <p:nvPr userDrawn="1"/>
        </p:nvSpPr>
        <p:spPr bwMode="auto">
          <a:xfrm>
            <a:off x="2578100" y="6629400"/>
            <a:ext cx="6337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1200" smtClean="0">
                <a:solidFill>
                  <a:srgbClr val="808180"/>
                </a:solidFill>
                <a:latin typeface="Arial" charset="0"/>
                <a:ea typeface="ＭＳ Ｐゴシック" pitchFamily="-107" charset="-128"/>
              </a:rPr>
              <a:t>FRCC Israel H&amp;B</a:t>
            </a:r>
          </a:p>
        </p:txBody>
      </p:sp>
      <p:sp>
        <p:nvSpPr>
          <p:cNvPr id="911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11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FDEE43-7F84-4D3A-B0FD-A5C162737539}" type="datetime1">
              <a:rPr lang="en-US">
                <a:solidFill>
                  <a:srgbClr val="FFFFFF"/>
                </a:solidFill>
              </a:rPr>
              <a:pPr>
                <a:defRPr/>
              </a:pPr>
              <a:t>6/28/2014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248AF1-AA91-4327-8AB5-09F0046256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6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E5C6-BC93-4ED2-B44F-0A9D395DA275}" type="datetime1">
              <a:rPr lang="en-US">
                <a:solidFill>
                  <a:srgbClr val="FFFFFF"/>
                </a:solidFill>
              </a:rPr>
              <a:pPr>
                <a:defRPr/>
              </a:pPr>
              <a:t>6/28/2014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5715-6257-45B0-BAFB-3234F7CC89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3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11888-7B63-457D-99F1-93D71B336FC0}" type="datetime1">
              <a:rPr lang="en-US">
                <a:solidFill>
                  <a:srgbClr val="FFFFFF"/>
                </a:solidFill>
              </a:rPr>
              <a:pPr>
                <a:defRPr/>
              </a:pPr>
              <a:t>6/28/2014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A1C91-BE15-4E1A-805B-3A2CBD33BB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16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20F70-E166-48EA-8F81-ED509A5C599C}" type="datetime1">
              <a:rPr lang="en-US">
                <a:solidFill>
                  <a:srgbClr val="FFFFFF"/>
                </a:solidFill>
              </a:rPr>
              <a:pPr>
                <a:defRPr/>
              </a:pPr>
              <a:t>6/28/2014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44002-0114-49AC-8D87-AB0E2735C8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6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1B964-6604-40C7-86A4-DE6D4A3B2D87}" type="datetime1">
              <a:rPr lang="en-US">
                <a:solidFill>
                  <a:srgbClr val="FFFFFF"/>
                </a:solidFill>
              </a:rPr>
              <a:pPr>
                <a:defRPr/>
              </a:pPr>
              <a:t>6/28/2014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D5E2-98A2-4669-AAC4-792A10B068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20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E521C-066A-4214-8B85-F7C088FCBE7A}" type="datetime1">
              <a:rPr lang="en-US">
                <a:solidFill>
                  <a:srgbClr val="FFFFFF"/>
                </a:solidFill>
              </a:rPr>
              <a:pPr>
                <a:defRPr/>
              </a:pPr>
              <a:t>6/28/2014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53B35-F897-49C6-B1AC-3AE788178A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30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C7A22-6C94-48E8-8265-EDEF10832DDB}" type="datetime1">
              <a:rPr lang="en-US">
                <a:solidFill>
                  <a:srgbClr val="FFFFFF"/>
                </a:solidFill>
              </a:rPr>
              <a:pPr>
                <a:defRPr/>
              </a:pPr>
              <a:t>6/28/2014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DF75-D454-498E-BF75-55A697FBE0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34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7EB4B-A80C-40D1-AF08-6BF2AFEFD54F}" type="datetime1">
              <a:rPr lang="en-US">
                <a:solidFill>
                  <a:srgbClr val="FFFFFF"/>
                </a:solidFill>
              </a:rPr>
              <a:pPr>
                <a:defRPr/>
              </a:pPr>
              <a:t>6/28/2014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F24D5-3308-463F-8004-FB5CFB2755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9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D6F3-0B21-4BB0-8C6D-D01C3A8AA8A6}" type="datetime1">
              <a:rPr lang="en-US">
                <a:solidFill>
                  <a:srgbClr val="FFFFFF"/>
                </a:solidFill>
              </a:rPr>
              <a:pPr>
                <a:defRPr/>
              </a:pPr>
              <a:t>6/28/2014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B691-4963-43E4-B459-69016BE16D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41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17552-177C-4073-8B9E-FF5F01F72486}" type="datetime1">
              <a:rPr lang="en-US">
                <a:solidFill>
                  <a:srgbClr val="FFFFFF"/>
                </a:solidFill>
              </a:rPr>
              <a:pPr>
                <a:defRPr/>
              </a:pPr>
              <a:t>6/28/2014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90A0-56F1-4617-BC9B-66E7C7B789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7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A4C4EC"/>
              </a:buClr>
              <a:buFont typeface="Allert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7A65-A52B-4C72-9B01-C49C543D89B8}" type="datetime1">
              <a:rPr lang="en-US">
                <a:solidFill>
                  <a:srgbClr val="FFFFFF"/>
                </a:solidFill>
              </a:rPr>
              <a:pPr>
                <a:defRPr/>
              </a:pPr>
              <a:t>6/28/2014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4EDF-FAD6-429F-99D8-D35E773286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3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Clr>
                <a:schemeClr val="lt1"/>
              </a:buClr>
              <a:buFont typeface="Quattrocento"/>
              <a:buNone/>
              <a:defRPr/>
            </a:lvl1pPr>
            <a:lvl2pPr rtl="0">
              <a:buFont typeface="Quattrocento"/>
              <a:buNone/>
              <a:defRPr/>
            </a:lvl2pPr>
            <a:lvl3pPr rtl="0">
              <a:buFont typeface="Quattrocento"/>
              <a:buNone/>
              <a:defRPr/>
            </a:lvl3pPr>
            <a:lvl4pPr rtl="0">
              <a:buFont typeface="Quattrocento"/>
              <a:buNone/>
              <a:defRPr/>
            </a:lvl4pPr>
            <a:lvl5pPr rtl="0">
              <a:buFont typeface="Quattrocento"/>
              <a:buNone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Clr>
                <a:schemeClr val="lt1"/>
              </a:buClr>
              <a:buFont typeface="Quattrocento"/>
              <a:buNone/>
              <a:defRPr/>
            </a:lvl1pPr>
            <a:lvl2pPr rtl="0">
              <a:buFont typeface="Quattrocento"/>
              <a:buNone/>
              <a:defRPr/>
            </a:lvl2pPr>
            <a:lvl3pPr rtl="0">
              <a:buFont typeface="Quattrocento"/>
              <a:buNone/>
              <a:defRPr/>
            </a:lvl3pPr>
            <a:lvl4pPr rtl="0">
              <a:buFont typeface="Quattrocento"/>
              <a:buNone/>
              <a:defRPr/>
            </a:lvl4pPr>
            <a:lvl5pPr rtl="0">
              <a:buFont typeface="Quattrocento"/>
              <a:buNone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7" cy="3763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4" cy="3763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A4C4EC"/>
              </a:buClr>
              <a:buFont typeface="Allert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Clr>
                <a:srgbClr val="9CC4F4"/>
              </a:buClr>
              <a:buFont typeface="Allert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Quattrocento"/>
              <a:buNone/>
              <a:defRPr/>
            </a:lvl1pPr>
            <a:lvl2pPr rtl="0">
              <a:buFont typeface="Quattrocento"/>
              <a:buNone/>
              <a:defRPr/>
            </a:lvl2pPr>
            <a:lvl3pPr rtl="0">
              <a:buFont typeface="Quattrocento"/>
              <a:buNone/>
              <a:defRPr/>
            </a:lvl3pPr>
            <a:lvl4pPr rtl="0">
              <a:buFont typeface="Quattrocento"/>
              <a:buNone/>
              <a:defRPr/>
            </a:lvl4pPr>
            <a:lvl5pPr rtl="0">
              <a:buFont typeface="Quattrocento"/>
              <a:buNone/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399" cy="52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buFont typeface="Allert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399" cy="3962399"/>
          </a:xfrm>
          <a:prstGeom prst="rect">
            <a:avLst/>
          </a:prstGeom>
          <a:solidFill>
            <a:schemeClr val="dk2"/>
          </a:solidFill>
          <a:ln w="4445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399" cy="5303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buFont typeface="Quattrocento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A4C4EC"/>
              </a:buClr>
              <a:buFont typeface="Allert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217419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indent="-306070" algn="l" rtl="0">
              <a:spcBef>
                <a:spcPts val="560"/>
              </a:spcBef>
              <a:buClr>
                <a:srgbClr val="FAFAFA"/>
              </a:buClr>
              <a:buFont typeface="Quattrocento"/>
              <a:buChar char="⬜"/>
              <a:defRPr/>
            </a:lvl1pPr>
            <a:lvl2pPr marL="868680" indent="-162560" algn="l" rtl="0">
              <a:spcBef>
                <a:spcPts val="480"/>
              </a:spcBef>
              <a:buClr>
                <a:schemeClr val="lt1"/>
              </a:buClr>
              <a:buFont typeface="Quattrocento"/>
              <a:buChar char="◼"/>
              <a:defRPr/>
            </a:lvl2pPr>
            <a:lvl3pPr marL="1133856" indent="-99441" algn="l" rtl="0">
              <a:spcBef>
                <a:spcPts val="440"/>
              </a:spcBef>
              <a:buClr>
                <a:schemeClr val="lt1"/>
              </a:buClr>
              <a:buFont typeface="Quattrocento"/>
              <a:buChar char="▫"/>
              <a:defRPr/>
            </a:lvl3pPr>
            <a:lvl4pPr marL="1353312" indent="-57911" algn="l" rtl="0">
              <a:spcBef>
                <a:spcPts val="400"/>
              </a:spcBef>
              <a:buClr>
                <a:schemeClr val="lt1"/>
              </a:buClr>
              <a:buFont typeface="Quattrocento"/>
              <a:buChar char=""/>
              <a:defRPr/>
            </a:lvl4pPr>
            <a:lvl5pPr marL="1545336" indent="-59436" algn="l" rtl="0">
              <a:spcBef>
                <a:spcPts val="400"/>
              </a:spcBef>
              <a:buClr>
                <a:schemeClr val="lt1"/>
              </a:buClr>
              <a:buFont typeface="Quattrocento"/>
              <a:buChar char="◾"/>
              <a:defRPr/>
            </a:lvl5pPr>
            <a:lvl6pPr marL="1764792" indent="-75692" algn="l" rtl="0">
              <a:spcBef>
                <a:spcPts val="360"/>
              </a:spcBef>
              <a:buClr>
                <a:schemeClr val="lt1"/>
              </a:buClr>
              <a:buFont typeface="Quattrocento"/>
              <a:buChar char=""/>
              <a:defRPr/>
            </a:lvl6pPr>
            <a:lvl7pPr marL="1965960" indent="-86360" algn="l" rtl="0">
              <a:spcBef>
                <a:spcPts val="320"/>
              </a:spcBef>
              <a:buClr>
                <a:schemeClr val="lt1"/>
              </a:buClr>
              <a:buFont typeface="Quattrocento"/>
              <a:buChar char="⚫"/>
              <a:defRPr/>
            </a:lvl7pPr>
            <a:lvl8pPr marL="2167128" indent="-97027" algn="l" rtl="0">
              <a:spcBef>
                <a:spcPts val="280"/>
              </a:spcBef>
              <a:buClr>
                <a:schemeClr val="lt1"/>
              </a:buClr>
              <a:buFont typeface="Quattrocento"/>
              <a:buChar char="⚫"/>
              <a:defRPr/>
            </a:lvl8pPr>
            <a:lvl9pPr marL="2368296" indent="-94995" algn="l" rtl="0">
              <a:spcBef>
                <a:spcPts val="280"/>
              </a:spcBef>
              <a:buClr>
                <a:schemeClr val="lt1"/>
              </a:buClr>
              <a:buFont typeface="Quattrocento"/>
              <a:buChar char="⚫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A4C4EC"/>
              </a:buClr>
              <a:buFont typeface="Allert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indent="-306070" algn="l" rtl="0">
              <a:spcBef>
                <a:spcPts val="560"/>
              </a:spcBef>
              <a:buClr>
                <a:srgbClr val="FAFAFA"/>
              </a:buClr>
              <a:buFont typeface="Quattrocento"/>
              <a:buChar char="⬜"/>
              <a:defRPr/>
            </a:lvl1pPr>
            <a:lvl2pPr marL="868680" indent="-162560" algn="l" rtl="0">
              <a:spcBef>
                <a:spcPts val="480"/>
              </a:spcBef>
              <a:buClr>
                <a:schemeClr val="lt1"/>
              </a:buClr>
              <a:buFont typeface="Quattrocento"/>
              <a:buChar char="◼"/>
              <a:defRPr/>
            </a:lvl2pPr>
            <a:lvl3pPr marL="1133856" indent="-99441" algn="l" rtl="0">
              <a:spcBef>
                <a:spcPts val="440"/>
              </a:spcBef>
              <a:buClr>
                <a:schemeClr val="lt1"/>
              </a:buClr>
              <a:buFont typeface="Quattrocento"/>
              <a:buChar char="▫"/>
              <a:defRPr/>
            </a:lvl3pPr>
            <a:lvl4pPr marL="1353312" indent="-57911" algn="l" rtl="0">
              <a:spcBef>
                <a:spcPts val="400"/>
              </a:spcBef>
              <a:buClr>
                <a:schemeClr val="lt1"/>
              </a:buClr>
              <a:buFont typeface="Quattrocento"/>
              <a:buChar char=""/>
              <a:defRPr/>
            </a:lvl4pPr>
            <a:lvl5pPr marL="1545336" indent="-59436" algn="l" rtl="0">
              <a:spcBef>
                <a:spcPts val="400"/>
              </a:spcBef>
              <a:buClr>
                <a:schemeClr val="lt1"/>
              </a:buClr>
              <a:buFont typeface="Quattrocento"/>
              <a:buChar char="◾"/>
              <a:defRPr/>
            </a:lvl5pPr>
            <a:lvl6pPr marL="1764792" indent="-75692" algn="l" rtl="0">
              <a:spcBef>
                <a:spcPts val="360"/>
              </a:spcBef>
              <a:buClr>
                <a:schemeClr val="lt1"/>
              </a:buClr>
              <a:buFont typeface="Quattrocento"/>
              <a:buChar char=""/>
              <a:defRPr/>
            </a:lvl6pPr>
            <a:lvl7pPr marL="1965960" indent="-86360" algn="l" rtl="0">
              <a:spcBef>
                <a:spcPts val="320"/>
              </a:spcBef>
              <a:buClr>
                <a:schemeClr val="lt1"/>
              </a:buClr>
              <a:buFont typeface="Quattrocento"/>
              <a:buChar char="⚫"/>
              <a:defRPr/>
            </a:lvl7pPr>
            <a:lvl8pPr marL="2167128" indent="-97027" algn="l" rtl="0">
              <a:spcBef>
                <a:spcPts val="280"/>
              </a:spcBef>
              <a:buClr>
                <a:schemeClr val="lt1"/>
              </a:buClr>
              <a:buFont typeface="Quattrocento"/>
              <a:buChar char="⚫"/>
              <a:defRPr/>
            </a:lvl8pPr>
            <a:lvl9pPr marL="2368296" indent="-94995" algn="l" rtl="0">
              <a:spcBef>
                <a:spcPts val="280"/>
              </a:spcBef>
              <a:buClr>
                <a:schemeClr val="lt1"/>
              </a:buClr>
              <a:buFont typeface="Quattrocento"/>
              <a:buChar char="⚫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A4C4EC"/>
              </a:buClr>
              <a:buFont typeface="Allerta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marR="0" indent="-306070" algn="l" rtl="0">
              <a:spcBef>
                <a:spcPts val="560"/>
              </a:spcBef>
              <a:buClr>
                <a:srgbClr val="FAFAFA"/>
              </a:buClr>
              <a:buFont typeface="Quattrocento"/>
              <a:buChar char="⬜"/>
              <a:defRPr/>
            </a:lvl1pPr>
            <a:lvl2pPr marL="868680" marR="0" indent="-162560" algn="l" rtl="0">
              <a:spcBef>
                <a:spcPts val="480"/>
              </a:spcBef>
              <a:buClr>
                <a:schemeClr val="lt1"/>
              </a:buClr>
              <a:buFont typeface="Quattrocento"/>
              <a:buChar char="◼"/>
              <a:defRPr/>
            </a:lvl2pPr>
            <a:lvl3pPr marL="1133856" marR="0" indent="-99441" algn="l" rtl="0">
              <a:spcBef>
                <a:spcPts val="440"/>
              </a:spcBef>
              <a:buClr>
                <a:schemeClr val="lt1"/>
              </a:buClr>
              <a:buFont typeface="Quattrocento"/>
              <a:buChar char="▫"/>
              <a:defRPr/>
            </a:lvl3pPr>
            <a:lvl4pPr marL="1353312" marR="0" indent="-57911" algn="l" rtl="0">
              <a:spcBef>
                <a:spcPts val="400"/>
              </a:spcBef>
              <a:buClr>
                <a:schemeClr val="lt1"/>
              </a:buClr>
              <a:buFont typeface="Quattrocento"/>
              <a:buChar char=""/>
              <a:defRPr/>
            </a:lvl4pPr>
            <a:lvl5pPr marL="1545336" marR="0" indent="-59436" algn="l" rtl="0">
              <a:spcBef>
                <a:spcPts val="400"/>
              </a:spcBef>
              <a:buClr>
                <a:schemeClr val="lt1"/>
              </a:buClr>
              <a:buFont typeface="Quattrocento"/>
              <a:buChar char="◾"/>
              <a:defRPr/>
            </a:lvl5pPr>
            <a:lvl6pPr marL="1764792" marR="0" indent="-75692" algn="l" rtl="0">
              <a:spcBef>
                <a:spcPts val="360"/>
              </a:spcBef>
              <a:buClr>
                <a:schemeClr val="lt1"/>
              </a:buClr>
              <a:buFont typeface="Quattrocento"/>
              <a:buChar char=""/>
              <a:defRPr/>
            </a:lvl6pPr>
            <a:lvl7pPr marL="1965960" marR="0" indent="-86360" algn="l" rtl="0">
              <a:spcBef>
                <a:spcPts val="320"/>
              </a:spcBef>
              <a:buClr>
                <a:schemeClr val="lt1"/>
              </a:buClr>
              <a:buFont typeface="Quattrocento"/>
              <a:buChar char="⚫"/>
              <a:defRPr/>
            </a:lvl7pPr>
            <a:lvl8pPr marL="2167128" marR="0" indent="-97027" algn="l" rtl="0">
              <a:spcBef>
                <a:spcPts val="280"/>
              </a:spcBef>
              <a:buClr>
                <a:schemeClr val="lt1"/>
              </a:buClr>
              <a:buFont typeface="Quattrocento"/>
              <a:buChar char="⚫"/>
              <a:defRPr/>
            </a:lvl8pPr>
            <a:lvl9pPr marL="2368296" marR="0" indent="-94995" algn="l" rtl="0">
              <a:spcBef>
                <a:spcPts val="280"/>
              </a:spcBef>
              <a:buClr>
                <a:schemeClr val="lt1"/>
              </a:buClr>
              <a:buFont typeface="Quattrocento"/>
              <a:buChar char="⚫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kern="1200" smtClean="0">
                <a:solidFill>
                  <a:srgbClr val="FFFFFF"/>
                </a:solidFill>
                <a:latin typeface="Tahoma" charset="0"/>
                <a:ea typeface="ＭＳ Ｐゴシック" pitchFamily="-107" charset="-128"/>
              </a:endParaRPr>
            </a:p>
          </p:txBody>
        </p:sp>
        <p:sp>
          <p:nvSpPr>
            <p:cNvPr id="103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kern="1200" smtClean="0">
                <a:solidFill>
                  <a:srgbClr val="FFFFFF"/>
                </a:solidFill>
                <a:latin typeface="Tahoma" charset="0"/>
                <a:ea typeface="ＭＳ Ｐゴシック" pitchFamily="-107" charset="-128"/>
              </a:endParaRPr>
            </a:p>
          </p:txBody>
        </p:sp>
        <p:grpSp>
          <p:nvGrpSpPr>
            <p:cNvPr id="103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04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04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901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120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04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104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 smtClean="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  <p:sp>
            <p:nvSpPr>
              <p:cNvPr id="901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kern="1200">
                  <a:solidFill>
                    <a:srgbClr val="FFFFFF"/>
                  </a:solidFill>
                  <a:latin typeface="Tahoma" charset="0"/>
                  <a:ea typeface="ＭＳ Ｐゴシック" pitchFamily="-107" charset="-128"/>
                </a:endParaRPr>
              </a:p>
            </p:txBody>
          </p:sp>
        </p:grpSp>
      </p:grpSp>
      <p:sp>
        <p:nvSpPr>
          <p:cNvPr id="901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63D06B-B88F-41EB-B004-4877C277070B}" type="datetime1">
              <a:rPr lang="en-US" kern="1200">
                <a:solidFill>
                  <a:srgbClr val="FFFFFF"/>
                </a:solidFill>
                <a:latin typeface="Tahoma" charset="0"/>
                <a:ea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6/28/2014</a:t>
            </a:fld>
            <a:endParaRPr lang="en-US" kern="1200">
              <a:solidFill>
                <a:srgbClr val="FFFFFF"/>
              </a:solidFill>
              <a:latin typeface="Tahoma" charset="0"/>
              <a:ea typeface="ＭＳ Ｐゴシック" pitchFamily="-107" charset="-128"/>
            </a:endParaRPr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Tahoma" charset="0"/>
              <a:ea typeface="ＭＳ Ｐゴシック" pitchFamily="-107" charset="-128"/>
            </a:endParaRPr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E6957-7347-4F38-9B19-0131E6319937}" type="slidenum">
              <a:rPr lang="en-US" kern="1200">
                <a:solidFill>
                  <a:srgbClr val="FFFFFF"/>
                </a:solidFill>
                <a:latin typeface="Tahoma" charset="0"/>
                <a:ea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FFFFFF"/>
              </a:solidFill>
              <a:latin typeface="Tahoma" charset="0"/>
              <a:ea typeface="ＭＳ Ｐゴシック" pitchFamily="-107" charset="-128"/>
            </a:endParaRPr>
          </a:p>
        </p:txBody>
      </p:sp>
      <p:sp>
        <p:nvSpPr>
          <p:cNvPr id="1032" name="Rectangle 37"/>
          <p:cNvSpPr>
            <a:spLocks noChangeArrowheads="1"/>
          </p:cNvSpPr>
          <p:nvPr userDrawn="1"/>
        </p:nvSpPr>
        <p:spPr bwMode="auto">
          <a:xfrm>
            <a:off x="227013" y="214313"/>
            <a:ext cx="8683625" cy="928687"/>
          </a:xfrm>
          <a:prstGeom prst="rect">
            <a:avLst/>
          </a:prstGeom>
          <a:solidFill>
            <a:srgbClr val="8081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smtClean="0">
              <a:solidFill>
                <a:srgbClr val="808180"/>
              </a:solidFill>
              <a:latin typeface="Times" pitchFamily="18" charset="0"/>
              <a:ea typeface="ＭＳ Ｐゴシック" pitchFamily="-107" charset="-128"/>
            </a:endParaRPr>
          </a:p>
        </p:txBody>
      </p:sp>
      <p:sp>
        <p:nvSpPr>
          <p:cNvPr id="1033" name="Rectangle 39"/>
          <p:cNvSpPr>
            <a:spLocks noChangeArrowheads="1"/>
          </p:cNvSpPr>
          <p:nvPr userDrawn="1"/>
        </p:nvSpPr>
        <p:spPr bwMode="auto">
          <a:xfrm>
            <a:off x="7239000" y="214313"/>
            <a:ext cx="1671638" cy="928687"/>
          </a:xfrm>
          <a:prstGeom prst="rect">
            <a:avLst/>
          </a:prstGeom>
          <a:solidFill>
            <a:srgbClr val="8CD5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smtClean="0">
              <a:solidFill>
                <a:srgbClr val="FFFFFF"/>
              </a:solidFill>
              <a:latin typeface="Times" pitchFamily="18" charset="0"/>
              <a:ea typeface="ＭＳ Ｐゴシック" pitchFamily="-107" charset="-128"/>
            </a:endParaRPr>
          </a:p>
        </p:txBody>
      </p:sp>
      <p:sp>
        <p:nvSpPr>
          <p:cNvPr id="1034" name="Rectangle 42"/>
          <p:cNvSpPr>
            <a:spLocks noChangeArrowheads="1"/>
          </p:cNvSpPr>
          <p:nvPr userDrawn="1"/>
        </p:nvSpPr>
        <p:spPr bwMode="auto">
          <a:xfrm>
            <a:off x="2578100" y="6629400"/>
            <a:ext cx="6337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1200" smtClean="0">
                <a:solidFill>
                  <a:srgbClr val="808180"/>
                </a:solidFill>
                <a:latin typeface="Arial" charset="0"/>
                <a:ea typeface="ＭＳ Ｐゴシック" pitchFamily="-107" charset="-128"/>
              </a:rPr>
              <a:t>FRCC Israel H&amp;B</a:t>
            </a:r>
          </a:p>
        </p:txBody>
      </p:sp>
    </p:spTree>
    <p:extLst>
      <p:ext uri="{BB962C8B-B14F-4D97-AF65-F5344CB8AC3E}">
        <p14:creationId xmlns:p14="http://schemas.microsoft.com/office/powerpoint/2010/main" val="34233512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381000" y="1600200"/>
            <a:ext cx="8458200" cy="29014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ct val="100000"/>
            </a:pPr>
            <a:r>
              <a:rPr lang="en-US" altLang="zh-TW" sz="4000" b="1" dirty="0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WE ARE IN THE SEASON </a:t>
            </a:r>
            <a:r>
              <a:rPr lang="en-US" altLang="zh-TW" sz="4000" b="1" dirty="0" smtClean="0">
                <a:solidFill>
                  <a:schemeClr val="lt1"/>
                </a:solidFill>
                <a:latin typeface="SimHei"/>
                <a:ea typeface="SimHei"/>
                <a:cs typeface="SimHei"/>
                <a:sym typeface="SimHei"/>
              </a:rPr>
              <a:t>OF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“Aliyah”#3</a:t>
            </a:r>
            <a:endParaRPr lang="en-US" altLang="zh-TW" sz="4000" b="1" dirty="0" smtClean="0">
              <a:solidFill>
                <a:schemeClr val="bg1"/>
              </a:solidFill>
              <a:latin typeface="SimHei" pitchFamily="49" charset="-122"/>
              <a:ea typeface="SimHei" pitchFamily="49" charset="-122"/>
              <a:cs typeface="SimHei"/>
              <a:sym typeface="SimHei"/>
            </a:endParaRPr>
          </a:p>
          <a:p>
            <a:pPr lvl="0">
              <a:buClr>
                <a:schemeClr val="lt1"/>
              </a:buClr>
              <a:buSzPct val="100000"/>
            </a:pPr>
            <a:r>
              <a:rPr lang="en-US" altLang="zh-TW" sz="3600" b="1" dirty="0" smtClean="0">
                <a:solidFill>
                  <a:srgbClr val="FFFF00"/>
                </a:solidFill>
                <a:ea typeface="新細明體" charset="-120"/>
              </a:rPr>
              <a:t>Ref</a:t>
            </a:r>
            <a:r>
              <a:rPr lang="en-US" altLang="zh-TW" sz="3600" b="1" dirty="0">
                <a:solidFill>
                  <a:srgbClr val="FFFF00"/>
                </a:solidFill>
                <a:ea typeface="新細明體" charset="-120"/>
              </a:rPr>
              <a:t>: </a:t>
            </a:r>
            <a:endParaRPr lang="en-US" altLang="zh-TW" sz="3600" b="1" dirty="0" smtClean="0">
              <a:solidFill>
                <a:srgbClr val="FFFF00"/>
              </a:solidFill>
              <a:ea typeface="新細明體" charset="-120"/>
            </a:endParaRPr>
          </a:p>
          <a:p>
            <a:pPr lvl="0">
              <a:buClr>
                <a:schemeClr val="lt1"/>
              </a:buClr>
              <a:buSzPct val="100000"/>
            </a:pPr>
            <a:r>
              <a:rPr lang="en-US" altLang="zh-TW" sz="3600" b="1" dirty="0" smtClean="0">
                <a:solidFill>
                  <a:srgbClr val="FFFF00"/>
                </a:solidFill>
                <a:ea typeface="新細明體" charset="-120"/>
              </a:rPr>
              <a:t>1.“To Recover All 2013”, Dr. </a:t>
            </a:r>
            <a:r>
              <a:rPr lang="en-US" altLang="zh-TW" sz="3600" b="1" dirty="0" err="1" smtClean="0">
                <a:solidFill>
                  <a:srgbClr val="FFFF00"/>
                </a:solidFill>
                <a:ea typeface="新細明體" charset="-120"/>
              </a:rPr>
              <a:t>Renny</a:t>
            </a:r>
            <a:r>
              <a:rPr lang="en-US" altLang="zh-TW" sz="3600" b="1" dirty="0" smtClean="0">
                <a:solidFill>
                  <a:srgbClr val="FFFF00"/>
                </a:solidFill>
                <a:ea typeface="新細明體" charset="-120"/>
              </a:rPr>
              <a:t> McLean, Global Glory </a:t>
            </a:r>
            <a:r>
              <a:rPr lang="en-US" altLang="zh-TW" sz="3600" b="1" dirty="0" smtClean="0">
                <a:solidFill>
                  <a:srgbClr val="FFFF00"/>
                </a:solidFill>
                <a:ea typeface="新細明體" charset="-120"/>
              </a:rPr>
              <a:t>Ministries </a:t>
            </a:r>
            <a:endParaRPr lang="en-US" altLang="zh-TW" sz="3600" b="1" dirty="0" smtClean="0">
              <a:solidFill>
                <a:srgbClr val="FFFF00"/>
              </a:solidFill>
              <a:ea typeface="新細明體" charset="-120"/>
            </a:endParaRPr>
          </a:p>
          <a:p>
            <a:pPr lvl="0">
              <a:buClr>
                <a:schemeClr val="lt1"/>
              </a:buClr>
              <a:buSzPct val="100000"/>
            </a:pPr>
            <a:r>
              <a:rPr lang="en-US" altLang="zh-TW" sz="3600" b="1" dirty="0" smtClean="0">
                <a:solidFill>
                  <a:srgbClr val="FFFF00"/>
                </a:solidFill>
                <a:ea typeface="新細明體" charset="-120"/>
              </a:rPr>
              <a:t>2. Middle East Forum 2013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2057400" y="533400"/>
            <a:ext cx="48768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zh-TW" altLang="en-US" sz="6000" dirty="0" smtClean="0">
                <a:solidFill>
                  <a:schemeClr val="bg1"/>
                </a:solidFill>
              </a:rPr>
              <a:t>猶太人回歸</a:t>
            </a:r>
            <a:r>
              <a:rPr lang="en-US" altLang="zh-TW" sz="6000" dirty="0" smtClean="0">
                <a:solidFill>
                  <a:schemeClr val="bg1"/>
                </a:solidFill>
              </a:rPr>
              <a:t>#3</a:t>
            </a:r>
            <a:endParaRPr lang="zh-TW" sz="6000" b="1" i="0" u="none" strike="noStrike" cap="none" baseline="0" dirty="0">
              <a:solidFill>
                <a:schemeClr val="bg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4992355"/>
            <a:ext cx="3572204" cy="186564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en-US" altLang="zh-TW" dirty="0"/>
              <a:t>Edmond </a:t>
            </a:r>
            <a:r>
              <a:rPr lang="en-US" altLang="zh-TW" dirty="0" smtClean="0"/>
              <a:t>Levy</a:t>
            </a:r>
            <a:r>
              <a:rPr lang="ja-JP" altLang="en-US" dirty="0"/>
              <a:t>利未報告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後來雙</a:t>
            </a:r>
            <a:r>
              <a:rPr lang="zh-TW" altLang="en-US" sz="4000" dirty="0"/>
              <a:t>方停</a:t>
            </a:r>
            <a:r>
              <a:rPr lang="zh-TW" altLang="en-US" sz="4000" dirty="0" smtClean="0"/>
              <a:t>火，</a:t>
            </a:r>
            <a:r>
              <a:rPr lang="zh-TW" altLang="en-US" sz="4000" dirty="0"/>
              <a:t>埃及佔</a:t>
            </a:r>
            <a:r>
              <a:rPr lang="zh-TW" altLang="en-US" sz="4000" dirty="0" smtClean="0"/>
              <a:t>領加</a:t>
            </a:r>
            <a:r>
              <a:rPr lang="zh-TW" altLang="en-US" sz="4000" dirty="0"/>
              <a:t>薩走廊，約旦佔</a:t>
            </a:r>
            <a:r>
              <a:rPr lang="zh-TW" altLang="en-US" sz="4000" dirty="0" smtClean="0"/>
              <a:t>領西岸和</a:t>
            </a:r>
            <a:r>
              <a:rPr lang="zh-TW" altLang="en-US" sz="4000" dirty="0"/>
              <a:t>耶路撒冷的一半。巴勒斯坦人還是沒有自己的國</a:t>
            </a:r>
            <a:r>
              <a:rPr lang="zh-TW" altLang="en-US" sz="4000" dirty="0" smtClean="0"/>
              <a:t>家</a:t>
            </a: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zh-TW" sz="4000" dirty="0"/>
              <a:t>1967</a:t>
            </a:r>
            <a:r>
              <a:rPr lang="zh-TW" altLang="en-US" sz="4000" dirty="0" smtClean="0"/>
              <a:t>年六</a:t>
            </a:r>
            <a:r>
              <a:rPr lang="zh-TW" altLang="en-US" sz="4000" dirty="0"/>
              <a:t>日戰爭</a:t>
            </a:r>
            <a:r>
              <a:rPr lang="zh-TW" altLang="en-US" sz="4000" dirty="0" smtClean="0"/>
              <a:t>，加</a:t>
            </a:r>
            <a:r>
              <a:rPr lang="zh-TW" altLang="en-US" sz="4000" dirty="0"/>
              <a:t>薩走</a:t>
            </a:r>
            <a:r>
              <a:rPr lang="zh-TW" altLang="en-US" sz="4000" dirty="0" smtClean="0"/>
              <a:t>廊</a:t>
            </a:r>
            <a:r>
              <a:rPr lang="en-US" altLang="zh-TW" sz="4000" dirty="0"/>
              <a:t>,</a:t>
            </a:r>
            <a:r>
              <a:rPr lang="zh-TW" altLang="en-US" sz="4000" dirty="0" smtClean="0"/>
              <a:t>西</a:t>
            </a:r>
            <a:r>
              <a:rPr lang="zh-TW" altLang="en-US" sz="4000" dirty="0"/>
              <a:t>岸和東耶路撒</a:t>
            </a:r>
            <a:r>
              <a:rPr lang="zh-TW" altLang="en-US" sz="4000" dirty="0" smtClean="0"/>
              <a:t>冷都</a:t>
            </a:r>
            <a:r>
              <a:rPr lang="zh-TW" altLang="en-US" sz="4000" dirty="0"/>
              <a:t>被以色列收</a:t>
            </a:r>
            <a:r>
              <a:rPr lang="zh-TW" altLang="en-US" sz="4000" dirty="0" smtClean="0"/>
              <a:t>復</a:t>
            </a:r>
            <a:endParaRPr lang="en-US" altLang="zh-TW" sz="40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後</a:t>
            </a:r>
            <a:r>
              <a:rPr lang="zh-TW" altLang="en-US" sz="3600" dirty="0"/>
              <a:t>來</a:t>
            </a:r>
            <a:r>
              <a:rPr lang="zh-TW" altLang="en-US" sz="3600" dirty="0" smtClean="0"/>
              <a:t>以埃和</a:t>
            </a:r>
            <a:r>
              <a:rPr lang="zh-TW" altLang="en-US" sz="3600" dirty="0"/>
              <a:t>平協</a:t>
            </a:r>
            <a:r>
              <a:rPr lang="zh-TW" altLang="en-US" sz="3600" dirty="0" smtClean="0"/>
              <a:t>議把西</a:t>
            </a:r>
            <a:r>
              <a:rPr lang="zh-TW" altLang="en-US" sz="3600" dirty="0"/>
              <a:t>乃半島歸</a:t>
            </a:r>
            <a:r>
              <a:rPr lang="zh-TW" altLang="en-US" sz="3600" dirty="0" smtClean="0"/>
              <a:t>還埃</a:t>
            </a:r>
            <a:r>
              <a:rPr lang="zh-TW" altLang="en-US" sz="3600" dirty="0"/>
              <a:t>及，但埃及</a:t>
            </a:r>
            <a:r>
              <a:rPr lang="zh-TW" altLang="en-US" sz="3600" dirty="0" smtClean="0"/>
              <a:t>不接</a:t>
            </a:r>
            <a:r>
              <a:rPr lang="zh-TW" altLang="en-US" sz="3600" dirty="0"/>
              <a:t>受加薩走</a:t>
            </a:r>
            <a:r>
              <a:rPr lang="zh-TW" altLang="en-US" sz="3600" dirty="0" smtClean="0"/>
              <a:t>廊</a:t>
            </a:r>
            <a:endParaRPr lang="en-US" altLang="zh-TW" sz="36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約</a:t>
            </a:r>
            <a:r>
              <a:rPr lang="zh-TW" altLang="en-US" sz="3600" dirty="0"/>
              <a:t>旦也在</a:t>
            </a:r>
            <a:r>
              <a:rPr lang="en-US" altLang="zh-TW" sz="3600" dirty="0"/>
              <a:t>1988</a:t>
            </a:r>
            <a:r>
              <a:rPr lang="zh-TW" altLang="en-US" sz="3600" dirty="0"/>
              <a:t>年公開放棄西</a:t>
            </a:r>
            <a:r>
              <a:rPr lang="zh-TW" altLang="en-US" sz="3600" dirty="0" smtClean="0"/>
              <a:t>岸主</a:t>
            </a:r>
            <a:r>
              <a:rPr lang="zh-TW" altLang="en-US" sz="3600" dirty="0"/>
              <a:t>權，也剝</a:t>
            </a:r>
            <a:r>
              <a:rPr lang="zh-TW" altLang="en-US" sz="3600" dirty="0" smtClean="0"/>
              <a:t>奪西</a:t>
            </a:r>
            <a:r>
              <a:rPr lang="zh-TW" altLang="en-US" sz="3600" dirty="0"/>
              <a:t>岸人民的約旦公民權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zh-TW" altLang="en-US" sz="4000" b="1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8560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en-US" altLang="zh-TW" dirty="0"/>
              <a:t>Edmond </a:t>
            </a:r>
            <a:r>
              <a:rPr lang="en-US" altLang="zh-TW" dirty="0" smtClean="0"/>
              <a:t>Levy</a:t>
            </a:r>
            <a:r>
              <a:rPr lang="ja-JP" altLang="en-US" dirty="0"/>
              <a:t>利未報告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zh-TW" sz="4000" dirty="0"/>
              <a:t>1993</a:t>
            </a:r>
            <a:r>
              <a:rPr lang="zh-TW" altLang="en-US" sz="4000" dirty="0" smtClean="0"/>
              <a:t>年奧</a:t>
            </a:r>
            <a:r>
              <a:rPr lang="zh-TW" altLang="en-US" sz="4000" dirty="0"/>
              <a:t>斯陸協議，認定巴勒斯坦民族權力機構</a:t>
            </a:r>
            <a:r>
              <a:rPr lang="en-US" altLang="zh-TW" sz="4000" dirty="0"/>
              <a:t>PA</a:t>
            </a:r>
            <a:r>
              <a:rPr lang="zh-TW" altLang="en-US" sz="4000" dirty="0"/>
              <a:t>擁有西</a:t>
            </a:r>
            <a:r>
              <a:rPr lang="zh-TW" altLang="en-US" sz="4000" dirty="0" smtClean="0"/>
              <a:t>岸主</a:t>
            </a:r>
            <a:r>
              <a:rPr lang="zh-TW" altLang="en-US" sz="4000" dirty="0"/>
              <a:t>權，</a:t>
            </a:r>
            <a:r>
              <a:rPr lang="zh-TW" altLang="en-US" sz="4000" dirty="0" smtClean="0"/>
              <a:t>並要求五</a:t>
            </a:r>
            <a:r>
              <a:rPr lang="zh-TW" altLang="en-US" sz="4000" dirty="0"/>
              <a:t>年內</a:t>
            </a:r>
            <a:r>
              <a:rPr lang="zh-TW" altLang="en-US" sz="4000" dirty="0" smtClean="0"/>
              <a:t>就爭</a:t>
            </a:r>
            <a:r>
              <a:rPr lang="zh-TW" altLang="en-US" sz="4000" dirty="0"/>
              <a:t>議性問題達成協</a:t>
            </a:r>
            <a:r>
              <a:rPr lang="zh-TW" altLang="en-US" sz="4000" dirty="0" smtClean="0"/>
              <a:t>議</a:t>
            </a: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zh-TW" sz="4000" dirty="0" smtClean="0"/>
              <a:t>2000</a:t>
            </a:r>
            <a:r>
              <a:rPr lang="zh-TW" altLang="en-US" sz="4000" dirty="0" smtClean="0"/>
              <a:t>年柯</a:t>
            </a:r>
            <a:r>
              <a:rPr lang="zh-TW" altLang="en-US" sz="4000" dirty="0"/>
              <a:t>林頓邀</a:t>
            </a:r>
            <a:r>
              <a:rPr lang="zh-TW" altLang="en-US" sz="4000" dirty="0" smtClean="0"/>
              <a:t>約以</a:t>
            </a:r>
            <a:r>
              <a:rPr lang="zh-TW" altLang="en-US" sz="4000" dirty="0"/>
              <a:t>巴領導</a:t>
            </a:r>
            <a:r>
              <a:rPr lang="zh-TW" altLang="en-US" sz="4000" dirty="0" smtClean="0"/>
              <a:t>人大</a:t>
            </a:r>
            <a:r>
              <a:rPr lang="zh-TW" altLang="en-US" sz="4000" dirty="0"/>
              <a:t>衛營協商</a:t>
            </a:r>
            <a:r>
              <a:rPr lang="zh-TW" altLang="en-US" sz="4000" dirty="0" smtClean="0"/>
              <a:t>。和</a:t>
            </a:r>
            <a:r>
              <a:rPr lang="zh-TW" altLang="en-US" sz="4000" dirty="0"/>
              <a:t>談沒有結</a:t>
            </a:r>
            <a:r>
              <a:rPr lang="zh-TW" altLang="en-US" sz="4000" dirty="0" smtClean="0"/>
              <a:t>果</a:t>
            </a: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並</a:t>
            </a:r>
            <a:r>
              <a:rPr lang="zh-TW" altLang="en-US" sz="4000" dirty="0"/>
              <a:t>且之後就爆發了第二次巴勒斯坦民族起義，使得奧斯陸協議對雙方的約束</a:t>
            </a:r>
            <a:r>
              <a:rPr lang="zh-TW" altLang="en-US" sz="4000" dirty="0" smtClean="0"/>
              <a:t>力消失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1348335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en-US" altLang="zh-TW" dirty="0"/>
              <a:t>Edmond </a:t>
            </a:r>
            <a:r>
              <a:rPr lang="en-US" altLang="zh-TW" dirty="0" smtClean="0"/>
              <a:t>Levy</a:t>
            </a:r>
            <a:r>
              <a:rPr lang="ja-JP" altLang="en-US" dirty="0"/>
              <a:t>利未報告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/>
              <a:t>巴勒斯坦民族權力機構</a:t>
            </a:r>
            <a:r>
              <a:rPr lang="en-US" altLang="zh-TW" sz="4000" dirty="0"/>
              <a:t>PA </a:t>
            </a:r>
            <a:r>
              <a:rPr lang="en-US" altLang="zh-TW" sz="4000" dirty="0" smtClean="0"/>
              <a:t>: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一方面和以色列簽訂和平協議</a:t>
            </a:r>
            <a:endParaRPr lang="en-US" altLang="zh-TW" sz="40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一方面從監獄放出恐怖份子去對付以色列</a:t>
            </a:r>
            <a:endParaRPr lang="en-US" altLang="zh-TW" sz="40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還從阿拉伯國家運軍火進巴勒斯坦</a:t>
            </a:r>
            <a:endParaRPr lang="en-US" altLang="zh-TW" sz="40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對穆斯林而言，佔領穆斯林的土地就應該以聖戰回</a:t>
            </a:r>
            <a:r>
              <a:rPr lang="zh-TW" altLang="en-US" sz="4000" dirty="0"/>
              <a:t>應，巴勒斯坦民族權力機構</a:t>
            </a:r>
            <a:r>
              <a:rPr lang="en-US" altLang="zh-TW" sz="4000" dirty="0"/>
              <a:t>PA</a:t>
            </a:r>
            <a:r>
              <a:rPr lang="zh-TW" altLang="en-US" sz="4000" dirty="0" smtClean="0"/>
              <a:t>無法成為穆斯林世界千古罪人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405780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en-US" altLang="zh-TW" dirty="0"/>
              <a:t>Edmond </a:t>
            </a:r>
            <a:r>
              <a:rPr lang="en-US" altLang="zh-TW" dirty="0" smtClean="0"/>
              <a:t>Levy</a:t>
            </a:r>
            <a:r>
              <a:rPr lang="ja-JP" altLang="en-US" dirty="0"/>
              <a:t>利未報告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所以利</a:t>
            </a:r>
            <a:r>
              <a:rPr lang="zh-TW" altLang="en-US" sz="4000" dirty="0"/>
              <a:t>未報告認為西岸根本是有爭議的領土，而不是曾經隸屬於某個主權國家的領土</a:t>
            </a:r>
            <a:r>
              <a:rPr lang="zh-TW" altLang="en-US" sz="4000" dirty="0" smtClean="0"/>
              <a:t>。不</a:t>
            </a:r>
            <a:r>
              <a:rPr lang="zh-TW" altLang="en-US" sz="4000" dirty="0"/>
              <a:t>該被視為</a:t>
            </a:r>
            <a:r>
              <a:rPr lang="en-US" altLang="zh-TW" sz="4000" dirty="0"/>
              <a:t>｢</a:t>
            </a:r>
            <a:r>
              <a:rPr lang="zh-TW" altLang="en-US" sz="4000" dirty="0"/>
              <a:t>被占領區</a:t>
            </a:r>
            <a:r>
              <a:rPr lang="en-US" altLang="zh-TW" sz="4000" dirty="0" smtClean="0"/>
              <a:t>｣</a:t>
            </a:r>
            <a:endParaRPr lang="en-US" altLang="zh-TW" sz="4000" dirty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利</a:t>
            </a:r>
            <a:r>
              <a:rPr lang="zh-TW" altLang="en-US" sz="4000" dirty="0"/>
              <a:t>未報告認為，即使根據國際</a:t>
            </a:r>
            <a:r>
              <a:rPr lang="zh-TW" altLang="en-US" sz="4000" dirty="0" smtClean="0"/>
              <a:t>法屯</a:t>
            </a:r>
            <a:r>
              <a:rPr lang="zh-TW" altLang="en-US" sz="4000" dirty="0"/>
              <a:t>墾區也不算非法，所以報告中建議政府把之前認定為非法的屯墾區陸續合法</a:t>
            </a:r>
            <a:r>
              <a:rPr lang="zh-TW" altLang="en-US" sz="4000" dirty="0" smtClean="0"/>
              <a:t>化</a:t>
            </a:r>
            <a:endParaRPr lang="zh-TW" altLang="en-US" sz="4000" dirty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zh-TW" altLang="en-US" sz="4000" b="1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4554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zh-TW" altLang="en-US" dirty="0"/>
              <a:t>屯墾</a:t>
            </a:r>
            <a:r>
              <a:rPr lang="zh-TW" altLang="en-US" dirty="0" smtClean="0"/>
              <a:t>區</a:t>
            </a:r>
            <a:r>
              <a:rPr lang="en-US" altLang="zh-TW" dirty="0" smtClean="0"/>
              <a:t>:</a:t>
            </a:r>
            <a:r>
              <a:rPr lang="zh-TW" altLang="en-US" dirty="0"/>
              <a:t>回歸</a:t>
            </a:r>
            <a:r>
              <a:rPr lang="zh-TW" altLang="en-US" dirty="0" smtClean="0"/>
              <a:t>者安</a:t>
            </a:r>
            <a:r>
              <a:rPr lang="zh-TW" altLang="en-US" dirty="0"/>
              <a:t>營的地方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zh-TW" sz="4000" dirty="0" smtClean="0"/>
              <a:t>2009</a:t>
            </a:r>
            <a:r>
              <a:rPr lang="zh-TW" altLang="en-US" sz="4000" dirty="0"/>
              <a:t>年歐巴</a:t>
            </a:r>
            <a:r>
              <a:rPr lang="zh-TW" altLang="en-US" sz="4000" dirty="0" smtClean="0"/>
              <a:t>馬上任誓</a:t>
            </a:r>
            <a:r>
              <a:rPr lang="zh-TW" altLang="en-US" sz="4000" dirty="0"/>
              <a:t>言將重新推動中東和</a:t>
            </a:r>
            <a:r>
              <a:rPr lang="zh-TW" altLang="en-US" sz="4000" dirty="0" smtClean="0"/>
              <a:t>談</a:t>
            </a:r>
            <a:r>
              <a:rPr lang="en-US" altLang="zh-TW" sz="4000" dirty="0" smtClean="0"/>
              <a:t>: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/>
              <a:t>法塔組</a:t>
            </a:r>
            <a:r>
              <a:rPr lang="zh-TW" altLang="en-US" sz="4000" dirty="0" smtClean="0"/>
              <a:t>織提出如</a:t>
            </a:r>
            <a:r>
              <a:rPr lang="zh-TW" altLang="en-US" sz="4000" dirty="0"/>
              <a:t>果以色列停止屯墾區政策及以</a:t>
            </a:r>
            <a:r>
              <a:rPr lang="en-US" altLang="zh-TW" sz="4000" dirty="0"/>
              <a:t>1967</a:t>
            </a:r>
            <a:r>
              <a:rPr lang="zh-TW" altLang="en-US" sz="4000" dirty="0"/>
              <a:t>年界線為劃界標準，自治政府將同意和</a:t>
            </a:r>
            <a:r>
              <a:rPr lang="zh-TW" altLang="en-US" sz="4000" dirty="0" smtClean="0"/>
              <a:t>談</a:t>
            </a: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36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zh-TW" altLang="en-US" sz="3600" b="1" dirty="0" smtClean="0">
              <a:ea typeface="新細明體" charset="-12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69" y="3962400"/>
            <a:ext cx="525841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66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zh-TW" altLang="en-US" dirty="0">
                <a:effectLst/>
              </a:rPr>
              <a:t>美</a:t>
            </a:r>
            <a:r>
              <a:rPr lang="zh-TW" altLang="en-US" dirty="0" smtClean="0">
                <a:effectLst/>
              </a:rPr>
              <a:t>國對</a:t>
            </a:r>
            <a:r>
              <a:rPr lang="zh-TW" altLang="en-US" dirty="0">
                <a:effectLst/>
              </a:rPr>
              <a:t>屯墾政</a:t>
            </a:r>
            <a:r>
              <a:rPr lang="zh-TW" altLang="en-US" dirty="0" smtClean="0">
                <a:effectLst/>
              </a:rPr>
              <a:t>策</a:t>
            </a:r>
            <a:r>
              <a:rPr lang="ja-JP" altLang="en-US" dirty="0">
                <a:effectLst/>
              </a:rPr>
              <a:t>的路線圖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9248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/>
              <a:t>美</a:t>
            </a:r>
            <a:r>
              <a:rPr lang="zh-TW" altLang="en-US" sz="3600" dirty="0" smtClean="0"/>
              <a:t>國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最</a:t>
            </a:r>
            <a:r>
              <a:rPr lang="zh-TW" altLang="en-US" sz="3600" dirty="0"/>
              <a:t>近的美</a:t>
            </a:r>
            <a:r>
              <a:rPr lang="zh-TW" altLang="en-US" sz="3600" dirty="0" smtClean="0"/>
              <a:t>國</a:t>
            </a:r>
            <a:r>
              <a:rPr lang="en-US" altLang="zh-TW" sz="3600" dirty="0" smtClean="0"/>
              <a:t>)”</a:t>
            </a:r>
            <a:r>
              <a:rPr lang="zh-TW" altLang="en-US" sz="3600" dirty="0" smtClean="0"/>
              <a:t>反</a:t>
            </a:r>
            <a:r>
              <a:rPr lang="zh-TW" altLang="en-US" sz="3600" dirty="0"/>
              <a:t>對以色列</a:t>
            </a:r>
            <a:r>
              <a:rPr lang="en-US" altLang="zh-TW" sz="3600" dirty="0"/>
              <a:t>1967</a:t>
            </a:r>
            <a:r>
              <a:rPr lang="zh-TW" altLang="en-US" sz="3600" dirty="0"/>
              <a:t>年後在佔領區的屯墾活動。這</a:t>
            </a:r>
            <a:r>
              <a:rPr lang="zh-TW" altLang="en-US" sz="3600" dirty="0" smtClean="0"/>
              <a:t>是</a:t>
            </a:r>
            <a:r>
              <a:rPr lang="zh-TW" altLang="en-US" sz="3600" dirty="0"/>
              <a:t>中東和談</a:t>
            </a:r>
            <a:r>
              <a:rPr lang="zh-TW" altLang="en-US" sz="3600" dirty="0" smtClean="0"/>
              <a:t>的</a:t>
            </a:r>
            <a:r>
              <a:rPr lang="zh-TW" altLang="en-US" sz="3600" dirty="0"/>
              <a:t>一項障礙</a:t>
            </a:r>
            <a:r>
              <a:rPr lang="en-US" altLang="zh-TW" sz="3600" dirty="0"/>
              <a:t>……</a:t>
            </a:r>
            <a:r>
              <a:rPr lang="zh-TW" altLang="en-US" sz="3600" dirty="0"/>
              <a:t>因</a:t>
            </a:r>
            <a:r>
              <a:rPr lang="zh-TW" altLang="en-US" sz="3600" dirty="0" smtClean="0"/>
              <a:t>此不</a:t>
            </a:r>
            <a:r>
              <a:rPr lang="zh-TW" altLang="en-US" sz="3600" dirty="0"/>
              <a:t>承認以色列所兼併的東耶路撒冷地</a:t>
            </a:r>
            <a:r>
              <a:rPr lang="zh-TW" altLang="en-US" sz="3600" dirty="0" smtClean="0"/>
              <a:t>區</a:t>
            </a:r>
            <a:r>
              <a:rPr lang="en-US" altLang="zh-TW" sz="3600" dirty="0" smtClean="0"/>
              <a:t>”</a:t>
            </a:r>
            <a:endParaRPr lang="en-US" altLang="zh-TW" sz="36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36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/>
              <a:t>歐巴</a:t>
            </a:r>
            <a:r>
              <a:rPr lang="zh-TW" altLang="en-US" sz="3600" dirty="0" smtClean="0"/>
              <a:t>馬</a:t>
            </a:r>
            <a:r>
              <a:rPr lang="en-US" altLang="zh-TW" sz="3600" dirty="0" smtClean="0"/>
              <a:t>: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主</a:t>
            </a:r>
            <a:r>
              <a:rPr lang="zh-TW" altLang="en-US" sz="3600" dirty="0"/>
              <a:t>張與伊朗對話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頻</a:t>
            </a:r>
            <a:r>
              <a:rPr lang="zh-TW" altLang="en-US" sz="3600" dirty="0"/>
              <a:t>頻向阿拉伯國家釋出善意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要</a:t>
            </a:r>
            <a:r>
              <a:rPr lang="zh-TW" altLang="en-US" sz="3600" dirty="0"/>
              <a:t>求以色列停止建設屯墾區，回到談判桌</a:t>
            </a:r>
            <a:r>
              <a:rPr lang="zh-TW" altLang="en-US" sz="3600" dirty="0" smtClean="0"/>
              <a:t>上</a:t>
            </a:r>
            <a:endParaRPr lang="zh-TW" altLang="en-US" sz="3600" b="1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1424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52"/>
            <a:ext cx="5458691" cy="68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10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zh-TW" altLang="en-US" dirty="0">
                <a:effectLst/>
              </a:rPr>
              <a:t>美</a:t>
            </a:r>
            <a:r>
              <a:rPr lang="zh-TW" altLang="en-US" dirty="0" smtClean="0">
                <a:effectLst/>
              </a:rPr>
              <a:t>國對</a:t>
            </a:r>
            <a:r>
              <a:rPr lang="zh-TW" altLang="en-US" dirty="0">
                <a:effectLst/>
              </a:rPr>
              <a:t>屯墾政</a:t>
            </a:r>
            <a:r>
              <a:rPr lang="zh-TW" altLang="en-US" dirty="0" smtClean="0">
                <a:effectLst/>
              </a:rPr>
              <a:t>策</a:t>
            </a:r>
            <a:r>
              <a:rPr lang="ja-JP" altLang="en-US" dirty="0">
                <a:effectLst/>
              </a:rPr>
              <a:t>的路線圖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9248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納</a:t>
            </a:r>
            <a:r>
              <a:rPr lang="zh-TW" altLang="en-US" sz="4000" dirty="0"/>
              <a:t>坦雅</a:t>
            </a:r>
            <a:r>
              <a:rPr lang="zh-TW" altLang="en-US" sz="4000" dirty="0" smtClean="0"/>
              <a:t>胡</a:t>
            </a:r>
            <a:endParaRPr lang="en-US" altLang="zh-TW" sz="40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主</a:t>
            </a:r>
            <a:r>
              <a:rPr lang="zh-TW" altLang="en-US" sz="4000" dirty="0"/>
              <a:t>張巴勒斯坦應該先承認以色列為一個猶太人的國家</a:t>
            </a:r>
            <a:r>
              <a:rPr lang="zh-TW" altLang="en-US" sz="4000" dirty="0" smtClean="0"/>
              <a:t>，</a:t>
            </a:r>
            <a:endParaRPr lang="en-US" altLang="zh-TW" sz="40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請</a:t>
            </a:r>
            <a:r>
              <a:rPr lang="zh-TW" altLang="en-US" sz="4000" dirty="0"/>
              <a:t>美國看重伊朗發展核武的問題</a:t>
            </a:r>
            <a:r>
              <a:rPr lang="zh-TW" altLang="en-US" sz="4000" dirty="0" smtClean="0"/>
              <a:t>，</a:t>
            </a:r>
            <a:endParaRPr lang="en-US" altLang="zh-TW" sz="40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強</a:t>
            </a:r>
            <a:r>
              <a:rPr lang="zh-TW" altLang="en-US" sz="4000" dirty="0"/>
              <a:t>調以色列不會限制屯墾區</a:t>
            </a:r>
            <a:r>
              <a:rPr lang="zh-TW" altLang="en-US" sz="4000" dirty="0" smtClean="0"/>
              <a:t>的自</a:t>
            </a:r>
            <a:r>
              <a:rPr lang="zh-TW" altLang="en-US" sz="4000" dirty="0"/>
              <a:t>然增</a:t>
            </a:r>
            <a:r>
              <a:rPr lang="zh-TW" altLang="en-US" sz="4000" dirty="0" smtClean="0"/>
              <a:t>長</a:t>
            </a:r>
            <a:endParaRPr lang="en-US" altLang="zh-TW" sz="4000" dirty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zh-TW" altLang="en-US" sz="3600" b="1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3263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zh-TW" altLang="en-US" dirty="0"/>
              <a:t>中東和談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marL="0" indent="0" eaLnBrk="1" hangingPunct="1">
              <a:lnSpc>
                <a:spcPct val="85000"/>
              </a:lnSpc>
              <a:spcBef>
                <a:spcPct val="10000"/>
              </a:spcBef>
              <a:buNone/>
            </a:pPr>
            <a:r>
              <a:rPr lang="zh-TW" altLang="en-US" sz="4000" dirty="0"/>
              <a:t>打仗的目</a:t>
            </a:r>
            <a:r>
              <a:rPr lang="zh-TW" altLang="en-US" sz="4000" dirty="0" smtClean="0"/>
              <a:t>標</a:t>
            </a: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以</a:t>
            </a:r>
            <a:r>
              <a:rPr lang="zh-TW" altLang="en-US" sz="4000" dirty="0"/>
              <a:t>色列打仗的目標是和</a:t>
            </a:r>
            <a:r>
              <a:rPr lang="zh-TW" altLang="en-US" sz="4000" dirty="0" smtClean="0"/>
              <a:t>平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如</a:t>
            </a:r>
            <a:r>
              <a:rPr lang="zh-TW" altLang="en-US" sz="4000" dirty="0"/>
              <a:t>果巴勒斯坦人不向以色列發射火箭</a:t>
            </a:r>
            <a:r>
              <a:rPr lang="zh-TW" altLang="en-US" sz="4000" dirty="0" smtClean="0"/>
              <a:t>砲飛</a:t>
            </a:r>
            <a:r>
              <a:rPr lang="zh-TW" altLang="en-US" sz="4000" dirty="0"/>
              <a:t>彈，以色列可以停</a:t>
            </a:r>
            <a:r>
              <a:rPr lang="zh-TW" altLang="en-US" sz="4000" dirty="0" smtClean="0"/>
              <a:t>火</a:t>
            </a:r>
            <a:endParaRPr lang="en-US" altLang="zh-TW" sz="4000" dirty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哈</a:t>
            </a:r>
            <a:r>
              <a:rPr lang="zh-TW" altLang="en-US" sz="4000" dirty="0"/>
              <a:t>瑪斯打</a:t>
            </a:r>
            <a:r>
              <a:rPr lang="zh-TW" altLang="en-US" sz="4000" dirty="0" smtClean="0"/>
              <a:t>仗</a:t>
            </a:r>
            <a:endParaRPr lang="en-US" altLang="zh-TW" sz="40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近</a:t>
            </a:r>
            <a:r>
              <a:rPr lang="zh-TW" altLang="en-US" sz="4000" dirty="0"/>
              <a:t>程目標是殺死猶太人</a:t>
            </a:r>
            <a:r>
              <a:rPr lang="zh-TW" altLang="en-US" sz="4000" dirty="0" smtClean="0"/>
              <a:t>，</a:t>
            </a:r>
            <a:endParaRPr lang="en-US" altLang="zh-TW" sz="40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終</a:t>
            </a:r>
            <a:r>
              <a:rPr lang="zh-TW" altLang="en-US" sz="4000" dirty="0"/>
              <a:t>極目標是消滅以色</a:t>
            </a:r>
            <a:r>
              <a:rPr lang="zh-TW" altLang="en-US" sz="4000" dirty="0" smtClean="0"/>
              <a:t>列猶</a:t>
            </a:r>
            <a:r>
              <a:rPr lang="zh-TW" altLang="en-US" sz="4000" dirty="0"/>
              <a:t>太人的國</a:t>
            </a:r>
            <a:r>
              <a:rPr lang="zh-TW" altLang="en-US" sz="4000" dirty="0" smtClean="0"/>
              <a:t>家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1328500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en-US" altLang="zh-TW" sz="3600" dirty="0" smtClean="0"/>
              <a:t>1.</a:t>
            </a:r>
            <a:r>
              <a:rPr lang="zh-TW" altLang="en-US" sz="3600" dirty="0" smtClean="0">
                <a:solidFill>
                  <a:srgbClr val="FFFF00"/>
                </a:solidFill>
              </a:rPr>
              <a:t>為猶太人回歸禱告</a:t>
            </a:r>
            <a:r>
              <a:rPr lang="en-US" altLang="zh-TW" sz="3600" dirty="0" smtClean="0">
                <a:solidFill>
                  <a:srgbClr val="FFFF00"/>
                </a:solidFill>
              </a:rPr>
              <a:t>:</a:t>
            </a:r>
            <a:r>
              <a:rPr lang="en-US" altLang="zh-TW" dirty="0" smtClean="0">
                <a:solidFill>
                  <a:srgbClr val="FFFF00"/>
                </a:solidFill>
              </a:rPr>
              <a:t/>
            </a:r>
            <a:br>
              <a:rPr lang="en-US" altLang="zh-TW" dirty="0" smtClean="0">
                <a:solidFill>
                  <a:srgbClr val="FFFF00"/>
                </a:solidFill>
              </a:rPr>
            </a:br>
            <a:r>
              <a:rPr lang="zh-TW" altLang="en-US" sz="3200" dirty="0" smtClean="0">
                <a:solidFill>
                  <a:srgbClr val="FFFF00"/>
                </a:solidFill>
              </a:rPr>
              <a:t>求神從敵人的陷阱中拯救以色列</a:t>
            </a:r>
            <a:r>
              <a:rPr lang="en-US" altLang="zh-TW" dirty="0" smtClean="0">
                <a:solidFill>
                  <a:srgbClr val="FFFF00"/>
                </a:solidFill>
              </a:rPr>
              <a:t/>
            </a:r>
            <a:br>
              <a:rPr lang="en-US" altLang="zh-TW" dirty="0" smtClean="0">
                <a:solidFill>
                  <a:srgbClr val="FFFF00"/>
                </a:solidFill>
              </a:rPr>
            </a:b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3505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為猶太人的信心禱告</a:t>
            </a:r>
            <a:r>
              <a:rPr lang="en-US" altLang="zh-TW" sz="3600" dirty="0" smtClean="0"/>
              <a:t>:</a:t>
            </a:r>
            <a:r>
              <a:rPr lang="zh-TW" altLang="en-US" sz="3600" dirty="0" smtClean="0"/>
              <a:t>倚靠至高者的幫助，離開不友善的僑居地回以色列</a:t>
            </a:r>
            <a:endParaRPr lang="en-US" altLang="zh-TW" sz="36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求主為猶太僑民回歸開路</a:t>
            </a:r>
            <a:endParaRPr lang="en-US" altLang="zh-TW" sz="36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從購買機票、身分申請，到回歸後建立新生活，興起資源幫助他們</a:t>
            </a:r>
            <a:endParaRPr lang="en-US" altLang="zh-TW" sz="36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/>
              <a:t>願祢在回歸者前面預備安營的地方（</a:t>
            </a:r>
            <a:r>
              <a:rPr lang="zh-TW" altLang="en-US" sz="3600" dirty="0" smtClean="0"/>
              <a:t>申</a:t>
            </a:r>
            <a:r>
              <a:rPr lang="en-US" altLang="zh-TW" sz="3600" dirty="0" smtClean="0"/>
              <a:t>1:33</a:t>
            </a:r>
            <a:r>
              <a:rPr lang="zh-TW" altLang="en-US" sz="3600" dirty="0"/>
              <a:t>），因為祢是以色列的父親，祢並非將百姓帶到絕境，而是進入應許之地</a:t>
            </a:r>
            <a:r>
              <a:rPr lang="zh-TW" altLang="en-US" sz="3600" dirty="0" smtClean="0"/>
              <a:t>！願</a:t>
            </a:r>
            <a:r>
              <a:rPr lang="zh-TW" altLang="en-US" sz="3600" dirty="0"/>
              <a:t>祢為回歸者預備一切需用</a:t>
            </a:r>
            <a:r>
              <a:rPr lang="zh-TW" altLang="en-US" sz="3600" dirty="0" smtClean="0"/>
              <a:t>的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1216669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zh-TW" altLang="en-US" dirty="0" smtClean="0"/>
              <a:t>世界性的反猶主義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9248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血紅月</a:t>
            </a:r>
            <a:r>
              <a:rPr lang="en-US" altLang="zh-TW" sz="4000" dirty="0" smtClean="0"/>
              <a:t>﹝blood red moon﹞- 2014</a:t>
            </a:r>
            <a:r>
              <a:rPr lang="zh-TW" altLang="en-US" sz="4000" dirty="0" smtClean="0"/>
              <a:t>及</a:t>
            </a:r>
            <a:r>
              <a:rPr lang="en-US" altLang="zh-TW" sz="4000" dirty="0" smtClean="0"/>
              <a:t>2015</a:t>
            </a:r>
            <a:r>
              <a:rPr lang="zh-TW" altLang="en-US" sz="4000" dirty="0" smtClean="0"/>
              <a:t>年 </a:t>
            </a:r>
            <a:r>
              <a:rPr lang="en-US" altLang="zh-TW" sz="4000" dirty="0" smtClean="0"/>
              <a:t>- </a:t>
            </a:r>
            <a:r>
              <a:rPr lang="zh-TW" altLang="en-US" sz="4000" dirty="0" smtClean="0"/>
              <a:t>混亂的兩年</a:t>
            </a:r>
            <a:endParaRPr lang="en-US" altLang="zh-TW" sz="40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已見到許多各國騷動及暴力跡象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特別來自烏克蘭和法國</a:t>
            </a:r>
            <a:endParaRPr lang="en-US" altLang="zh-TW" sz="36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許多基督教宗派</a:t>
            </a:r>
            <a:r>
              <a:rPr lang="en-US" altLang="zh-TW" sz="4000" dirty="0" smtClean="0"/>
              <a:t>: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取代神學使對待猶太人的傲慢態度合理化</a:t>
            </a:r>
            <a:endParaRPr lang="en-US" altLang="zh-TW" sz="36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反以色列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在蒙蔽中杯葛以色列</a:t>
            </a:r>
            <a:endParaRPr lang="zh-TW" altLang="en-US" sz="3600" b="1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6669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en-US" altLang="zh-TW" sz="3600" dirty="0" smtClean="0"/>
              <a:t>1.</a:t>
            </a:r>
            <a:r>
              <a:rPr lang="zh-TW" altLang="en-US" sz="3600" dirty="0" smtClean="0">
                <a:solidFill>
                  <a:srgbClr val="FFFF00"/>
                </a:solidFill>
              </a:rPr>
              <a:t>為猶太人回歸禱告</a:t>
            </a:r>
            <a:r>
              <a:rPr lang="en-US" altLang="zh-TW" sz="3600" dirty="0" smtClean="0">
                <a:solidFill>
                  <a:srgbClr val="FFFF00"/>
                </a:solidFill>
              </a:rPr>
              <a:t>:</a:t>
            </a:r>
            <a:r>
              <a:rPr lang="en-US" altLang="zh-TW" dirty="0" smtClean="0">
                <a:solidFill>
                  <a:srgbClr val="FFFF00"/>
                </a:solidFill>
              </a:rPr>
              <a:t/>
            </a:r>
            <a:br>
              <a:rPr lang="en-US" altLang="zh-TW" dirty="0" smtClean="0">
                <a:solidFill>
                  <a:srgbClr val="FFFF00"/>
                </a:solidFill>
              </a:rPr>
            </a:br>
            <a:r>
              <a:rPr lang="zh-TW" altLang="en-US" sz="3200" dirty="0" smtClean="0">
                <a:solidFill>
                  <a:srgbClr val="FFFF00"/>
                </a:solidFill>
              </a:rPr>
              <a:t>求神從敵人的陷阱中拯救以色列</a:t>
            </a:r>
            <a:r>
              <a:rPr lang="en-US" altLang="zh-TW" dirty="0" smtClean="0">
                <a:solidFill>
                  <a:srgbClr val="FFFF00"/>
                </a:solidFill>
              </a:rPr>
              <a:t/>
            </a:r>
            <a:br>
              <a:rPr lang="en-US" altLang="zh-TW" dirty="0" smtClean="0">
                <a:solidFill>
                  <a:srgbClr val="FFFF00"/>
                </a:solidFill>
              </a:rPr>
            </a:b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3505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  <a:buNone/>
            </a:pPr>
            <a:r>
              <a:rPr lang="zh-TW" altLang="en-US" sz="4000" dirty="0" smtClean="0"/>
              <a:t>賽</a:t>
            </a:r>
            <a:r>
              <a:rPr lang="en-US" altLang="zh-TW" sz="4000" dirty="0" smtClean="0"/>
              <a:t>49</a:t>
            </a:r>
            <a:r>
              <a:rPr lang="zh-TW" altLang="en-US" sz="4000" dirty="0" smtClean="0"/>
              <a:t>：</a:t>
            </a:r>
            <a:r>
              <a:rPr lang="en-US" altLang="zh-TW" sz="4000" dirty="0" smtClean="0"/>
              <a:t>22~25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i="1" dirty="0" smtClean="0"/>
              <a:t>主耶和華如此說：我必向列國舉手，向萬民豎立大旗；他們必將你的眾子懷中抱來，將你的眾女肩上扛來</a:t>
            </a:r>
            <a:r>
              <a:rPr lang="en-US" altLang="zh-TW" sz="4000" i="1" dirty="0" smtClean="0"/>
              <a:t>…...</a:t>
            </a:r>
            <a:r>
              <a:rPr lang="zh-TW" altLang="en-US" sz="4000" i="1" dirty="0" smtClean="0"/>
              <a:t>勇士搶去的豈能奪回？該擄掠的豈能解救嗎？但耶和華如此說：就是勇士所擄掠的，也可以奪回；強暴人所搶的，也可以解救。與你相爭的，我必與他相爭；我要拯救你的兒女</a:t>
            </a:r>
            <a:endParaRPr lang="en-US" altLang="zh-TW" sz="4000" i="1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1216669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en-US" dirty="0" smtClean="0">
                <a:solidFill>
                  <a:srgbClr val="FFFF00"/>
                </a:solidFill>
              </a:rPr>
              <a:t>為</a:t>
            </a:r>
            <a:r>
              <a:rPr lang="zh-TW" altLang="en-US" dirty="0" smtClean="0">
                <a:solidFill>
                  <a:srgbClr val="FFFF00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</a:rPr>
              <a:t>美國</a:t>
            </a:r>
            <a:r>
              <a:rPr lang="zh-TW" altLang="en-US" dirty="0" smtClean="0">
                <a:solidFill>
                  <a:srgbClr val="FFFF00"/>
                </a:solidFill>
              </a:rPr>
              <a:t>禱告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2133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為</a:t>
            </a:r>
            <a:r>
              <a:rPr lang="zh-TW" altLang="en-US" sz="4000" dirty="0" smtClean="0"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</a:rPr>
              <a:t>美國</a:t>
            </a:r>
            <a:r>
              <a:rPr lang="zh-TW" altLang="en-US" sz="4000" dirty="0" smtClean="0"/>
              <a:t>被放在天平上顯出她如何對待猶太民族國家向神呼求 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但</a:t>
            </a:r>
            <a:r>
              <a:rPr lang="en-US" altLang="zh-TW" sz="4000" dirty="0" smtClean="0"/>
              <a:t>5:26, 27)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神堅固並賜福支持以色列的國家。詩篇</a:t>
            </a:r>
            <a:r>
              <a:rPr lang="en-US" altLang="zh-TW" sz="3600" dirty="0" smtClean="0"/>
              <a:t>109:1-5</a:t>
            </a:r>
            <a:r>
              <a:rPr lang="zh-TW" altLang="en-US" sz="3600" dirty="0" smtClean="0"/>
              <a:t>；</a:t>
            </a:r>
            <a:r>
              <a:rPr lang="en-US" altLang="zh-TW" sz="3600" dirty="0" smtClean="0"/>
              <a:t>28-30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4000" dirty="0" smtClean="0"/>
          </a:p>
        </p:txBody>
      </p:sp>
      <p:pic>
        <p:nvPicPr>
          <p:cNvPr id="5" name="Picture 4" descr="140613_handsti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3276600"/>
            <a:ext cx="5219700" cy="3479800"/>
          </a:xfrm>
          <a:prstGeom prst="rect">
            <a:avLst/>
          </a:prstGeom>
        </p:spPr>
      </p:pic>
      <p:pic>
        <p:nvPicPr>
          <p:cNvPr id="6" name="Picture 5" descr="NakbaD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1"/>
            <a:ext cx="396875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69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en-US" dirty="0" smtClean="0">
                <a:solidFill>
                  <a:srgbClr val="FFFF00"/>
                </a:solidFill>
              </a:rPr>
              <a:t>為</a:t>
            </a:r>
            <a:r>
              <a:rPr lang="zh-TW" altLang="en-US" dirty="0" smtClean="0">
                <a:solidFill>
                  <a:srgbClr val="FFFF00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</a:rPr>
              <a:t>美國</a:t>
            </a:r>
            <a:r>
              <a:rPr lang="zh-TW" altLang="en-US" dirty="0" smtClean="0">
                <a:solidFill>
                  <a:srgbClr val="FFFF00"/>
                </a:solidFill>
              </a:rPr>
              <a:t>禱告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86800" cy="533400"/>
          </a:xfrm>
        </p:spPr>
        <p:txBody>
          <a:bodyPr/>
          <a:lstStyle/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神堅固並賜福支持以色列的國家</a:t>
            </a:r>
            <a:endParaRPr lang="en-US" altLang="zh-TW" sz="36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4000" dirty="0" smtClean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46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32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en-US" dirty="0" smtClean="0">
                <a:solidFill>
                  <a:srgbClr val="FFFF00"/>
                </a:solidFill>
              </a:rPr>
              <a:t>為</a:t>
            </a:r>
            <a:r>
              <a:rPr lang="zh-TW" altLang="en-US" dirty="0" smtClean="0">
                <a:solidFill>
                  <a:srgbClr val="FFFF00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</a:rPr>
              <a:t>美國</a:t>
            </a:r>
            <a:r>
              <a:rPr lang="zh-TW" altLang="en-US" dirty="0" smtClean="0">
                <a:solidFill>
                  <a:srgbClr val="FFFF00"/>
                </a:solidFill>
              </a:rPr>
              <a:t>禱告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81000" y="2257425"/>
            <a:ext cx="807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</a:rPr>
              <a:t>禱告</a:t>
            </a:r>
            <a:r>
              <a:rPr lang="zh-TW" altLang="en-US" sz="4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使</a:t>
            </a:r>
            <a:r>
              <a:rPr lang="zh-TW" altLang="en-US" sz="4000" dirty="0" smtClean="0">
                <a:solidFill>
                  <a:srgbClr val="FFFF00"/>
                </a:solidFill>
                <a:latin typeface="Arial" panose="020B0604020202020204" pitchFamily="34" charset="0"/>
                <a:ea typeface="SimHei" pitchFamily="49" charset="-122"/>
                <a:cs typeface="Arial" panose="020B0604020202020204" pitchFamily="34" charset="0"/>
              </a:rPr>
              <a:t>美國</a:t>
            </a:r>
            <a:r>
              <a:rPr lang="zh-TW" altLang="en-US" sz="4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成</a:t>
            </a:r>
            <a:r>
              <a:rPr lang="zh-TW" altLang="en-US" sz="4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為義的器具</a:t>
            </a:r>
            <a:r>
              <a:rPr lang="en-US" altLang="zh-TW" sz="4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照著神的心意，為真理公義保護錫安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3581400"/>
            <a:ext cx="8458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詩篇 </a:t>
            </a:r>
            <a:r>
              <a:rPr kumimoji="0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102:13</a:t>
            </a: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你必起來憐恤錫安</a:t>
            </a:r>
            <a:r>
              <a:rPr kumimoji="0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因現在是可憐她的時候</a:t>
            </a:r>
            <a:r>
              <a:rPr kumimoji="0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.14</a:t>
            </a: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你的僕人原來喜悅她的石頭</a:t>
            </a:r>
            <a:r>
              <a:rPr kumimoji="0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可憐她的塵土</a:t>
            </a:r>
            <a:r>
              <a:rPr kumimoji="0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.15</a:t>
            </a: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列國要敬畏耶和華的名</a:t>
            </a:r>
            <a:r>
              <a:rPr kumimoji="0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世上諸王都敬畏你的榮耀</a:t>
            </a:r>
            <a:r>
              <a:rPr kumimoji="0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.16</a:t>
            </a: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因為耶和華建造了錫安</a:t>
            </a:r>
            <a:r>
              <a:rPr kumimoji="0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在他榮耀裡顯現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Hand sh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0"/>
            <a:ext cx="2667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69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en-US" altLang="zh-TW" sz="3600" dirty="0"/>
              <a:t>3</a:t>
            </a:r>
            <a:r>
              <a:rPr lang="en-US" altLang="zh-TW" sz="3600" dirty="0" smtClean="0"/>
              <a:t>.</a:t>
            </a:r>
            <a:r>
              <a:rPr lang="zh-TW" altLang="en-US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弟兄們</a:t>
            </a:r>
            <a:r>
              <a:rPr lang="en-US" altLang="zh-TW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,</a:t>
            </a:r>
            <a:r>
              <a:rPr lang="zh-TW" altLang="en-US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我心裏所願的</a:t>
            </a:r>
            <a:r>
              <a:rPr lang="en-US" altLang="zh-TW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,</a:t>
            </a:r>
            <a:r>
              <a:rPr lang="zh-TW" altLang="en-US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向神所求的</a:t>
            </a:r>
            <a:r>
              <a:rPr lang="en-US" altLang="zh-TW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,</a:t>
            </a:r>
            <a:r>
              <a:rPr lang="zh-TW" altLang="en-US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是要以色列人得救（羅 </a:t>
            </a:r>
            <a:r>
              <a:rPr lang="en-US" altLang="zh-TW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10:1</a:t>
            </a:r>
            <a:r>
              <a:rPr lang="zh-TW" altLang="en-US" sz="3600" kern="1200" dirty="0" smtClean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）</a:t>
            </a:r>
            <a:endParaRPr lang="zh-TW" altLang="en-US" sz="3600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924800" cy="3505200"/>
          </a:xfrm>
        </p:spPr>
        <p:txBody>
          <a:bodyPr/>
          <a:lstStyle/>
          <a:p>
            <a:pPr eaLnBrk="1" hangingPunct="1">
              <a:buNone/>
            </a:pPr>
            <a:r>
              <a:rPr lang="zh-TW" altLang="en-US" sz="3600" dirty="0" smtClean="0"/>
              <a:t>  禱告神引導猶太人歸回本地，接著潔淨他們</a:t>
            </a:r>
            <a:endParaRPr lang="en-US" altLang="zh-TW" sz="3600" dirty="0" smtClean="0"/>
          </a:p>
          <a:p>
            <a:pPr eaLnBrk="1" hangingPunct="1">
              <a:buNone/>
            </a:pPr>
            <a:r>
              <a:rPr lang="zh-TW" altLang="en-US" sz="3600" dirty="0" smtClean="0"/>
              <a:t>結</a:t>
            </a:r>
            <a:r>
              <a:rPr lang="en-US" altLang="zh-TW" sz="3600" dirty="0" smtClean="0"/>
              <a:t>36:24-28</a:t>
            </a:r>
            <a:r>
              <a:rPr lang="zh-TW" altLang="en-US" sz="3600" i="1" dirty="0" smtClean="0"/>
              <a:t>我必</a:t>
            </a:r>
            <a:r>
              <a:rPr lang="zh-TW" altLang="en-US" sz="3600" i="1" dirty="0" smtClean="0">
                <a:solidFill>
                  <a:srgbClr val="FFFF00"/>
                </a:solidFill>
              </a:rPr>
              <a:t>從各國收取你們</a:t>
            </a:r>
            <a:r>
              <a:rPr lang="zh-TW" altLang="en-US" sz="3600" i="1" dirty="0" smtClean="0"/>
              <a:t>，引導你們歸回本地</a:t>
            </a:r>
            <a:r>
              <a:rPr lang="en-US" altLang="zh-TW" sz="3600" i="1" dirty="0" smtClean="0"/>
              <a:t>…</a:t>
            </a:r>
            <a:r>
              <a:rPr lang="zh-TW" altLang="en-US" sz="3600" i="1" dirty="0" smtClean="0"/>
              <a:t>我要</a:t>
            </a:r>
            <a:r>
              <a:rPr lang="zh-TW" altLang="en-US" sz="3600" i="1" dirty="0" smtClean="0">
                <a:solidFill>
                  <a:srgbClr val="FFFF00"/>
                </a:solidFill>
              </a:rPr>
              <a:t>潔淨你們</a:t>
            </a:r>
            <a:r>
              <a:rPr lang="zh-TW" altLang="en-US" sz="3600" i="1" dirty="0" smtClean="0"/>
              <a:t>，使你們脫離一切的污穢，棄掉一切的偶像。我也要賜給你們一個新心，將新靈放在你們裡面，又從你們的肉體中除掉石心，賜給你們肉心</a:t>
            </a:r>
            <a:r>
              <a:rPr lang="en-US" altLang="zh-TW" sz="3600" i="1" dirty="0" smtClean="0"/>
              <a:t>…</a:t>
            </a:r>
            <a:r>
              <a:rPr lang="zh-TW" altLang="en-US" sz="3600" i="1" dirty="0" smtClean="0"/>
              <a:t>你們必住在我所賜給你們列祖之地</a:t>
            </a:r>
            <a:endParaRPr lang="en-US" altLang="zh-TW" sz="3600" b="1" i="1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6669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zh-TW" altLang="en-US" dirty="0" smtClean="0"/>
              <a:t>猶太人回歸的時機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924800" cy="3505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賽</a:t>
            </a:r>
            <a:r>
              <a:rPr lang="en-US" altLang="zh-TW" sz="4000" dirty="0" smtClean="0"/>
              <a:t>11:11-12</a:t>
            </a:r>
            <a:r>
              <a:rPr lang="zh-TW" altLang="en-US" sz="4000" i="1" dirty="0" smtClean="0"/>
              <a:t>當那日，主必二次伸手救回自己百姓中所餘剩的</a:t>
            </a:r>
            <a:r>
              <a:rPr lang="en-US" altLang="zh-TW" sz="4000" i="1" dirty="0" smtClean="0"/>
              <a:t>…</a:t>
            </a:r>
            <a:r>
              <a:rPr lang="zh-TW" altLang="en-US" sz="4000" i="1" dirty="0" smtClean="0"/>
              <a:t>他必向列國豎立大旗，招回以色列被趕散的人，又從地的四方聚集分散的猶大人</a:t>
            </a: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耶</a:t>
            </a:r>
            <a:r>
              <a:rPr lang="en-US" altLang="zh-TW" sz="4000" dirty="0" smtClean="0"/>
              <a:t>16:16</a:t>
            </a:r>
            <a:r>
              <a:rPr lang="zh-TW" altLang="en-US" sz="4000" i="1" dirty="0" smtClean="0"/>
              <a:t>耶和華說</a:t>
            </a:r>
            <a:r>
              <a:rPr lang="en-US" altLang="zh-TW" sz="4000" i="1" dirty="0" smtClean="0"/>
              <a:t>『</a:t>
            </a:r>
            <a:r>
              <a:rPr lang="zh-TW" altLang="en-US" sz="4000" i="1" dirty="0" smtClean="0"/>
              <a:t>我要召許多打魚的把以色列人打上來，然後我要召許多打獵的，從各山上、各岡上、各石穴中獵取他們。</a:t>
            </a:r>
            <a:r>
              <a:rPr lang="en-US" altLang="zh-TW" sz="4000" i="1" dirty="0" smtClean="0"/>
              <a:t>』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1216669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zh-TW" altLang="en-US" dirty="0" smtClean="0"/>
              <a:t>歐洲猶太人聽見角聲並回歸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9248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歐洲反猶情勢升高。 突然間對猶太人而言，以色列成為真正的安全選項</a:t>
            </a:r>
            <a:endParaRPr lang="en-US" altLang="zh-TW" sz="36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36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>
                <a:effectLst/>
              </a:rPr>
              <a:t>以色列移民部向國會提出計畫，促進猶太人回歸，以因應反猶浪潮</a:t>
            </a:r>
            <a:endParaRPr lang="en-US" altLang="zh-TW" sz="3600" dirty="0" smtClean="0">
              <a:effectLst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3600" dirty="0" smtClean="0">
              <a:effectLst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去年陸續有</a:t>
            </a:r>
            <a:r>
              <a:rPr lang="en-US" altLang="zh-TW" sz="3600" dirty="0" smtClean="0"/>
              <a:t>24,000</a:t>
            </a:r>
            <a:r>
              <a:rPr lang="zh-TW" altLang="en-US" sz="3600" dirty="0" smtClean="0"/>
              <a:t>名新移民到達以色列，特別是來自烏克蘭和法國</a:t>
            </a:r>
            <a:endParaRPr lang="zh-TW" altLang="en-US" sz="3600" b="1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6669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zh-TW" altLang="en-US" dirty="0"/>
              <a:t>屯墾</a:t>
            </a:r>
            <a:r>
              <a:rPr lang="zh-TW" altLang="en-US" dirty="0" smtClean="0"/>
              <a:t>區</a:t>
            </a:r>
            <a:r>
              <a:rPr lang="en-US" altLang="zh-TW" dirty="0" smtClean="0"/>
              <a:t>:</a:t>
            </a:r>
            <a:r>
              <a:rPr lang="zh-TW" altLang="en-US" dirty="0"/>
              <a:t>回歸</a:t>
            </a:r>
            <a:r>
              <a:rPr lang="zh-TW" altLang="en-US" dirty="0" smtClean="0"/>
              <a:t>者安</a:t>
            </a:r>
            <a:r>
              <a:rPr lang="zh-TW" altLang="en-US" dirty="0"/>
              <a:t>營的地方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/>
              <a:t>以色列在</a:t>
            </a:r>
            <a:r>
              <a:rPr lang="en-US" altLang="zh-TW" sz="4000" dirty="0"/>
              <a:t>1967</a:t>
            </a:r>
            <a:r>
              <a:rPr lang="zh-TW" altLang="en-US" sz="4000" dirty="0"/>
              <a:t>年佔領約旦河西岸以及迦薩走廊之後，就開始將人口遷徙入這些區，建立屯墾住</a:t>
            </a:r>
            <a:r>
              <a:rPr lang="zh-TW" altLang="en-US" sz="4000" dirty="0" smtClean="0"/>
              <a:t>宅區</a:t>
            </a:r>
            <a:endParaRPr lang="en-US" altLang="zh-TW" sz="4000" dirty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zh-TW" sz="4000" dirty="0" smtClean="0"/>
              <a:t>1967</a:t>
            </a:r>
            <a:r>
              <a:rPr lang="zh-TW" altLang="en-US" sz="4000" dirty="0"/>
              <a:t>年</a:t>
            </a:r>
            <a:r>
              <a:rPr lang="zh-TW" altLang="en-US" sz="4000" dirty="0" smtClean="0"/>
              <a:t>後以</a:t>
            </a:r>
            <a:r>
              <a:rPr lang="zh-TW" altLang="en-US" sz="4000" dirty="0"/>
              <a:t>色列一共移進</a:t>
            </a:r>
            <a:r>
              <a:rPr lang="en-US" altLang="zh-TW" sz="4000" dirty="0"/>
              <a:t>40</a:t>
            </a:r>
            <a:r>
              <a:rPr lang="zh-TW" altLang="en-US" sz="4000" dirty="0"/>
              <a:t>萬</a:t>
            </a:r>
            <a:r>
              <a:rPr lang="zh-TW" altLang="en-US" sz="4000" dirty="0" smtClean="0"/>
              <a:t>人</a:t>
            </a:r>
            <a:r>
              <a:rPr lang="zh-TW" altLang="en-US" sz="4000" dirty="0"/>
              <a:t>移民</a:t>
            </a:r>
            <a:r>
              <a:rPr lang="zh-TW" altLang="en-US" sz="4000" dirty="0" smtClean="0"/>
              <a:t>進</a:t>
            </a:r>
            <a:r>
              <a:rPr lang="zh-TW" altLang="en-US" sz="4000" dirty="0"/>
              <a:t>入屯墾</a:t>
            </a:r>
            <a:r>
              <a:rPr lang="zh-TW" altLang="en-US" sz="4000" dirty="0" smtClean="0"/>
              <a:t>區</a:t>
            </a:r>
            <a:r>
              <a:rPr lang="en-US" altLang="zh-TW" sz="4000" dirty="0" smtClean="0"/>
              <a:t>,</a:t>
            </a:r>
            <a:r>
              <a:rPr lang="zh-TW" altLang="en-US" sz="4000" dirty="0"/>
              <a:t> 使</a:t>
            </a:r>
            <a:r>
              <a:rPr lang="zh-TW" altLang="en-US" sz="4000" dirty="0" smtClean="0"/>
              <a:t>得</a:t>
            </a:r>
            <a:r>
              <a:rPr lang="zh-TW" altLang="en-US" sz="4000" dirty="0" smtClean="0"/>
              <a:t>新</a:t>
            </a:r>
            <a:r>
              <a:rPr lang="zh-TW" altLang="en-US" sz="4000" dirty="0"/>
              <a:t>移民家</a:t>
            </a:r>
            <a:r>
              <a:rPr lang="zh-TW" altLang="en-US" sz="4000" dirty="0" smtClean="0"/>
              <a:t>庭有</a:t>
            </a:r>
            <a:r>
              <a:rPr lang="zh-TW" altLang="en-US" sz="4000" dirty="0"/>
              <a:t>立足之</a:t>
            </a:r>
            <a:r>
              <a:rPr lang="zh-TW" altLang="en-US" sz="4000" dirty="0" smtClean="0"/>
              <a:t>地</a:t>
            </a:r>
            <a:endParaRPr lang="en-US" altLang="zh-TW" sz="44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zh-TW" altLang="en-US" sz="3600" b="1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500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804"/>
            <a:ext cx="5638800" cy="69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94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zh-TW" altLang="en-US" dirty="0"/>
              <a:t>聯合國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zh-TW" sz="4000" dirty="0"/>
              <a:t>1979</a:t>
            </a:r>
            <a:r>
              <a:rPr lang="zh-TW" altLang="en-US" sz="4000" dirty="0" smtClean="0"/>
              <a:t>年聯</a:t>
            </a:r>
            <a:r>
              <a:rPr lang="zh-TW" altLang="en-US" sz="4000" dirty="0"/>
              <a:t>合國安全會議第</a:t>
            </a:r>
            <a:r>
              <a:rPr lang="en-US" altLang="zh-TW" sz="4000" dirty="0"/>
              <a:t>452</a:t>
            </a:r>
            <a:r>
              <a:rPr lang="zh-TW" altLang="en-US" sz="4000" dirty="0"/>
              <a:t>號決議</a:t>
            </a:r>
            <a:r>
              <a:rPr lang="zh-TW" altLang="en-US" sz="4000" dirty="0" smtClean="0"/>
              <a:t>文表</a:t>
            </a:r>
            <a:r>
              <a:rPr lang="zh-TW" altLang="en-US" sz="4000" dirty="0"/>
              <a:t>示以色列「將其人口和新移民安置在佔領區，是對日內瓦第四公約的嚴重侵害</a:t>
            </a:r>
            <a:r>
              <a:rPr lang="zh-TW" altLang="en-US" sz="4000" dirty="0" smtClean="0"/>
              <a:t>」</a:t>
            </a:r>
            <a:endParaRPr lang="en-US" altLang="zh-TW" sz="40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3600" dirty="0" smtClean="0"/>
              <a:t>呼</a:t>
            </a:r>
            <a:r>
              <a:rPr lang="zh-TW" altLang="en-US" sz="3600" dirty="0"/>
              <a:t>籲「以色列政府及人民停止在</a:t>
            </a:r>
            <a:r>
              <a:rPr lang="en-US" altLang="zh-TW" sz="3600" dirty="0"/>
              <a:t>1967</a:t>
            </a:r>
            <a:r>
              <a:rPr lang="zh-TW" altLang="en-US" sz="3600" dirty="0"/>
              <a:t>年後所佔領的阿拉伯領土上（包括耶路撒冷），興建以及策劃屯墾區</a:t>
            </a:r>
            <a:r>
              <a:rPr lang="zh-TW" altLang="en-US" sz="3600" dirty="0" smtClean="0"/>
              <a:t>。」</a:t>
            </a:r>
            <a:endParaRPr lang="en-US" altLang="zh-TW" sz="3600" dirty="0" smtClean="0"/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36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隔</a:t>
            </a:r>
            <a:r>
              <a:rPr lang="zh-TW" altLang="en-US" sz="4000" dirty="0"/>
              <a:t>年的</a:t>
            </a:r>
            <a:r>
              <a:rPr lang="en-US" altLang="zh-TW" sz="4000" dirty="0"/>
              <a:t>465</a:t>
            </a:r>
            <a:r>
              <a:rPr lang="zh-TW" altLang="en-US" sz="4000" dirty="0"/>
              <a:t>號決議文</a:t>
            </a:r>
            <a:r>
              <a:rPr lang="zh-TW" altLang="en-US" sz="4000" dirty="0" smtClean="0"/>
              <a:t>，要</a:t>
            </a:r>
            <a:r>
              <a:rPr lang="zh-TW" altLang="en-US" sz="4000" dirty="0"/>
              <a:t>求各國不應給予以色列屯民政策任何協助</a:t>
            </a:r>
            <a:endParaRPr lang="zh-TW" altLang="en-US" sz="4000" b="1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500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709"/>
            <a:ext cx="5867400" cy="6920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2954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tx1"/>
                </a:solidFill>
              </a:rPr>
              <a:t>所以世界上很多國</a:t>
            </a:r>
            <a:r>
              <a:rPr lang="ja-JP" altLang="en-US" sz="3600" dirty="0" smtClean="0">
                <a:solidFill>
                  <a:schemeClr val="tx1"/>
                </a:solidFill>
              </a:rPr>
              <a:t>家用</a:t>
            </a:r>
            <a:r>
              <a:rPr lang="en-US" altLang="ja-JP" sz="3600" dirty="0">
                <a:solidFill>
                  <a:schemeClr val="tx1"/>
                </a:solidFill>
              </a:rPr>
              <a:t>｢</a:t>
            </a:r>
            <a:r>
              <a:rPr lang="ja-JP" altLang="en-US" sz="3600" dirty="0">
                <a:solidFill>
                  <a:schemeClr val="tx1"/>
                </a:solidFill>
              </a:rPr>
              <a:t>被佔領區</a:t>
            </a:r>
            <a:r>
              <a:rPr lang="en-US" sz="3600" dirty="0">
                <a:solidFill>
                  <a:schemeClr val="tx1"/>
                </a:solidFill>
              </a:rPr>
              <a:t>occupied territory｣</a:t>
            </a:r>
            <a:r>
              <a:rPr lang="ja-JP" altLang="en-US" sz="3600" dirty="0">
                <a:solidFill>
                  <a:schemeClr val="tx1"/>
                </a:solidFill>
              </a:rPr>
              <a:t>來稱呼屯墾區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50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44475"/>
            <a:ext cx="8001000" cy="898525"/>
          </a:xfrm>
        </p:spPr>
        <p:txBody>
          <a:bodyPr/>
          <a:lstStyle/>
          <a:p>
            <a:pPr marL="495300" indent="-495300" eaLnBrk="1" hangingPunct="1"/>
            <a:r>
              <a:rPr lang="en-US" altLang="zh-TW" dirty="0">
                <a:solidFill>
                  <a:srgbClr val="FFFF00"/>
                </a:solidFill>
              </a:rPr>
              <a:t>Edmond </a:t>
            </a:r>
            <a:r>
              <a:rPr lang="en-US" altLang="zh-TW" dirty="0" smtClean="0">
                <a:solidFill>
                  <a:srgbClr val="FFFF00"/>
                </a:solidFill>
              </a:rPr>
              <a:t>Levy</a:t>
            </a:r>
            <a:r>
              <a:rPr lang="ja-JP" altLang="en-US" dirty="0">
                <a:solidFill>
                  <a:srgbClr val="FFFF00"/>
                </a:solidFill>
              </a:rPr>
              <a:t>利未報</a:t>
            </a:r>
            <a:r>
              <a:rPr lang="ja-JP" altLang="en-US" dirty="0" smtClean="0">
                <a:solidFill>
                  <a:srgbClr val="FFFF00"/>
                </a:solidFill>
              </a:rPr>
              <a:t>告</a:t>
            </a:r>
            <a:r>
              <a:rPr lang="en-US" altLang="ja-JP" dirty="0" smtClean="0">
                <a:solidFill>
                  <a:srgbClr val="FFFF00"/>
                </a:solidFill>
              </a:rPr>
              <a:t>2012</a:t>
            </a:r>
            <a:endParaRPr lang="zh-TW" altLang="en-US" u="sng" dirty="0" smtClean="0">
              <a:solidFill>
                <a:srgbClr val="FFFF00"/>
              </a:solidFill>
              <a:ea typeface="新細明體" charset="-12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TW" altLang="en-US" sz="1400" b="1" dirty="0" smtClean="0">
              <a:solidFill>
                <a:srgbClr val="FFFF00"/>
              </a:solidFill>
              <a:ea typeface="新細明體" charset="-120"/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zh-TW" altLang="en-US" sz="4000" dirty="0" smtClean="0"/>
              <a:t>一戰</a:t>
            </a:r>
            <a:r>
              <a:rPr lang="zh-TW" altLang="en-US" sz="4000" dirty="0"/>
              <a:t>之後，奧圖曼土耳</a:t>
            </a:r>
            <a:r>
              <a:rPr lang="zh-TW" altLang="en-US" sz="4000" dirty="0" smtClean="0"/>
              <a:t>其戰</a:t>
            </a:r>
            <a:r>
              <a:rPr lang="zh-TW" altLang="en-US" sz="4000" dirty="0"/>
              <a:t>敗</a:t>
            </a:r>
            <a:r>
              <a:rPr lang="zh-TW" altLang="en-US" sz="4000" dirty="0" smtClean="0"/>
              <a:t>，巴</a:t>
            </a:r>
            <a:r>
              <a:rPr lang="zh-TW" altLang="en-US" sz="4000" dirty="0"/>
              <a:t>勒斯坦地</a:t>
            </a:r>
            <a:r>
              <a:rPr lang="zh-TW" altLang="en-US" sz="4000" dirty="0" smtClean="0"/>
              <a:t>區交英</a:t>
            </a:r>
            <a:r>
              <a:rPr lang="zh-TW" altLang="en-US" sz="4000" dirty="0"/>
              <a:t>國託管</a:t>
            </a:r>
            <a:r>
              <a:rPr lang="zh-TW" altLang="en-US" sz="4000" dirty="0" smtClean="0"/>
              <a:t>，國</a:t>
            </a:r>
            <a:r>
              <a:rPr lang="zh-TW" altLang="en-US" sz="4000" dirty="0"/>
              <a:t>際聯</a:t>
            </a:r>
            <a:r>
              <a:rPr lang="zh-TW" altLang="en-US" sz="4000" dirty="0" smtClean="0"/>
              <a:t>盟認可</a:t>
            </a:r>
            <a:endParaRPr lang="en-US" altLang="zh-TW" sz="4000" dirty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altLang="zh-TW" sz="4000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altLang="zh-TW" sz="4000" dirty="0" smtClean="0"/>
              <a:t>1947</a:t>
            </a:r>
            <a:r>
              <a:rPr lang="zh-TW" altLang="en-US" sz="4000" dirty="0" smtClean="0"/>
              <a:t>年聯</a:t>
            </a:r>
            <a:r>
              <a:rPr lang="zh-TW" altLang="en-US" sz="4000" dirty="0"/>
              <a:t>合國通</a:t>
            </a:r>
            <a:r>
              <a:rPr lang="zh-TW" altLang="en-US" sz="4000" dirty="0" smtClean="0"/>
              <a:t>過分</a:t>
            </a:r>
            <a:r>
              <a:rPr lang="zh-TW" altLang="en-US" sz="4000" dirty="0"/>
              <a:t>治決</a:t>
            </a:r>
            <a:r>
              <a:rPr lang="zh-TW" altLang="en-US" sz="4000" dirty="0" smtClean="0"/>
              <a:t>議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猶太和</a:t>
            </a:r>
            <a:r>
              <a:rPr lang="zh-TW" altLang="en-US" sz="4000" dirty="0"/>
              <a:t>巴勒斯</a:t>
            </a:r>
            <a:r>
              <a:rPr lang="zh-TW" altLang="en-US" sz="4000" dirty="0" smtClean="0"/>
              <a:t>坦各</a:t>
            </a:r>
            <a:r>
              <a:rPr lang="zh-TW" altLang="en-US" sz="4000" dirty="0"/>
              <a:t>自建</a:t>
            </a:r>
            <a:r>
              <a:rPr lang="zh-TW" altLang="en-US" sz="4000" dirty="0" smtClean="0"/>
              <a:t>國</a:t>
            </a:r>
            <a:r>
              <a:rPr lang="en-US" altLang="zh-TW" sz="4000" dirty="0" smtClean="0"/>
              <a:t>)</a:t>
            </a:r>
            <a:r>
              <a:rPr lang="zh-TW" altLang="en-US" sz="4000" dirty="0" smtClean="0"/>
              <a:t>，</a:t>
            </a:r>
            <a:r>
              <a:rPr lang="zh-TW" altLang="en-US" sz="4000" dirty="0"/>
              <a:t>以色列歡欣鼓</a:t>
            </a:r>
            <a:r>
              <a:rPr lang="zh-TW" altLang="en-US" sz="4000" dirty="0" smtClean="0"/>
              <a:t>舞建</a:t>
            </a:r>
            <a:r>
              <a:rPr lang="zh-TW" altLang="en-US" sz="4000" dirty="0"/>
              <a:t>國，巴勒斯坦和阿拉伯聯盟決定打仗。所</a:t>
            </a:r>
            <a:r>
              <a:rPr lang="zh-TW" altLang="en-US" sz="4000" dirty="0" smtClean="0"/>
              <a:t>以英</a:t>
            </a:r>
            <a:r>
              <a:rPr lang="zh-TW" altLang="en-US" sz="4000" dirty="0"/>
              <a:t>國離開以色列</a:t>
            </a:r>
            <a:r>
              <a:rPr lang="zh-TW" altLang="en-US" sz="4000" dirty="0" smtClean="0"/>
              <a:t>地時這</a:t>
            </a:r>
            <a:r>
              <a:rPr lang="zh-TW" altLang="en-US" sz="4000" dirty="0"/>
              <a:t>塊土地上</a:t>
            </a:r>
            <a:r>
              <a:rPr lang="zh-TW" altLang="en-US" sz="4000" dirty="0" smtClean="0"/>
              <a:t>已有一以</a:t>
            </a:r>
            <a:r>
              <a:rPr lang="zh-TW" altLang="en-US" sz="4000" dirty="0"/>
              <a:t>色列國，但西岸加薩等原本要給巴勒斯坦建國的地區</a:t>
            </a:r>
            <a:r>
              <a:rPr lang="zh-TW" altLang="en-US" sz="4000" dirty="0" smtClean="0"/>
              <a:t>，不</a:t>
            </a:r>
            <a:r>
              <a:rPr lang="zh-TW" altLang="en-US" sz="4000" dirty="0"/>
              <a:t>屬於任何主權國</a:t>
            </a:r>
            <a:r>
              <a:rPr lang="zh-TW" altLang="en-US" sz="4000" dirty="0" smtClean="0"/>
              <a:t>家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27899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ex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pitchFamily="-107" charset="-128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2045</Words>
  <Application>Microsoft Office PowerPoint</Application>
  <PresentationFormat>On-screen Show (4:3)</PresentationFormat>
  <Paragraphs>111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Apex</vt:lpstr>
      <vt:lpstr>Shimmer</vt:lpstr>
      <vt:lpstr>PowerPoint Presentation</vt:lpstr>
      <vt:lpstr>世界性的反猶主義</vt:lpstr>
      <vt:lpstr>猶太人回歸的時機</vt:lpstr>
      <vt:lpstr>歐洲猶太人聽見角聲並回歸</vt:lpstr>
      <vt:lpstr>屯墾區:回歸者安營的地方</vt:lpstr>
      <vt:lpstr>PowerPoint Presentation</vt:lpstr>
      <vt:lpstr>聯合國</vt:lpstr>
      <vt:lpstr>PowerPoint Presentation</vt:lpstr>
      <vt:lpstr>Edmond Levy利未報告2012</vt:lpstr>
      <vt:lpstr>Edmond Levy利未報告</vt:lpstr>
      <vt:lpstr>Edmond Levy利未報告</vt:lpstr>
      <vt:lpstr>Edmond Levy利未報告</vt:lpstr>
      <vt:lpstr>Edmond Levy利未報告</vt:lpstr>
      <vt:lpstr>屯墾區:回歸者安營的地方</vt:lpstr>
      <vt:lpstr>美國對屯墾政策的路線圖</vt:lpstr>
      <vt:lpstr>PowerPoint Presentation</vt:lpstr>
      <vt:lpstr>美國對屯墾政策的路線圖</vt:lpstr>
      <vt:lpstr>中東和談</vt:lpstr>
      <vt:lpstr>1.為猶太人回歸禱告: 求神從敵人的陷阱中拯救以色列 </vt:lpstr>
      <vt:lpstr>1.為猶太人回歸禱告: 求神從敵人的陷阱中拯救以色列 </vt:lpstr>
      <vt:lpstr>2.為美國禱告</vt:lpstr>
      <vt:lpstr>2.為美國禱告</vt:lpstr>
      <vt:lpstr>2.為美國禱告</vt:lpstr>
      <vt:lpstr>3.弟兄們,我心裏所願的,向神所求的,是要以色列人得救（羅 10:1）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Wang</dc:creator>
  <cp:lastModifiedBy>WANGWM</cp:lastModifiedBy>
  <cp:revision>159</cp:revision>
  <dcterms:modified xsi:type="dcterms:W3CDTF">2014-06-28T22:02:38Z</dcterms:modified>
</cp:coreProperties>
</file>