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 id="2147484188" r:id="rId2"/>
  </p:sldMasterIdLst>
  <p:notesMasterIdLst>
    <p:notesMasterId r:id="rId20"/>
  </p:notesMasterIdLst>
  <p:handoutMasterIdLst>
    <p:handoutMasterId r:id="rId21"/>
  </p:handoutMasterIdLst>
  <p:sldIdLst>
    <p:sldId id="385" r:id="rId3"/>
    <p:sldId id="465" r:id="rId4"/>
    <p:sldId id="291" r:id="rId5"/>
    <p:sldId id="261" r:id="rId6"/>
    <p:sldId id="479" r:id="rId7"/>
    <p:sldId id="462" r:id="rId8"/>
    <p:sldId id="266" r:id="rId9"/>
    <p:sldId id="309" r:id="rId10"/>
    <p:sldId id="306" r:id="rId11"/>
    <p:sldId id="439" r:id="rId12"/>
    <p:sldId id="356" r:id="rId13"/>
    <p:sldId id="438" r:id="rId14"/>
    <p:sldId id="270" r:id="rId15"/>
    <p:sldId id="382" r:id="rId16"/>
    <p:sldId id="427" r:id="rId17"/>
    <p:sldId id="445" r:id="rId18"/>
    <p:sldId id="428"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pitchFamily="34" charset="0"/>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65210" autoAdjust="0"/>
  </p:normalViewPr>
  <p:slideViewPr>
    <p:cSldViewPr>
      <p:cViewPr varScale="1">
        <p:scale>
          <a:sx n="47" d="100"/>
          <a:sy n="47" d="100"/>
        </p:scale>
        <p:origin x="-19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wrap="square" lIns="93414" tIns="46708" rIns="93414" bIns="46708"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wrap="square" lIns="93414" tIns="46708" rIns="93414" bIns="46708" numCol="1" anchor="t" anchorCtr="0" compatLnSpc="1">
            <a:prstTxWarp prst="textNoShape">
              <a:avLst/>
            </a:prstTxWarp>
          </a:bodyPr>
          <a:lstStyle>
            <a:lvl1pPr algn="r">
              <a:defRPr sz="1200">
                <a:latin typeface="Calibri" pitchFamily="34" charset="0"/>
              </a:defRPr>
            </a:lvl1pPr>
          </a:lstStyle>
          <a:p>
            <a:pPr>
              <a:defRPr/>
            </a:pPr>
            <a:fld id="{967AB55E-02F2-4179-AB5B-F331F03F7FAA}" type="datetimeFigureOut">
              <a:rPr lang="en-US"/>
              <a:pPr>
                <a:defRPr/>
              </a:pPr>
              <a:t>9/6/2014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wrap="square" lIns="93414" tIns="46708" rIns="93414" bIns="46708"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wrap="square" lIns="93414" tIns="46708" rIns="93414" bIns="46708" numCol="1" anchor="b" anchorCtr="0" compatLnSpc="1">
            <a:prstTxWarp prst="textNoShape">
              <a:avLst/>
            </a:prstTxWarp>
          </a:bodyPr>
          <a:lstStyle>
            <a:lvl1pPr algn="r">
              <a:defRPr sz="1200">
                <a:latin typeface="Calibri" pitchFamily="34" charset="0"/>
              </a:defRPr>
            </a:lvl1pPr>
          </a:lstStyle>
          <a:p>
            <a:pPr>
              <a:defRPr/>
            </a:pPr>
            <a:fld id="{DB4A6E9C-9E5D-44C4-B092-32138E9A5262}" type="slidenum">
              <a:rPr lang="en-US"/>
              <a:pPr>
                <a:defRPr/>
              </a:pPr>
              <a:t>‹#›</a:t>
            </a:fld>
            <a:endParaRPr lang="en-US"/>
          </a:p>
        </p:txBody>
      </p:sp>
    </p:spTree>
    <p:extLst>
      <p:ext uri="{BB962C8B-B14F-4D97-AF65-F5344CB8AC3E}">
        <p14:creationId xmlns:p14="http://schemas.microsoft.com/office/powerpoint/2010/main" val="432729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wrap="square" lIns="93414" tIns="46708" rIns="93414" bIns="46708"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939" y="1"/>
            <a:ext cx="3037840" cy="464820"/>
          </a:xfrm>
          <a:prstGeom prst="rect">
            <a:avLst/>
          </a:prstGeom>
        </p:spPr>
        <p:txBody>
          <a:bodyPr vert="horz" wrap="square" lIns="93414" tIns="46708" rIns="93414" bIns="46708" numCol="1" anchor="t" anchorCtr="0" compatLnSpc="1">
            <a:prstTxWarp prst="textNoShape">
              <a:avLst/>
            </a:prstTxWarp>
          </a:bodyPr>
          <a:lstStyle>
            <a:lvl1pPr algn="r">
              <a:defRPr sz="1200">
                <a:latin typeface="Calibri" pitchFamily="34" charset="0"/>
              </a:defRPr>
            </a:lvl1pPr>
          </a:lstStyle>
          <a:p>
            <a:pPr>
              <a:defRPr/>
            </a:pPr>
            <a:fld id="{71BBB72B-BC74-4EE0-8239-982887897987}" type="datetimeFigureOut">
              <a:rPr lang="en-US"/>
              <a:pPr>
                <a:defRPr/>
              </a:pPr>
              <a:t>9/6/2014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414" tIns="46708" rIns="93414" bIns="46708"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414" tIns="46708" rIns="93414" bIns="467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8"/>
            <a:ext cx="3037840" cy="464820"/>
          </a:xfrm>
          <a:prstGeom prst="rect">
            <a:avLst/>
          </a:prstGeom>
        </p:spPr>
        <p:txBody>
          <a:bodyPr vert="horz" wrap="square" lIns="93414" tIns="46708" rIns="93414" bIns="46708"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wrap="square" lIns="93414" tIns="46708" rIns="93414" bIns="46708" numCol="1" anchor="b" anchorCtr="0" compatLnSpc="1">
            <a:prstTxWarp prst="textNoShape">
              <a:avLst/>
            </a:prstTxWarp>
          </a:bodyPr>
          <a:lstStyle>
            <a:lvl1pPr algn="r">
              <a:defRPr sz="1200">
                <a:latin typeface="Calibri" pitchFamily="34" charset="0"/>
              </a:defRPr>
            </a:lvl1pPr>
          </a:lstStyle>
          <a:p>
            <a:pPr>
              <a:defRPr/>
            </a:pPr>
            <a:fld id="{F7183CA9-1B40-4A37-8D38-13751977D4AC}" type="slidenum">
              <a:rPr lang="en-US"/>
              <a:pPr>
                <a:defRPr/>
              </a:pPr>
              <a:t>‹#›</a:t>
            </a:fld>
            <a:endParaRPr lang="en-US"/>
          </a:p>
        </p:txBody>
      </p:sp>
    </p:spTree>
    <p:extLst>
      <p:ext uri="{BB962C8B-B14F-4D97-AF65-F5344CB8AC3E}">
        <p14:creationId xmlns:p14="http://schemas.microsoft.com/office/powerpoint/2010/main" val="429029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183CA9-1B40-4A37-8D38-13751977D4AC}" type="slidenum">
              <a:rPr lang="en-US" smtClean="0"/>
              <a:pPr>
                <a:defRPr/>
              </a:pPr>
              <a:t>1</a:t>
            </a:fld>
            <a:endParaRPr lang="en-US" dirty="0"/>
          </a:p>
        </p:txBody>
      </p:sp>
    </p:spTree>
    <p:extLst>
      <p:ext uri="{BB962C8B-B14F-4D97-AF65-F5344CB8AC3E}">
        <p14:creationId xmlns:p14="http://schemas.microsoft.com/office/powerpoint/2010/main" val="397897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4152">
              <a:defRPr/>
            </a:pPr>
            <a:r>
              <a:rPr lang="en-US" altLang="zh-TW" baseline="0" dirty="0" smtClean="0"/>
              <a:t>Solomon’s seed was in 10K’s.  When Solomon lay down the seed of his offering. God told him</a:t>
            </a:r>
            <a:r>
              <a:rPr lang="zh-TW" altLang="en-US" baseline="0" dirty="0" smtClean="0"/>
              <a:t>萬國所羨慕的必來到</a:t>
            </a:r>
            <a:r>
              <a:rPr lang="en-US" altLang="zh-TW" baseline="0" dirty="0" smtClean="0"/>
              <a:t>〕</a:t>
            </a:r>
            <a:r>
              <a:rPr lang="zh-TW" altLang="en-US" baseline="0" dirty="0" smtClean="0"/>
              <a:t>我就使這殿滿了榮耀</a:t>
            </a:r>
            <a:r>
              <a:rPr lang="en-US" altLang="zh-TW" baseline="0" dirty="0" smtClean="0"/>
              <a:t>…</a:t>
            </a:r>
            <a:r>
              <a:rPr lang="zh-TW" altLang="en-US" baseline="0" dirty="0" smtClean="0"/>
              <a:t>銀子是我的、金子也是我的。</a:t>
            </a:r>
            <a:r>
              <a:rPr lang="en-US" altLang="zh-TW" baseline="0" dirty="0" smtClean="0"/>
              <a:t>All he needed to say is Father give me the wisdom! God gave him everything.  All nations came here to see this glory. </a:t>
            </a:r>
          </a:p>
          <a:p>
            <a:pPr defTabSz="934152">
              <a:defRPr/>
            </a:pPr>
            <a:r>
              <a:rPr lang="en-US" baseline="0" dirty="0" smtClean="0"/>
              <a:t>I challenge you to pray with your spouse for a number to offer to God during Sukkot, and make this offer at Sukkot in Sept.  </a:t>
            </a:r>
            <a:endParaRPr 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9F421F9B-5C25-42A6-8450-08230C2CF00B}"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Remember</a:t>
            </a:r>
            <a:r>
              <a:rPr lang="en-US" baseline="0" dirty="0" smtClean="0"/>
              <a:t> what the drama played, the wall of poverty, the wall of addition fell when you went to the proximity of the portal.  </a:t>
            </a:r>
            <a:r>
              <a:rPr lang="en-US" u="sng" dirty="0" smtClean="0"/>
              <a:t>Do you know why the wall of Jericho fell before Joshua?  Because Rosh Hashanah is the time for breakthrough.  Whatever blocking you will fall.</a:t>
            </a:r>
            <a:r>
              <a:rPr lang="en-US" dirty="0" smtClean="0"/>
              <a:t>  </a:t>
            </a:r>
          </a:p>
          <a:p>
            <a:r>
              <a:rPr lang="en-US" dirty="0" smtClean="0"/>
              <a:t>Why the red sea separate?  Not the faith of Israelites, but that was the time of Passover</a:t>
            </a:r>
            <a:r>
              <a:rPr lang="en-US" baseline="0" dirty="0" smtClean="0"/>
              <a:t> -</a:t>
            </a:r>
            <a:r>
              <a:rPr lang="en-US" dirty="0" smtClean="0"/>
              <a:t> deliverance.  When Israel came to the red sea at the time of deliverance, what is blocking will separate. Feast</a:t>
            </a:r>
            <a:r>
              <a:rPr lang="en-US" baseline="0" dirty="0" smtClean="0"/>
              <a:t> is the proximity of what you are looking for.</a:t>
            </a:r>
            <a:endParaRPr lang="en-US" dirty="0" smtClean="0"/>
          </a:p>
          <a:p>
            <a:r>
              <a:rPr lang="en-US" u="sng" dirty="0" smtClean="0"/>
              <a:t>When it’s the set time and you came to the right place at right time, it’s going to happen anyhow.  </a:t>
            </a:r>
            <a:r>
              <a:rPr lang="en-US" dirty="0" smtClean="0"/>
              <a:t>If it is going to happen anyhow, and the time is set, and you have great faith, I wonder how much more you are going to receive.</a:t>
            </a:r>
          </a:p>
          <a:p>
            <a:r>
              <a:rPr lang="en-US" dirty="0" smtClean="0"/>
              <a:t>Turn to the next person say ‘something new is shifting for</a:t>
            </a:r>
            <a:r>
              <a:rPr lang="en-US" baseline="0" dirty="0" smtClean="0"/>
              <a:t> you – you are going to possess</a:t>
            </a:r>
            <a:r>
              <a:rPr lang="en-US" dirty="0" smtClean="0"/>
              <a:t>’!</a:t>
            </a:r>
          </a:p>
          <a:p>
            <a:r>
              <a:rPr lang="en-US" dirty="0" smtClean="0"/>
              <a:t>This is a very prophetic time right now.  Because this is the time for fullness - possession.  </a:t>
            </a:r>
            <a:r>
              <a:rPr lang="en-US" u="sng" dirty="0" smtClean="0"/>
              <a:t>God opened the heaven portal to let us take possession.  When you come to the portal the wall will fall.  No matter what kind of wall. </a:t>
            </a:r>
            <a:r>
              <a:rPr lang="ja-JP" altLang="en-US" u="sng" dirty="0" smtClean="0"/>
              <a:t>號聲</a:t>
            </a:r>
            <a:r>
              <a:rPr lang="en-US" altLang="ja-JP" u="sng" dirty="0" smtClean="0"/>
              <a:t>:</a:t>
            </a:r>
            <a:r>
              <a:rPr lang="ja-JP" altLang="en-US" u="sng" dirty="0" smtClean="0"/>
              <a:t>宣告而且釋放末了的榮耀和爭戰來到，</a:t>
            </a:r>
            <a:r>
              <a:rPr lang="en-US" u="sng" dirty="0" smtClean="0"/>
              <a:t>Transition from anointing to glory</a:t>
            </a:r>
            <a:r>
              <a:rPr lang="ja-JP" altLang="en-US" u="sng" dirty="0" smtClean="0"/>
              <a:t>參與在神得地為業的行動，進入新的季節</a:t>
            </a:r>
            <a:r>
              <a:rPr lang="en-US" altLang="ja-JP" u="sng" dirty="0" smtClean="0"/>
              <a:t>.  </a:t>
            </a:r>
            <a:r>
              <a:rPr lang="en-US" u="sng" dirty="0" smtClean="0"/>
              <a:t>Jesus came did not conform with the matter on this earth.  </a:t>
            </a:r>
            <a:r>
              <a:rPr lang="en-US" dirty="0" smtClean="0"/>
              <a:t>He conformed with the words.  That’s why he walked on the water because he walked on the word not on the water.  Peter did not walk on the water neither.  When Peter turned his eyes from Jesus (words) to the water (matter on earth), he fell.  When we observe the feast, the set time of God, the portal, we conform to the words, not the matter on earth. So matter does not matter anymore. There is nothing in poverty, weak and brokenness in God.  What we are conformed with, the word, is</a:t>
            </a:r>
            <a:r>
              <a:rPr lang="en-US" baseline="0" dirty="0" smtClean="0"/>
              <a:t> Abraham’s blessing.</a:t>
            </a:r>
            <a:r>
              <a:rPr lang="en-US" dirty="0" smtClean="0"/>
              <a:t>  Whatever</a:t>
            </a:r>
            <a:r>
              <a:rPr lang="en-US" baseline="0" dirty="0" smtClean="0"/>
              <a:t> blocking us will fall.</a:t>
            </a:r>
          </a:p>
          <a:p>
            <a:endParaRPr lang="en-US" dirty="0" smtClean="0"/>
          </a:p>
        </p:txBody>
      </p:sp>
      <p:sp>
        <p:nvSpPr>
          <p:cNvPr id="4" name="Slide Number Placeholder 3"/>
          <p:cNvSpPr>
            <a:spLocks noGrp="1"/>
          </p:cNvSpPr>
          <p:nvPr>
            <p:ph type="sldNum" sz="quarter" idx="10"/>
          </p:nvPr>
        </p:nvSpPr>
        <p:spPr/>
        <p:txBody>
          <a:bodyPr/>
          <a:lstStyle/>
          <a:p>
            <a:pPr>
              <a:defRPr/>
            </a:pPr>
            <a:fld id="{F7183CA9-1B40-4A37-8D38-13751977D4AC}" type="slidenum">
              <a:rPr lang="en-US" smtClean="0"/>
              <a:pPr>
                <a:defRPr/>
              </a:pPr>
              <a:t>12</a:t>
            </a:fld>
            <a:endParaRPr lang="en-US"/>
          </a:p>
        </p:txBody>
      </p:sp>
    </p:spTree>
    <p:extLst>
      <p:ext uri="{BB962C8B-B14F-4D97-AF65-F5344CB8AC3E}">
        <p14:creationId xmlns:p14="http://schemas.microsoft.com/office/powerpoint/2010/main" val="151850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latin typeface="DFKai-SB" pitchFamily="65" charset="-120"/>
                <a:ea typeface="DFKai-SB" pitchFamily="65" charset="-120"/>
              </a:rPr>
              <a:t>In What</a:t>
            </a:r>
            <a:r>
              <a:rPr lang="en-US" altLang="zh-CN" baseline="0" dirty="0" smtClean="0">
                <a:latin typeface="DFKai-SB" pitchFamily="65" charset="-120"/>
                <a:ea typeface="DFKai-SB" pitchFamily="65" charset="-120"/>
              </a:rPr>
              <a:t> celebration that Jews will blow the trumpet?</a:t>
            </a:r>
            <a:endParaRPr lang="en-US" altLang="zh-CN" dirty="0" smtClean="0">
              <a:latin typeface="DFKai-SB" pitchFamily="65" charset="-120"/>
              <a:ea typeface="DFKai-SB" pitchFamily="65" charset="-120"/>
            </a:endParaRPr>
          </a:p>
          <a:p>
            <a:pPr eaLnBrk="1" hangingPunct="1">
              <a:spcBef>
                <a:spcPct val="0"/>
              </a:spcBef>
            </a:pPr>
            <a:r>
              <a:rPr lang="en-US" altLang="zh-CN" dirty="0" smtClean="0">
                <a:latin typeface="DFKai-SB" pitchFamily="65" charset="-120"/>
                <a:ea typeface="DFKai-SB" pitchFamily="65" charset="-120"/>
              </a:rPr>
              <a:t>There is Shofar Sounding at Jewish Weddings</a:t>
            </a:r>
          </a:p>
          <a:p>
            <a:pPr eaLnBrk="1" hangingPunct="1">
              <a:spcBef>
                <a:spcPct val="0"/>
              </a:spcBef>
            </a:pPr>
            <a:r>
              <a:rPr lang="zh-CN" altLang="en-US" dirty="0" smtClean="0">
                <a:latin typeface="DFKai-SB" pitchFamily="65" charset="-120"/>
                <a:ea typeface="DFKai-SB" pitchFamily="65" charset="-120"/>
              </a:rPr>
              <a:t>而</a:t>
            </a:r>
            <a:r>
              <a:rPr lang="zh-CN" altLang="en-US" u="sng" dirty="0" smtClean="0">
                <a:latin typeface="DFKai-SB" pitchFamily="65" charset="-120"/>
                <a:ea typeface="DFKai-SB" pitchFamily="65" charset="-120"/>
              </a:rPr>
              <a:t>新郎新妇都只会知道大婚之日预备的大概情况，受邀的客人只会知道大婚之日可能快到了 </a:t>
            </a:r>
            <a:r>
              <a:rPr lang="en-US" altLang="zh-CN" u="sng" dirty="0" smtClean="0">
                <a:latin typeface="DFKai-SB" pitchFamily="65" charset="-120"/>
                <a:ea typeface="DFKai-SB" pitchFamily="65" charset="-120"/>
              </a:rPr>
              <a:t>– </a:t>
            </a:r>
            <a:r>
              <a:rPr lang="zh-CN" altLang="en-US" u="sng" dirty="0" smtClean="0">
                <a:latin typeface="DFKai-SB" pitchFamily="65" charset="-120"/>
                <a:ea typeface="DFKai-SB" pitchFamily="65" charset="-120"/>
              </a:rPr>
              <a:t>必须预备灯油，在大婚之日於路旁点灯庆祝婚礼。</a:t>
            </a:r>
            <a:endParaRPr lang="en-US" altLang="zh-CN" u="sng" dirty="0" smtClean="0">
              <a:latin typeface="DFKai-SB" pitchFamily="65" charset="-120"/>
              <a:ea typeface="DFKai-SB" pitchFamily="65" charset="-120"/>
            </a:endParaRPr>
          </a:p>
          <a:p>
            <a:r>
              <a:rPr lang="zh-TW" altLang="en-US" dirty="0" smtClean="0"/>
              <a:t>當教會失去耶和華節期的規範的啟示，就無法預備，結果就像馬太福音</a:t>
            </a:r>
            <a:r>
              <a:rPr lang="en-US" altLang="zh-TW" dirty="0" smtClean="0"/>
              <a:t>25</a:t>
            </a:r>
            <a:r>
              <a:rPr lang="zh-TW" altLang="en-US" dirty="0" smtClean="0"/>
              <a:t>章，五個愚拙的童女，不警醒，沒有預備油，主耶穌再來時，反應不及。</a:t>
            </a:r>
          </a:p>
          <a:p>
            <a:r>
              <a:rPr lang="zh-TW" altLang="en-US" dirty="0" smtClean="0"/>
              <a:t>神藉著節期的觀念</a:t>
            </a:r>
            <a:r>
              <a:rPr lang="en-US" altLang="zh-TW" dirty="0" smtClean="0"/>
              <a:t>set time.</a:t>
            </a:r>
            <a:r>
              <a:rPr lang="zh-TW" altLang="en-US" dirty="0" smtClean="0"/>
              <a:t>，清楚地告訴我們他作事的時候，雖然我們不知道主耶穌哪一天來，但我們知道主來的季節</a:t>
            </a:r>
          </a:p>
          <a:p>
            <a:r>
              <a:rPr lang="en-US" altLang="zh-TW" dirty="0" smtClean="0"/>
              <a:t>Hearing the</a:t>
            </a:r>
            <a:r>
              <a:rPr lang="en-US" altLang="zh-TW" baseline="0" dirty="0" smtClean="0"/>
              <a:t> trumpet blowing at Rosh Hashanah now, we will be reminded, hey, have you been faithful to God, and get oil ready. If not, repent, turn around make things right when it’s not too late.</a:t>
            </a:r>
          </a:p>
          <a:p>
            <a:endParaRPr 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49454F68-ABD9-4E9A-A968-DA3F684C3CF3}" type="slidenum">
              <a:rPr lang="en-US" smtClean="0">
                <a:latin typeface="Calibri" pitchFamily="34" charset="0"/>
              </a:rPr>
              <a:pPr eaLnBrk="1" hangingPunct="1"/>
              <a:t>13</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733" eaLnBrk="1" hangingPunct="1">
              <a:spcBef>
                <a:spcPct val="0"/>
              </a:spcBef>
              <a:defRPr/>
            </a:pPr>
            <a:r>
              <a:rPr lang="en-US" dirty="0" smtClean="0"/>
              <a:t>&lt;Last 5 min Card!&gt;</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49454F68-ABD9-4E9A-A968-DA3F684C3CF3}" type="slidenum">
              <a:rPr lang="en-US" smtClean="0">
                <a:latin typeface="Calibri" pitchFamily="34" charset="0"/>
              </a:rPr>
              <a:pPr eaLnBrk="1" hangingPunct="1"/>
              <a:t>14</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dirty="0" smtClean="0"/>
              <a:t>This is the time of repent and possession. This is the time</a:t>
            </a:r>
            <a:r>
              <a:rPr lang="en-US" u="sng" baseline="0" dirty="0" smtClean="0"/>
              <a:t> of searching my soul.  To make my heart right in front of God.</a:t>
            </a:r>
            <a:r>
              <a:rPr lang="en-US" u="sng" dirty="0" smtClean="0"/>
              <a:t>  God is turning</a:t>
            </a:r>
            <a:r>
              <a:rPr lang="en-US" u="sng" baseline="0" dirty="0" smtClean="0"/>
              <a:t> your circumstance around when we turn away to God.  </a:t>
            </a:r>
            <a:endParaRPr lang="en-US" u="sng" dirty="0" smtClean="0"/>
          </a:p>
          <a:p>
            <a:pPr eaLnBrk="1" hangingPunct="1">
              <a:spcBef>
                <a:spcPct val="0"/>
              </a:spcBef>
            </a:pPr>
            <a:r>
              <a:rPr lang="en-US" dirty="0" smtClean="0"/>
              <a:t>Joel, </a:t>
            </a:r>
            <a:r>
              <a:rPr lang="en-US" dirty="0" err="1" smtClean="0"/>
              <a:t>Hagai</a:t>
            </a:r>
            <a:r>
              <a:rPr lang="en-US" dirty="0" smtClean="0"/>
              <a:t>, and Paul literally speak about</a:t>
            </a:r>
            <a:r>
              <a:rPr lang="en-US" baseline="0" dirty="0" smtClean="0"/>
              <a:t> the same time. Fear not oh the land be glad and rejoice!  Repent and you will possess at Rosh </a:t>
            </a:r>
            <a:r>
              <a:rPr lang="en-US" baseline="0" dirty="0" err="1" smtClean="0"/>
              <a:t>Hashana</a:t>
            </a:r>
            <a:r>
              <a:rPr lang="en-US" baseline="0" dirty="0" smtClean="0"/>
              <a:t>.</a:t>
            </a:r>
          </a:p>
          <a:p>
            <a:pPr eaLnBrk="1" hangingPunct="1">
              <a:spcBef>
                <a:spcPct val="0"/>
              </a:spcBef>
            </a:pPr>
            <a:r>
              <a:rPr lang="en-US" baseline="0" dirty="0" smtClean="0"/>
              <a:t>&lt;let’s wait upon the Lord 2 min, listen to what is the wall in my life to fall?</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49454F68-ABD9-4E9A-A968-DA3F684C3CF3}"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&lt;Let’s all stand up, shout to the Lord.  Let</a:t>
            </a:r>
            <a:r>
              <a:rPr lang="en-US" baseline="0" dirty="0" smtClean="0"/>
              <a:t> the wall fall……declare what is falling down!&gt;&lt;5 min&gt;</a:t>
            </a:r>
            <a:endParaRPr lang="en-US" dirty="0" smtClean="0"/>
          </a:p>
          <a:p>
            <a:pPr eaLnBrk="1" hangingPunct="1">
              <a:spcBef>
                <a:spcPct val="0"/>
              </a:spcBef>
            </a:pPr>
            <a:r>
              <a:rPr lang="en-US" dirty="0" smtClean="0"/>
              <a:t>Release your expectation for</a:t>
            </a:r>
            <a:r>
              <a:rPr lang="en-US" baseline="0" dirty="0" smtClean="0"/>
              <a:t> Rosh </a:t>
            </a:r>
            <a:r>
              <a:rPr lang="en-US" baseline="0" dirty="0" err="1" smtClean="0"/>
              <a:t>Hashana</a:t>
            </a:r>
            <a:r>
              <a:rPr lang="en-US" dirty="0" smtClean="0"/>
              <a:t>! Be glad you children of Zion and rejoice, when you are facing your circumstance.  So be glad and rejoice.  God is turning it around.  Devil has retracted us with circumstance.  So you turn away from circumstance to rejoice, God will turn your circumstance around.</a:t>
            </a:r>
            <a:endParaRPr lang="en-US" baseline="0" dirty="0" smtClean="0"/>
          </a:p>
          <a:p>
            <a:pPr eaLnBrk="1" hangingPunct="1">
              <a:spcBef>
                <a:spcPct val="0"/>
              </a:spcBef>
            </a:pPr>
            <a:r>
              <a:rPr lang="en-US" baseline="0" dirty="0" smtClean="0"/>
              <a:t>This is the time of break through.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49454F68-ABD9-4E9A-A968-DA3F684C3CF3}"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&lt;2-3 people as a group, repent for careless for Jews.  </a:t>
            </a:r>
            <a:r>
              <a:rPr lang="en-US" baseline="0" smtClean="0"/>
              <a:t>Pray for Jews.&gt;&lt;3 min&gt;</a:t>
            </a:r>
            <a:endParaRPr lang="en-US" baseline="0"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49454F68-ABD9-4E9A-A968-DA3F684C3CF3}"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183CA9-1B40-4A37-8D38-13751977D4AC}" type="slidenum">
              <a:rPr lang="en-US" smtClean="0"/>
              <a:pPr>
                <a:defRPr/>
              </a:pPr>
              <a:t>2</a:t>
            </a:fld>
            <a:endParaRPr lang="en-US"/>
          </a:p>
        </p:txBody>
      </p:sp>
    </p:spTree>
    <p:extLst>
      <p:ext uri="{BB962C8B-B14F-4D97-AF65-F5344CB8AC3E}">
        <p14:creationId xmlns:p14="http://schemas.microsoft.com/office/powerpoint/2010/main" val="288627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由於陽曆和陰曆的長度不一致，猶太節期在陽曆上的日子會每年變動。</a:t>
            </a:r>
            <a:endParaRPr lang="en-US" altLang="zh-TW"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3C082E27-6982-46D7-9DAA-5FE1CD85D3C2}"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A</a:t>
            </a:r>
            <a:r>
              <a:rPr lang="en-US" altLang="zh-TW" baseline="0" dirty="0" smtClean="0"/>
              <a:t> Devine appointment – a time to meet with God.  It </a:t>
            </a:r>
            <a:r>
              <a:rPr lang="en-US" altLang="zh-TW" u="sng" baseline="0" dirty="0" smtClean="0"/>
              <a:t>declares the entry of a period of repentance, a period of atonement.</a:t>
            </a:r>
            <a:r>
              <a:rPr lang="en-US" altLang="zh-TW" baseline="0" dirty="0" smtClean="0"/>
              <a:t>  It ends at the holiest day in the year, the Day of Atonement (Yom Kippur).  </a:t>
            </a:r>
            <a:r>
              <a:rPr lang="en-US" altLang="zh-TW" u="sng" baseline="0" dirty="0" smtClean="0"/>
              <a:t>There is no other nation in the world devoted 10 days to repent, to soul searching.  To calculate their sins.</a:t>
            </a:r>
            <a:endParaRPr lang="zh-TW" altLang="en-US" u="sng" dirty="0" smtClean="0"/>
          </a:p>
          <a:p>
            <a:endParaRPr lang="zh-TW" altLang="en-US" dirty="0" smtClean="0"/>
          </a:p>
          <a:p>
            <a:endParaRPr 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369955C8-6264-4588-82D2-7A4939333E14}"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So important so that 2 prophets said it twice.  Hebrew12:27: </a:t>
            </a:r>
            <a:r>
              <a:rPr lang="zh-TW" altLang="en-US" dirty="0" smtClean="0"/>
              <a:t>、</a:t>
            </a:r>
            <a:r>
              <a:rPr lang="en-US" altLang="zh-TW" dirty="0" smtClean="0"/>
              <a:t>『</a:t>
            </a:r>
            <a:r>
              <a:rPr lang="zh-TW" altLang="en-US" dirty="0" smtClean="0"/>
              <a:t>再一次我不單要震動地、還要震動天。</a:t>
            </a:r>
            <a:r>
              <a:rPr lang="en-US" altLang="zh-TW" dirty="0" smtClean="0"/>
              <a:t>』 </a:t>
            </a:r>
            <a:r>
              <a:rPr lang="zh-TW" altLang="en-US" dirty="0" smtClean="0"/>
              <a:t>這再一次的話、是指明被震動的、就是受造之物、都要挪去、使那不被震動的常存。 </a:t>
            </a:r>
          </a:p>
          <a:p>
            <a:pPr eaLnBrk="1" hangingPunct="1">
              <a:spcBef>
                <a:spcPct val="0"/>
              </a:spcBef>
            </a:pPr>
            <a:r>
              <a:rPr lang="zh-TW" altLang="en-US" dirty="0" smtClean="0"/>
              <a:t>所以我們得了不能震動的國</a:t>
            </a:r>
            <a:r>
              <a:rPr lang="en-US" altLang="zh-TW" dirty="0" smtClean="0"/>
              <a:t>Are you afraid of shaking, a</a:t>
            </a:r>
            <a:r>
              <a:rPr lang="en-US" altLang="zh-TW" baseline="0" dirty="0" smtClean="0"/>
              <a:t> global </a:t>
            </a:r>
            <a:r>
              <a:rPr lang="en-US" altLang="zh-TW" dirty="0" smtClean="0"/>
              <a:t>Recession?  Yet God promised the glory of the latter house shall be greater than the previous one.  You cannot be in peace when your finance will not be secure.  Ahead of this land will be in darkness, God will lead you through ‘stuff’ in ahead of time.  After you are tried like silver and gold a head of time, you</a:t>
            </a:r>
            <a:r>
              <a:rPr lang="en-US" altLang="zh-TW" baseline="0" dirty="0" smtClean="0"/>
              <a:t> will never react to shaking anymore</a:t>
            </a:r>
            <a:r>
              <a:rPr lang="en-US" altLang="zh-TW" dirty="0" smtClean="0"/>
              <a:t>.  You know what’s going to happen on the</a:t>
            </a:r>
            <a:r>
              <a:rPr lang="en-US" altLang="zh-TW" baseline="0" dirty="0" smtClean="0"/>
              <a:t> earth in the time of fullness.</a:t>
            </a:r>
            <a:r>
              <a:rPr lang="en-US" altLang="zh-TW" dirty="0" smtClean="0"/>
              <a:t> </a:t>
            </a:r>
            <a:r>
              <a:rPr lang="zh-TW" altLang="en-US" dirty="0" smtClean="0"/>
              <a:t>被震動的都要挪去、使那不被震動的常存。 所以我們得了不能震動的國</a:t>
            </a:r>
            <a:r>
              <a:rPr lang="en-US" altLang="zh-TW" dirty="0" smtClean="0"/>
              <a:t>You will never be worry about bills again.  When God is shaking the earth, you will be in peace.  Since you are already in advanced knowledge of God.  </a:t>
            </a:r>
          </a:p>
          <a:p>
            <a:pPr eaLnBrk="1" hangingPunct="1">
              <a:spcBef>
                <a:spcPct val="0"/>
              </a:spcBef>
            </a:pPr>
            <a:r>
              <a:rPr lang="en-US" altLang="zh-TW" dirty="0" smtClean="0"/>
              <a:t>If God does not deal wit you ahead of time, you will always react. You cannot prepare for what you don’t know. God does not react.  Because He stands out of it. If you are not ahead of time, you are serving time.  Understanding feasts is Advanced knowledge – Jews put the blood of lamb at door post ahead of time.  Noah had</a:t>
            </a:r>
            <a:r>
              <a:rPr lang="en-US" altLang="zh-TW" baseline="0" dirty="0" smtClean="0"/>
              <a:t> 125</a:t>
            </a:r>
            <a:r>
              <a:rPr lang="en-US" altLang="zh-TW" dirty="0" smtClean="0"/>
              <a:t> years of preparation time.  When you come to the portal of feasts, Faith is the future God call it now.</a:t>
            </a:r>
          </a:p>
          <a:p>
            <a:pPr eaLnBrk="1" hangingPunct="1">
              <a:spcBef>
                <a:spcPct val="0"/>
              </a:spcBef>
            </a:pPr>
            <a:r>
              <a:rPr lang="en-US" altLang="zh-TW" dirty="0" smtClean="0"/>
              <a:t>So are you going through stuff?  Be glad when you are tried like gold and silver.  Since you are selected to be Noah who knows</a:t>
            </a:r>
            <a:r>
              <a:rPr lang="en-US" altLang="zh-TW" baseline="0" dirty="0" smtClean="0"/>
              <a:t> advanced knowledge.  To be part of the latter glory.</a:t>
            </a:r>
            <a:endParaRPr lang="en-US" altLang="zh-TW" dirty="0" smtClean="0"/>
          </a:p>
          <a:p>
            <a:pPr eaLnBrk="1" hangingPunct="1">
              <a:spcBef>
                <a:spcPct val="0"/>
              </a:spcBef>
            </a:pPr>
            <a:r>
              <a:rPr lang="zh-TW" altLang="en-US" dirty="0" smtClean="0"/>
              <a:t>當我們進入神節期的奧秘裡，就是進入超越時間的智慧裡。與神合作，讓神預先熬練我們，震動我們，除去我裡面會被震動的，使那不能被震動的能夠長存。裡面有個君尊皇族覺醒，知道自己是誰，興起站在位上。不與世人反應一樣，而是進入超越時間的智慧裡，通達時務，而且有分於後來的榮耀。</a:t>
            </a:r>
          </a:p>
          <a:p>
            <a:pPr eaLnBrk="1" hangingPunct="1">
              <a:spcBef>
                <a:spcPct val="0"/>
              </a:spcBef>
            </a:pPr>
            <a:r>
              <a:rPr lang="zh-TW" altLang="en-US" dirty="0" smtClean="0"/>
              <a:t>黑暗遮蓋大地，幽暗遮蓋萬民，人心慌慌不定時，唯獨神的家，就是教會是有光，有糧的，萬國要來救我們所發現的光輝。就像神在埃及施行審判，遍地黑暗，唯獨以色列家中有亮光，也像乃幔將軍，來以色列尋求醫治。</a:t>
            </a:r>
          </a:p>
          <a:p>
            <a:pPr eaLnBrk="1" hangingPunct="1">
              <a:spcBef>
                <a:spcPct val="0"/>
              </a:spcBef>
            </a:pPr>
            <a:r>
              <a:rPr lang="en-US" altLang="zh-TW" dirty="0" smtClean="0"/>
              <a:t>2014</a:t>
            </a:r>
            <a:r>
              <a:rPr lang="zh-TW" altLang="en-US" dirty="0" smtClean="0"/>
              <a:t>、</a:t>
            </a:r>
            <a:r>
              <a:rPr lang="en-US" altLang="zh-TW" dirty="0" smtClean="0"/>
              <a:t>2015</a:t>
            </a:r>
            <a:r>
              <a:rPr lang="zh-TW" altLang="en-US" dirty="0" smtClean="0"/>
              <a:t>聖靈會更大的澆灌，靈魂大收割的日子。神的聖殿會充滿榮耀。就是約珥書：聖靈大大充滿在地上，兒女要說預言，少年人見異象，老年人異夢，神蹟奇事遽增。</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8804A505-2468-4F32-8623-7B2E9ED9B3CD}"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fullness of time.</a:t>
            </a:r>
            <a:r>
              <a:rPr lang="en-US" altLang="zh-TW" dirty="0" smtClean="0"/>
              <a:t> 1.</a:t>
            </a:r>
            <a:r>
              <a:rPr lang="zh-TW" altLang="en-US" dirty="0" smtClean="0"/>
              <a:t>吹角節── 吹角節是神國的起床號。我們的靈會常常睡著，所以神想辦法把我們吹醒，免得我們被魔鬼吞吃。</a:t>
            </a:r>
          </a:p>
          <a:p>
            <a:r>
              <a:rPr lang="zh-TW" altLang="en-US" dirty="0" smtClean="0"/>
              <a:t>可畏的日子── 這十天內，神要我們特別多花時間親近神、尋求神。</a:t>
            </a:r>
          </a:p>
          <a:p>
            <a:r>
              <a:rPr lang="en-US" altLang="zh-TW" dirty="0" smtClean="0"/>
              <a:t>2.</a:t>
            </a:r>
            <a:r>
              <a:rPr lang="zh-TW" altLang="en-US" dirty="0" smtClean="0"/>
              <a:t>贖罪日── 這是為了過去的錯誤和玷污悔改，以恢復我們與神的關係。神規定百姓要在這天禁食，清理靈裡所有的垃圾，預備潔淨身心靈，暢通屬靈的管道，好讓我們能毫無攔阻的與神面對面。</a:t>
            </a:r>
            <a:endParaRPr lang="en-US" altLang="zh-TW" dirty="0" smtClean="0"/>
          </a:p>
          <a:p>
            <a:r>
              <a:rPr lang="en-US" altLang="zh-TW" dirty="0" smtClean="0"/>
              <a:t>And 3. Sukkot</a:t>
            </a:r>
            <a:endParaRPr lang="zh-TW" altLang="en-US" dirty="0" smtClean="0"/>
          </a:p>
          <a:p>
            <a:pPr eaLnBrk="1" hangingPunct="1">
              <a:spcBef>
                <a:spcPct val="0"/>
              </a:spcBef>
            </a:pPr>
            <a:endParaRPr lang="en-US" dirty="0"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5D48A458-C55A-4FC4-A38C-9CCD47CFDE81}"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6F9F8F54-633E-41C7-827C-7739A0A8ED30}" type="slidenum">
              <a:rPr lang="en-US" smtClean="0">
                <a:latin typeface="Calibri" pitchFamily="34" charset="0"/>
              </a:rPr>
              <a:pPr eaLnBrk="1" hangingPunct="1"/>
              <a:t>8</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B2006EFA-1A5C-457B-ACF9-BD0981C1E912}" type="slidenum">
              <a:rPr lang="en-US" smtClean="0">
                <a:latin typeface="Calibri" pitchFamily="34" charset="0"/>
              </a:rPr>
              <a:pPr eaLnBrk="1" hangingPunct="1"/>
              <a:t>9</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defTabSz="934152">
              <a:defRPr/>
            </a:pPr>
            <a:r>
              <a:rPr lang="en-US" altLang="zh-TW" dirty="0" smtClean="0"/>
              <a:t>Why</a:t>
            </a:r>
            <a:r>
              <a:rPr lang="en-US" altLang="zh-TW" baseline="0" dirty="0" smtClean="0"/>
              <a:t> this is important?&lt;Put on helmet. Fasten the safety seat belt!  Tell people next to you: I will not be offended by the word”. &gt; </a:t>
            </a:r>
          </a:p>
          <a:p>
            <a:pPr defTabSz="934152">
              <a:defRPr/>
            </a:pPr>
            <a:r>
              <a:rPr lang="en-US" altLang="zh-TW" baseline="0" dirty="0" smtClean="0"/>
              <a:t>Unless you are in Abraham’s covenant, the church cannot be a blesse in global recession.  The church should be in prosperity because God is prosperous. Our God is nothing but prosperity.  The temple was all gold everywhere.  It takes 270B to build the temple now.   </a:t>
            </a:r>
            <a:endParaRPr lang="en-US" altLang="zh-TW" dirty="0" smtClean="0"/>
          </a:p>
          <a:p>
            <a:pPr defTabSz="934152">
              <a:defRPr/>
            </a:pPr>
            <a:r>
              <a:rPr lang="en-US" altLang="zh-TW" dirty="0" smtClean="0"/>
              <a:t>How many of you titer?  How many of</a:t>
            </a:r>
            <a:r>
              <a:rPr lang="en-US" altLang="zh-TW" baseline="0" dirty="0" smtClean="0"/>
              <a:t> you give offering? </a:t>
            </a:r>
          </a:p>
          <a:p>
            <a:pPr defTabSz="934152">
              <a:defRPr/>
            </a:pPr>
            <a:r>
              <a:rPr lang="en-US" altLang="zh-TW" dirty="0" smtClean="0"/>
              <a:t>Jews</a:t>
            </a:r>
            <a:r>
              <a:rPr lang="en-US" altLang="zh-TW" baseline="0" dirty="0" smtClean="0"/>
              <a:t> </a:t>
            </a:r>
            <a:r>
              <a:rPr lang="en-US" altLang="zh-TW" u="sng" baseline="0" dirty="0" smtClean="0"/>
              <a:t>lay down the seed of</a:t>
            </a:r>
            <a:r>
              <a:rPr lang="en-US" altLang="zh-TW" u="sng" dirty="0" smtClean="0"/>
              <a:t> titer +</a:t>
            </a:r>
            <a:r>
              <a:rPr lang="en-US" altLang="zh-TW" u="sng" baseline="0" dirty="0" smtClean="0"/>
              <a:t> offer at this time of year when portal is open.  That’s how your next year is measured. </a:t>
            </a:r>
            <a:r>
              <a:rPr lang="en-US" altLang="zh-TW" baseline="0" dirty="0" smtClean="0"/>
              <a:t>You only want a normal year?   How many of you know we are not in normal time? God has got something for you that you don’t know of. This is the season of double portion.  The former and latter add together.</a:t>
            </a:r>
          </a:p>
          <a:p>
            <a:pPr defTabSz="934152">
              <a:defRPr/>
            </a:pPr>
            <a:r>
              <a:rPr lang="en-US" altLang="zh-TW" baseline="0" dirty="0" smtClean="0"/>
              <a:t>If we don’t lay down the seed, what is going to be laid down? Who has garden in the backyard?  If you have a garden without seeding vegie or fruits, what’s going to come out?  Weeds.</a:t>
            </a:r>
            <a:endParaRPr lang="en-US" altLang="zh-TW" dirty="0" smtClean="0"/>
          </a:p>
          <a:p>
            <a:r>
              <a:rPr lang="en-US" altLang="zh-TW" u="sng" dirty="0" smtClean="0"/>
              <a:t>The Law of Purpose/Plenty</a:t>
            </a:r>
            <a:r>
              <a:rPr lang="en-US" altLang="zh-TW" dirty="0" smtClean="0"/>
              <a:t>: </a:t>
            </a:r>
          </a:p>
          <a:p>
            <a:r>
              <a:rPr lang="en-US" altLang="zh-TW" dirty="0" smtClean="0"/>
              <a:t>Connected to Heaven’s Hedge Fund.  A Jew (Newman) created this on th</a:t>
            </a:r>
            <a:r>
              <a:rPr lang="en-US" altLang="zh-TW" baseline="0" dirty="0" smtClean="0"/>
              <a:t>e Wall St in 1920. A Limited Private Investment which use all sorts of sophisticated highly risky &amp; reliable investment strategies.  To goal is to earn high return.  Limited Private Partners are responsible to reflect to the dimension which he or she invested. A famous hedge fund investor who is still alive is George </a:t>
            </a:r>
            <a:r>
              <a:rPr lang="en-US" altLang="zh-TW" baseline="0" dirty="0" err="1" smtClean="0"/>
              <a:t>Sorous</a:t>
            </a:r>
            <a:r>
              <a:rPr lang="en-US" altLang="zh-TW" baseline="0" dirty="0" smtClean="0"/>
              <a:t>. </a:t>
            </a:r>
          </a:p>
          <a:p>
            <a:r>
              <a:rPr lang="en-US" altLang="zh-TW" dirty="0" smtClean="0"/>
              <a:t>e.g., A family in our church,</a:t>
            </a:r>
            <a:r>
              <a:rPr lang="zh-TW" altLang="en-US" dirty="0" smtClean="0"/>
              <a:t>一位弟兄</a:t>
            </a:r>
            <a:r>
              <a:rPr lang="en-US" altLang="zh-TW" dirty="0" smtClean="0"/>
              <a:t>used to be POOR and selfish, cares only his family, desperate to make his house very clean and rich. All his goal of life was to earn benefits, even intended</a:t>
            </a:r>
            <a:r>
              <a:rPr lang="en-US" altLang="zh-TW" baseline="0" dirty="0" smtClean="0"/>
              <a:t> to</a:t>
            </a:r>
            <a:r>
              <a:rPr lang="en-US" altLang="zh-TW" dirty="0" smtClean="0"/>
              <a:t> marriage with a wife who is like him,</a:t>
            </a:r>
            <a:r>
              <a:rPr lang="en-US" altLang="zh-TW" baseline="0" dirty="0" smtClean="0"/>
              <a:t> very good at earning lots of money, and himself being very stingy saving costs as much as he could.</a:t>
            </a:r>
            <a:r>
              <a:rPr lang="en-US" altLang="zh-TW" dirty="0" smtClean="0"/>
              <a:t>  But gradually made the turn to a law of purpose, to live for providing God’s house, happily open his house for cell gathering allowing kids to mess up his house, happy to provide money/time to God’s house, and even bless his wife when his wife wanted to quit</a:t>
            </a:r>
            <a:r>
              <a:rPr lang="en-US" altLang="zh-TW" baseline="0" dirty="0" smtClean="0"/>
              <a:t> her job to make more time to serve God and serve family</a:t>
            </a:r>
            <a:r>
              <a:rPr lang="en-US" altLang="zh-TW" dirty="0" smtClean="0"/>
              <a:t>.  His purpose has changed from ‘selfish’ to ‘providing plenty for God’s house’ . During Passover feast in 2013, this</a:t>
            </a:r>
            <a:r>
              <a:rPr lang="en-US" altLang="zh-TW" baseline="0" dirty="0" smtClean="0"/>
              <a:t> couple</a:t>
            </a:r>
            <a:r>
              <a:rPr lang="en-US" altLang="zh-TW" dirty="0" smtClean="0"/>
              <a:t> </a:t>
            </a:r>
            <a:r>
              <a:rPr lang="zh-TW" altLang="en-US" dirty="0" smtClean="0"/>
              <a:t>十一奉獻以外額外的奉獻的</a:t>
            </a:r>
            <a:r>
              <a:rPr lang="en-US" altLang="zh-TW" dirty="0" smtClean="0"/>
              <a:t>$1000  got x100 return</a:t>
            </a:r>
            <a:r>
              <a:rPr lang="zh-TW" altLang="en-US" dirty="0" smtClean="0"/>
              <a:t>。這就是</a:t>
            </a:r>
            <a:r>
              <a:rPr lang="en-US" altLang="zh-TW" dirty="0" smtClean="0"/>
              <a:t>Law of Purpose/Plenty</a:t>
            </a:r>
            <a:r>
              <a:rPr lang="zh-TW" altLang="en-US" dirty="0" smtClean="0"/>
              <a:t>。</a:t>
            </a:r>
            <a:endParaRPr lang="en-US" altLang="zh-TW" dirty="0" smtClean="0"/>
          </a:p>
          <a:p>
            <a:r>
              <a:rPr lang="en-US" altLang="zh-TW" dirty="0" smtClean="0"/>
              <a:t>“</a:t>
            </a:r>
            <a:r>
              <a:rPr lang="en-US" altLang="zh-TW" u="sng" dirty="0" smtClean="0"/>
              <a:t>Should seek for His kingdom</a:t>
            </a:r>
            <a:r>
              <a:rPr lang="en-US" altLang="zh-TW" u="sng" baseline="0" dirty="0" smtClean="0"/>
              <a:t> and His righteousness, all others will be given to you</a:t>
            </a:r>
            <a:r>
              <a:rPr lang="en-US" altLang="zh-TW" baseline="0" dirty="0" smtClean="0"/>
              <a:t>”.</a:t>
            </a:r>
            <a:endParaRPr lang="en-US" altLang="zh-TW" dirty="0" smtClean="0"/>
          </a:p>
          <a:p>
            <a:r>
              <a:rPr lang="en-US" altLang="zh-TW" dirty="0" smtClean="0"/>
              <a:t>Now tell people</a:t>
            </a:r>
            <a:r>
              <a:rPr lang="en-US" altLang="zh-TW" baseline="0" dirty="0" smtClean="0"/>
              <a:t> next to you: There is nothing mediocrity in me! God’s purpose is my purpose! I am in the law of purpose!   I am in the law of plenty! My house is God’s house.  </a:t>
            </a:r>
            <a:endParaRPr lang="en-US" altLang="zh-TW"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58998" indent="-291922" eaLnBrk="0" hangingPunct="0">
              <a:defRPr>
                <a:solidFill>
                  <a:schemeClr val="tx1"/>
                </a:solidFill>
                <a:latin typeface="Constantia" pitchFamily="18" charset="0"/>
                <a:cs typeface="Arial" pitchFamily="34" charset="0"/>
              </a:defRPr>
            </a:lvl2pPr>
            <a:lvl3pPr marL="1167690" indent="-233538" eaLnBrk="0" hangingPunct="0">
              <a:defRPr>
                <a:solidFill>
                  <a:schemeClr val="tx1"/>
                </a:solidFill>
                <a:latin typeface="Constantia" pitchFamily="18" charset="0"/>
                <a:cs typeface="Arial" pitchFamily="34" charset="0"/>
              </a:defRPr>
            </a:lvl3pPr>
            <a:lvl4pPr marL="1634766" indent="-233538" eaLnBrk="0" hangingPunct="0">
              <a:defRPr>
                <a:solidFill>
                  <a:schemeClr val="tx1"/>
                </a:solidFill>
                <a:latin typeface="Constantia" pitchFamily="18" charset="0"/>
                <a:cs typeface="Arial" pitchFamily="34" charset="0"/>
              </a:defRPr>
            </a:lvl4pPr>
            <a:lvl5pPr marL="2101842" indent="-233538" eaLnBrk="0" hangingPunct="0">
              <a:defRPr>
                <a:solidFill>
                  <a:schemeClr val="tx1"/>
                </a:solidFill>
                <a:latin typeface="Constantia" pitchFamily="18" charset="0"/>
                <a:cs typeface="Arial" pitchFamily="34" charset="0"/>
              </a:defRPr>
            </a:lvl5pPr>
            <a:lvl6pPr marL="2568917" indent="-233538" eaLnBrk="0" fontAlgn="base" hangingPunct="0">
              <a:spcBef>
                <a:spcPct val="0"/>
              </a:spcBef>
              <a:spcAft>
                <a:spcPct val="0"/>
              </a:spcAft>
              <a:defRPr>
                <a:solidFill>
                  <a:schemeClr val="tx1"/>
                </a:solidFill>
                <a:latin typeface="Constantia" pitchFamily="18" charset="0"/>
                <a:cs typeface="Arial" pitchFamily="34" charset="0"/>
              </a:defRPr>
            </a:lvl6pPr>
            <a:lvl7pPr marL="3035993" indent="-233538" eaLnBrk="0" fontAlgn="base" hangingPunct="0">
              <a:spcBef>
                <a:spcPct val="0"/>
              </a:spcBef>
              <a:spcAft>
                <a:spcPct val="0"/>
              </a:spcAft>
              <a:defRPr>
                <a:solidFill>
                  <a:schemeClr val="tx1"/>
                </a:solidFill>
                <a:latin typeface="Constantia" pitchFamily="18" charset="0"/>
                <a:cs typeface="Arial" pitchFamily="34" charset="0"/>
              </a:defRPr>
            </a:lvl7pPr>
            <a:lvl8pPr marL="3503069" indent="-233538" eaLnBrk="0" fontAlgn="base" hangingPunct="0">
              <a:spcBef>
                <a:spcPct val="0"/>
              </a:spcBef>
              <a:spcAft>
                <a:spcPct val="0"/>
              </a:spcAft>
              <a:defRPr>
                <a:solidFill>
                  <a:schemeClr val="tx1"/>
                </a:solidFill>
                <a:latin typeface="Constantia" pitchFamily="18" charset="0"/>
                <a:cs typeface="Arial" pitchFamily="34" charset="0"/>
              </a:defRPr>
            </a:lvl8pPr>
            <a:lvl9pPr marL="3970146" indent="-233538"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9F421F9B-5C25-42A6-8450-08230C2CF00B}" type="slidenum">
              <a:rPr lang="en-US" smtClean="0">
                <a:latin typeface="Calibri" pitchFamily="34" charset="0"/>
              </a:rPr>
              <a:pPr eaLnBrk="1" hangingPunct="1"/>
              <a:t>10</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299DD658-2C19-4D25-9F5B-3E8494C2A893}" type="datetime1">
              <a:rPr lang="en-US" smtClean="0"/>
              <a:pPr>
                <a:defRPr/>
              </a:pPr>
              <a:t>9/6/2014</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39157361-A2D7-4BB0-842D-CEED7D0D8505}"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DF27257-E180-436A-B87C-2D49E89E3551}" type="datetime1">
              <a:rPr lang="en-US" smtClean="0"/>
              <a:pPr>
                <a:defRPr/>
              </a:pPr>
              <a:t>9/6/2014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CDCE35-AD1A-4A1E-B8B2-7315117A2E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AFED4EA-6DA9-4FB2-81E1-5A2D453638C1}" type="datetime1">
              <a:rPr lang="en-US" smtClean="0"/>
              <a:pPr>
                <a:defRPr/>
              </a:pPr>
              <a:t>9/6/2014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C43344-95B5-4107-B8F7-6633214ED8B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A088D75-FDBE-490E-8593-F64720833B74}" type="datetimeFigureOut">
              <a:rPr lang="en-US">
                <a:solidFill>
                  <a:srgbClr val="DBF5F9">
                    <a:shade val="90000"/>
                  </a:srgbClr>
                </a:solidFill>
              </a:rPr>
              <a:pPr>
                <a:defRPr/>
              </a:pPr>
              <a:t>9/6/2014</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546622B6-7F7D-4DB9-AED6-562EDC62F36D}"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04942751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C70A9F4-589A-4A5A-BFEE-4BD8AB9826B9}" type="datetimeFigureOut">
              <a:rPr lang="en-US">
                <a:solidFill>
                  <a:srgbClr val="04617B">
                    <a:shade val="90000"/>
                  </a:srgbClr>
                </a:solidFill>
              </a:rPr>
              <a:pPr>
                <a:defRPr/>
              </a:pPr>
              <a:t>9/6/2014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1DBBB53-63FD-4237-AA31-3B8C93CDA7E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5228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CCA315-4050-41C3-B72B-00C002E32741}" type="datetimeFigureOut">
              <a:rPr lang="en-US">
                <a:solidFill>
                  <a:srgbClr val="DBF5F9">
                    <a:shade val="90000"/>
                  </a:srgbClr>
                </a:solidFill>
              </a:rPr>
              <a:pPr>
                <a:defRPr/>
              </a:pPr>
              <a:t>9/6/2014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B0033-84CF-4355-9FA5-828C42D425D5}"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7488758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7F6857E-5439-479C-A87C-6ACE9DD3418D}" type="datetimeFigureOut">
              <a:rPr lang="en-US">
                <a:solidFill>
                  <a:srgbClr val="04617B">
                    <a:shade val="90000"/>
                  </a:srgbClr>
                </a:solidFill>
              </a:rPr>
              <a:pPr>
                <a:defRPr/>
              </a:pPr>
              <a:t>9/6/2014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BF5657A-FCB7-443A-A859-1831551B0B8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82539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0BEE6B4-CB1D-40A9-9DCD-719DA8A691E5}" type="datetimeFigureOut">
              <a:rPr lang="en-US">
                <a:solidFill>
                  <a:srgbClr val="04617B">
                    <a:shade val="90000"/>
                  </a:srgbClr>
                </a:solidFill>
              </a:rPr>
              <a:pPr>
                <a:defRPr/>
              </a:pPr>
              <a:t>9/6/2014</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AB47364-2787-4A76-8F9D-0274225D650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6595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17A7A62-378D-40EB-83E5-E29844938C7D}" type="datetimeFigureOut">
              <a:rPr lang="en-US">
                <a:solidFill>
                  <a:srgbClr val="04617B">
                    <a:shade val="90000"/>
                  </a:srgbClr>
                </a:solidFill>
              </a:rPr>
              <a:pPr>
                <a:defRPr/>
              </a:pPr>
              <a:t>9/6/2014</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E37A496-10E1-4492-84D2-54A151BA471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0776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0714F5C-2418-44D4-95D2-898E37B4B696}" type="datetimeFigureOut">
              <a:rPr lang="en-US">
                <a:solidFill>
                  <a:srgbClr val="04617B">
                    <a:shade val="90000"/>
                  </a:srgbClr>
                </a:solidFill>
              </a:rPr>
              <a:pPr>
                <a:defRPr/>
              </a:pPr>
              <a:t>9/6/2014</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DA5D8DA-09D1-4B0B-B408-F5022C99F5E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71993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2C87A8D-E607-4C8C-A313-A94E42495C79}" type="datetimeFigureOut">
              <a:rPr lang="en-US">
                <a:solidFill>
                  <a:srgbClr val="04617B">
                    <a:shade val="90000"/>
                  </a:srgbClr>
                </a:solidFill>
              </a:rPr>
              <a:pPr>
                <a:defRPr/>
              </a:pPr>
              <a:t>9/6/2014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732A67F-C1BA-4500-98E7-CD8D27599FE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1811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E44324E-653D-44B9-B71C-15BCF4173DE6}" type="datetime1">
              <a:rPr lang="en-US" smtClean="0"/>
              <a:pPr>
                <a:defRPr/>
              </a:pPr>
              <a:t>9/6/2014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FBD127-E3E0-4163-A6E6-949122F037BA}"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AC382F7-D4E0-4BDA-B829-B96AD96E4944}" type="datetimeFigureOut">
              <a:rPr lang="en-US">
                <a:solidFill>
                  <a:srgbClr val="04617B">
                    <a:shade val="90000"/>
                  </a:srgbClr>
                </a:solidFill>
              </a:rPr>
              <a:pPr>
                <a:defRPr/>
              </a:pPr>
              <a:t>9/6/2014</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8089E9-8743-4210-8BA4-8851F761FC3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0022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A45ABB0-DA49-4940-92C0-B118ECCC1CCE}" type="datetimeFigureOut">
              <a:rPr lang="en-US">
                <a:solidFill>
                  <a:srgbClr val="04617B">
                    <a:shade val="90000"/>
                  </a:srgbClr>
                </a:solidFill>
              </a:rPr>
              <a:pPr>
                <a:defRPr/>
              </a:pPr>
              <a:t>9/6/2014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3F1F564-0D85-4DD4-8610-36EBF9A0DCD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64552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7DE633D-28F0-429B-8E57-C749B0919A2E}" type="datetimeFigureOut">
              <a:rPr lang="en-US">
                <a:solidFill>
                  <a:srgbClr val="04617B">
                    <a:shade val="90000"/>
                  </a:srgbClr>
                </a:solidFill>
              </a:rPr>
              <a:pPr>
                <a:defRPr/>
              </a:pPr>
              <a:t>9/6/2014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CED2B51-3A36-4608-9ED0-8882B67B8DC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8994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9AC94D8-DA38-467A-82D1-F6E80699FBC1}" type="datetime1">
              <a:rPr lang="en-US" smtClean="0"/>
              <a:pPr>
                <a:defRPr/>
              </a:pPr>
              <a:t>9/6/2014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62F758FD-5AA8-4F00-B663-0AC3F3251C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6BB0836-BB53-4033-B43A-61F3CA3E6A67}" type="datetime1">
              <a:rPr lang="en-US" smtClean="0"/>
              <a:pPr>
                <a:defRPr/>
              </a:pPr>
              <a:t>9/6/2014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33F644-7386-45EF-A27D-3456077A65D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989A063-A460-4AE0-8D1D-033241C13E83}" type="datetime1">
              <a:rPr lang="en-US" smtClean="0"/>
              <a:pPr>
                <a:defRPr/>
              </a:pPr>
              <a:t>9/6/2014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2D68681-FB7F-4A39-8C74-290FF2543CC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70C20DF3-177E-42E1-B1ED-55F440A2F07B}" type="datetime1">
              <a:rPr lang="en-US" smtClean="0"/>
              <a:pPr>
                <a:defRPr/>
              </a:pPr>
              <a:t>9/6/2014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D609735-6B41-41CF-AED0-2F0705E603A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5062C7-07DE-4F10-80B2-DF8F525F06F6}" type="datetime1">
              <a:rPr lang="en-US" smtClean="0"/>
              <a:pPr>
                <a:defRPr/>
              </a:pPr>
              <a:t>9/6/2014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4C1182-0128-48EB-A174-AB56EF7387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D6DDC79-CEBF-4A4C-A198-CCD94C26C474}" type="datetime1">
              <a:rPr lang="en-US" smtClean="0"/>
              <a:pPr>
                <a:defRPr/>
              </a:pPr>
              <a:t>9/6/2014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65056C-427F-49B1-91D2-70BAB5E7DC0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CFBF579-8113-4292-BD5D-BB8BF14B0163}" type="datetime1">
              <a:rPr lang="en-US" smtClean="0"/>
              <a:pPr>
                <a:defRPr/>
              </a:pPr>
              <a:t>9/6/2014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A4B524-625B-4915-8CC8-4DCE87B1E40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B75AEF6F-1E87-4CF6-9DF9-C6655865E021}" type="datetime1">
              <a:rPr lang="en-US" smtClean="0"/>
              <a:pPr>
                <a:defRPr/>
              </a:pPr>
              <a:t>9/6/2014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B22338B4-BC97-44CA-97C5-E78E93BBCB9D}"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rgbClr val="081A25">
                <a:lumMod val="100000"/>
              </a:srgbClr>
            </a:gs>
            <a:gs pos="0">
              <a:srgbClr val="063047"/>
            </a:gs>
            <a:gs pos="0">
              <a:schemeClr val="bg2">
                <a:tint val="80000"/>
                <a:satMod val="400000"/>
                <a:alpha val="91000"/>
                <a:lumMod val="21000"/>
              </a:schemeClr>
            </a:gs>
            <a:gs pos="1252">
              <a:srgbClr val="072C42"/>
            </a:gs>
            <a:gs pos="4000">
              <a:schemeClr val="bg2">
                <a:shade val="15000"/>
                <a:satMod val="32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8895BE5-DB03-49FE-BFD4-5189318E2BF9}" type="datetimeFigureOut">
              <a:rPr lang="en-US">
                <a:solidFill>
                  <a:srgbClr val="04617B">
                    <a:shade val="90000"/>
                  </a:srgbClr>
                </a:solidFill>
              </a:rPr>
              <a:pPr>
                <a:defRPr/>
              </a:pPr>
              <a:t>9/6/2014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9BDF4BA-8E29-4C23-AEF3-714CFAFCD845}"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grpSp>
    </p:spTree>
    <p:extLst>
      <p:ext uri="{BB962C8B-B14F-4D97-AF65-F5344CB8AC3E}">
        <p14:creationId xmlns:p14="http://schemas.microsoft.com/office/powerpoint/2010/main" val="46615076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url?sa=i&amp;rct=j&amp;q=&amp;esrc=s&amp;frm=1&amp;source=images&amp;cd=&amp;cad=rja&amp;docid=8UBdO0RgvL5VpM&amp;tbnid=M9g2m-EjEjf3VM:&amp;ved=0CAUQjRw&amp;url=http://learnpad.co/store/tag.cfm?id=1&amp;ei=rja-UYmeCcmSrgGMzYEo&amp;bvm=bv.47883778,d.aWc&amp;psig=AFQjCNFQjSoAaLmYo2zp84J5aUAtMKO-jw&amp;ust=137150651212148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Document1.doc"/></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14400" y="2720975"/>
            <a:ext cx="7772400" cy="1470025"/>
          </a:xfrm>
        </p:spPr>
        <p:txBody>
          <a:bodyPr>
            <a:normAutofit fontScale="90000"/>
          </a:bodyPr>
          <a:lstStyle/>
          <a:p>
            <a:r>
              <a:rPr lang="zh-CN" altLang="en-US" sz="6600" b="1" dirty="0" smtClean="0">
                <a:solidFill>
                  <a:srgbClr val="FFFF00"/>
                </a:solidFill>
              </a:rPr>
              <a:t>住棚節節期</a:t>
            </a:r>
            <a:r>
              <a:rPr lang="en-US" altLang="zh-CN" sz="6600" b="1" dirty="0" smtClean="0">
                <a:solidFill>
                  <a:srgbClr val="FFFF00"/>
                </a:solidFill>
              </a:rPr>
              <a:t>1:</a:t>
            </a:r>
            <a:br>
              <a:rPr lang="en-US" altLang="zh-CN" sz="6600" b="1" dirty="0" smtClean="0">
                <a:solidFill>
                  <a:srgbClr val="FFFF00"/>
                </a:solidFill>
              </a:rPr>
            </a:br>
            <a:r>
              <a:rPr lang="ja-JP" altLang="en-US" sz="6600" dirty="0">
                <a:solidFill>
                  <a:srgbClr val="FFFF00"/>
                </a:solidFill>
              </a:rPr>
              <a:t>吹角節</a:t>
            </a:r>
            <a:r>
              <a:rPr lang="en-US" altLang="ja-JP" sz="6600" dirty="0">
                <a:solidFill>
                  <a:srgbClr val="FFFF00"/>
                </a:solidFill>
              </a:rPr>
              <a:t>—</a:t>
            </a:r>
            <a:r>
              <a:rPr lang="ja-JP" altLang="en-US" sz="6600" dirty="0">
                <a:solidFill>
                  <a:srgbClr val="FFFF00"/>
                </a:solidFill>
              </a:rPr>
              <a:t>悔</a:t>
            </a:r>
            <a:r>
              <a:rPr lang="ja-JP" altLang="en-US" sz="6600" dirty="0" smtClean="0">
                <a:solidFill>
                  <a:srgbClr val="FFFF00"/>
                </a:solidFill>
              </a:rPr>
              <a:t>改</a:t>
            </a:r>
            <a:r>
              <a:rPr lang="en-US" altLang="ja-JP" sz="6600" dirty="0" smtClean="0">
                <a:solidFill>
                  <a:srgbClr val="FFFF00"/>
                </a:solidFill>
              </a:rPr>
              <a:t>, </a:t>
            </a:r>
            <a:r>
              <a:rPr lang="ja-JP" altLang="en-US" sz="6600" dirty="0" smtClean="0">
                <a:solidFill>
                  <a:srgbClr val="FFFF00"/>
                </a:solidFill>
              </a:rPr>
              <a:t>獻祭</a:t>
            </a:r>
            <a:endParaRPr lang="en-US" sz="6600" b="1" dirty="0" smtClean="0">
              <a:solidFill>
                <a:srgbClr val="FFFF00"/>
              </a:solidFill>
            </a:endParaRPr>
          </a:p>
        </p:txBody>
      </p:sp>
      <p:sp>
        <p:nvSpPr>
          <p:cNvPr id="2051" name="Subtitle 2"/>
          <p:cNvSpPr>
            <a:spLocks noGrp="1"/>
          </p:cNvSpPr>
          <p:nvPr>
            <p:ph type="subTitle" idx="1"/>
          </p:nvPr>
        </p:nvSpPr>
        <p:spPr>
          <a:xfrm>
            <a:off x="304800" y="4572000"/>
            <a:ext cx="8610600" cy="2743200"/>
          </a:xfrm>
        </p:spPr>
        <p:txBody>
          <a:bodyPr/>
          <a:lstStyle/>
          <a:p>
            <a:pPr eaLnBrk="1" hangingPunct="1"/>
            <a:r>
              <a:rPr lang="en-US" sz="4400" b="1" dirty="0" smtClean="0"/>
              <a:t>9/8</a:t>
            </a:r>
            <a:endParaRPr lang="en-US" sz="4400" b="1" dirty="0" smtClean="0">
              <a:solidFill>
                <a:schemeClr val="tx1"/>
              </a:solidFill>
            </a:endParaRPr>
          </a:p>
        </p:txBody>
      </p:sp>
      <p:pic>
        <p:nvPicPr>
          <p:cNvPr id="2052" name="Picture 3" descr="sukko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9677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ttp://data.learnpad.co/activities/20468/icon.png?date=1351864789&amp;size=8761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122488"/>
            <a:ext cx="998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9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9144000" cy="990600"/>
          </a:xfrm>
          <a:ln>
            <a:miter lim="800000"/>
            <a:headEnd/>
            <a:tailEnd/>
          </a:ln>
          <a:extLst/>
        </p:spPr>
        <p:txBody>
          <a:bodyPr>
            <a:normAutofit fontScale="90000"/>
          </a:bodyPr>
          <a:lstStyle/>
          <a:p>
            <a:pPr>
              <a:defRPr/>
            </a:pPr>
            <a:r>
              <a:rPr lang="zh-TW" altLang="en-US" sz="5400" dirty="0">
                <a:solidFill>
                  <a:srgbClr val="FFFF00"/>
                </a:solidFill>
                <a:latin typeface="DFKai-SB" pitchFamily="65" charset="-120"/>
                <a:ea typeface="DFKai-SB" pitchFamily="65" charset="-120"/>
              </a:rPr>
              <a:t>在對的時間作對的事，就是智慧！</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6FDCD3CF-551F-4271-960E-A96F767FC14A}" type="slidenum">
              <a:rPr lang="en-US" smtClean="0">
                <a:solidFill>
                  <a:srgbClr val="D1EAEE"/>
                </a:solidFill>
              </a:rPr>
              <a:pPr eaLnBrk="1" hangingPunct="1"/>
              <a:t>10</a:t>
            </a:fld>
            <a:endParaRPr lang="en-US" smtClean="0">
              <a:solidFill>
                <a:srgbClr val="D1EAEE"/>
              </a:solidFill>
            </a:endParaRPr>
          </a:p>
        </p:txBody>
      </p:sp>
      <p:sp>
        <p:nvSpPr>
          <p:cNvPr id="12291" name="Subtitle 2"/>
          <p:cNvSpPr>
            <a:spLocks noGrp="1"/>
          </p:cNvSpPr>
          <p:nvPr>
            <p:ph type="subTitle" idx="1"/>
          </p:nvPr>
        </p:nvSpPr>
        <p:spPr>
          <a:xfrm>
            <a:off x="228600" y="1295400"/>
            <a:ext cx="8686800" cy="5410200"/>
          </a:xfrm>
        </p:spPr>
        <p:txBody>
          <a:bodyPr>
            <a:normAutofit lnSpcReduction="10000"/>
          </a:bodyPr>
          <a:lstStyle/>
          <a:p>
            <a:pPr marR="0" algn="l" eaLnBrk="1" hangingPunct="1">
              <a:defRPr/>
            </a:pPr>
            <a:r>
              <a:rPr lang="zh-TW" altLang="en-US" sz="4000" dirty="0">
                <a:latin typeface="DFKai-SB" pitchFamily="65" charset="-120"/>
                <a:ea typeface="DFKai-SB" pitchFamily="65" charset="-120"/>
              </a:rPr>
              <a:t>額外的</a:t>
            </a:r>
            <a:r>
              <a:rPr lang="zh-TW" altLang="en-US" sz="4000" dirty="0" smtClean="0">
                <a:latin typeface="DFKai-SB" pitchFamily="65" charset="-120"/>
                <a:ea typeface="DFKai-SB" pitchFamily="65" charset="-120"/>
              </a:rPr>
              <a:t>獻祭</a:t>
            </a:r>
            <a:r>
              <a:rPr lang="en-US" altLang="zh-TW" sz="4000" dirty="0">
                <a:latin typeface="DFKai-SB" pitchFamily="65" charset="-120"/>
                <a:ea typeface="DFKai-SB" pitchFamily="65" charset="-120"/>
              </a:rPr>
              <a:t>(</a:t>
            </a:r>
            <a:r>
              <a:rPr lang="zh-TW" altLang="en-US" sz="4000" dirty="0">
                <a:latin typeface="DFKai-SB" pitchFamily="65" charset="-120"/>
                <a:ea typeface="DFKai-SB" pitchFamily="65" charset="-120"/>
              </a:rPr>
              <a:t>平時十一奉獻以外</a:t>
            </a:r>
            <a:r>
              <a:rPr lang="en-US" altLang="zh-TW" sz="4000" dirty="0">
                <a:latin typeface="DFKai-SB" pitchFamily="65" charset="-120"/>
                <a:ea typeface="DFKai-SB" pitchFamily="65" charset="-120"/>
              </a:rPr>
              <a:t>):</a:t>
            </a:r>
            <a:r>
              <a:rPr lang="zh-TW" altLang="en-US" sz="4000" i="1" dirty="0" smtClean="0">
                <a:latin typeface="DFKai-SB" pitchFamily="65" charset="-120"/>
                <a:ea typeface="DFKai-SB" pitchFamily="65" charset="-120"/>
              </a:rPr>
              <a:t>利</a:t>
            </a:r>
            <a:r>
              <a:rPr lang="en-US" altLang="zh-TW" sz="4000" i="1" dirty="0" smtClean="0">
                <a:latin typeface="DFKai-SB" pitchFamily="65" charset="-120"/>
                <a:ea typeface="DFKai-SB" pitchFamily="65" charset="-120"/>
              </a:rPr>
              <a:t>23:37-38</a:t>
            </a:r>
            <a:r>
              <a:rPr lang="zh-TW" altLang="en-US" sz="4000" i="1" dirty="0" smtClean="0">
                <a:latin typeface="DFKai-SB" pitchFamily="65" charset="-120"/>
                <a:ea typeface="DFKai-SB" pitchFamily="65" charset="-120"/>
              </a:rPr>
              <a:t>耶</a:t>
            </a:r>
            <a:r>
              <a:rPr lang="zh-TW" altLang="en-US" sz="4000" i="1" dirty="0">
                <a:latin typeface="DFKai-SB" pitchFamily="65" charset="-120"/>
                <a:ea typeface="DFKai-SB" pitchFamily="65" charset="-120"/>
              </a:rPr>
              <a:t>和</a:t>
            </a:r>
            <a:r>
              <a:rPr lang="zh-TW" altLang="en-US" sz="4000" i="1" dirty="0" smtClean="0">
                <a:latin typeface="DFKai-SB" pitchFamily="65" charset="-120"/>
                <a:ea typeface="DFKai-SB" pitchFamily="65" charset="-120"/>
              </a:rPr>
              <a:t>華節期</a:t>
            </a:r>
            <a:r>
              <a:rPr lang="en-US" altLang="zh-TW" sz="4000" i="1" dirty="0" smtClean="0">
                <a:latin typeface="DFKai-SB" pitchFamily="65" charset="-120"/>
                <a:ea typeface="DFKai-SB" pitchFamily="65" charset="-120"/>
              </a:rPr>
              <a:t>…</a:t>
            </a:r>
            <a:r>
              <a:rPr lang="zh-TW" altLang="en-US" sz="4000" i="1" dirty="0" smtClean="0">
                <a:latin typeface="DFKai-SB" pitchFamily="65" charset="-120"/>
                <a:ea typeface="DFKai-SB" pitchFamily="65" charset="-120"/>
              </a:rPr>
              <a:t>要</a:t>
            </a:r>
            <a:r>
              <a:rPr lang="zh-TW" altLang="en-US" sz="4000" i="1" dirty="0">
                <a:latin typeface="DFKai-SB" pitchFamily="65" charset="-120"/>
                <a:ea typeface="DFKai-SB" pitchFamily="65" charset="-120"/>
              </a:rPr>
              <a:t>將火</a:t>
            </a:r>
            <a:r>
              <a:rPr lang="zh-TW" altLang="en-US" sz="4000" i="1" dirty="0" smtClean="0">
                <a:latin typeface="DFKai-SB" pitchFamily="65" charset="-120"/>
                <a:ea typeface="DFKai-SB" pitchFamily="65" charset="-120"/>
              </a:rPr>
              <a:t>祭燔祭</a:t>
            </a:r>
            <a:r>
              <a:rPr lang="en-US" altLang="zh-TW" sz="4000" i="1" dirty="0" smtClean="0">
                <a:latin typeface="DFKai-SB" pitchFamily="65" charset="-120"/>
                <a:ea typeface="DFKai-SB" pitchFamily="65" charset="-120"/>
              </a:rPr>
              <a:t>,</a:t>
            </a:r>
            <a:r>
              <a:rPr lang="zh-TW" altLang="en-US" sz="4000" i="1" dirty="0" smtClean="0">
                <a:latin typeface="DFKai-SB" pitchFamily="65" charset="-120"/>
                <a:ea typeface="DFKai-SB" pitchFamily="65" charset="-120"/>
              </a:rPr>
              <a:t>素祭</a:t>
            </a:r>
            <a:r>
              <a:rPr lang="en-US" altLang="zh-TW" sz="4000" i="1" dirty="0" smtClean="0">
                <a:latin typeface="DFKai-SB" pitchFamily="65" charset="-120"/>
                <a:ea typeface="DFKai-SB" pitchFamily="65" charset="-120"/>
              </a:rPr>
              <a:t>,</a:t>
            </a:r>
            <a:r>
              <a:rPr lang="zh-TW" altLang="en-US" sz="4000" i="1" dirty="0" smtClean="0">
                <a:latin typeface="DFKai-SB" pitchFamily="65" charset="-120"/>
                <a:ea typeface="DFKai-SB" pitchFamily="65" charset="-120"/>
              </a:rPr>
              <a:t>祭物</a:t>
            </a:r>
            <a:r>
              <a:rPr lang="en-US" altLang="zh-TW" sz="4000" i="1" dirty="0" smtClean="0">
                <a:latin typeface="DFKai-SB" pitchFamily="65" charset="-120"/>
                <a:ea typeface="DFKai-SB" pitchFamily="65" charset="-120"/>
              </a:rPr>
              <a:t>,</a:t>
            </a:r>
            <a:r>
              <a:rPr lang="zh-TW" altLang="en-US" sz="4000" i="1" dirty="0" smtClean="0">
                <a:latin typeface="DFKai-SB" pitchFamily="65" charset="-120"/>
                <a:ea typeface="DFKai-SB" pitchFamily="65" charset="-120"/>
              </a:rPr>
              <a:t>並</a:t>
            </a:r>
            <a:r>
              <a:rPr lang="zh-TW" altLang="en-US" sz="4000" i="1" dirty="0">
                <a:latin typeface="DFKai-SB" pitchFamily="65" charset="-120"/>
                <a:ea typeface="DFKai-SB" pitchFamily="65" charset="-120"/>
              </a:rPr>
              <a:t>奠</a:t>
            </a:r>
            <a:r>
              <a:rPr lang="zh-TW" altLang="en-US" sz="4000" i="1" dirty="0" smtClean="0">
                <a:latin typeface="DFKai-SB" pitchFamily="65" charset="-120"/>
                <a:ea typeface="DFKai-SB" pitchFamily="65" charset="-120"/>
              </a:rPr>
              <a:t>祭各</a:t>
            </a:r>
            <a:r>
              <a:rPr lang="zh-TW" altLang="en-US" sz="4000" i="1" dirty="0">
                <a:latin typeface="DFKai-SB" pitchFamily="65" charset="-120"/>
                <a:ea typeface="DFKai-SB" pitchFamily="65" charset="-120"/>
              </a:rPr>
              <a:t>歸各</a:t>
            </a:r>
            <a:r>
              <a:rPr lang="zh-TW" altLang="en-US" sz="4000" i="1" dirty="0" smtClean="0">
                <a:latin typeface="DFKai-SB" pitchFamily="65" charset="-120"/>
                <a:ea typeface="DFKai-SB" pitchFamily="65" charset="-120"/>
              </a:rPr>
              <a:t>日獻</a:t>
            </a:r>
            <a:r>
              <a:rPr lang="zh-TW" altLang="en-US" sz="4000" i="1" dirty="0">
                <a:latin typeface="DFKai-SB" pitchFamily="65" charset="-120"/>
                <a:ea typeface="DFKai-SB" pitchFamily="65" charset="-120"/>
              </a:rPr>
              <a:t>給耶和</a:t>
            </a:r>
            <a:r>
              <a:rPr lang="zh-TW" altLang="en-US" sz="4000" i="1" dirty="0" smtClean="0">
                <a:latin typeface="DFKai-SB" pitchFamily="65" charset="-120"/>
                <a:ea typeface="DFKai-SB" pitchFamily="65" charset="-120"/>
              </a:rPr>
              <a:t>華</a:t>
            </a:r>
            <a:r>
              <a:rPr lang="en-US" altLang="zh-TW" sz="4000" i="1" dirty="0" smtClean="0">
                <a:latin typeface="DFKai-SB" pitchFamily="65" charset="-120"/>
                <a:ea typeface="DFKai-SB" pitchFamily="65" charset="-120"/>
              </a:rPr>
              <a:t>.</a:t>
            </a:r>
            <a:r>
              <a:rPr lang="zh-TW" altLang="en-US" sz="4000" i="1" dirty="0" smtClean="0">
                <a:latin typeface="DFKai-SB" pitchFamily="65" charset="-120"/>
                <a:ea typeface="DFKai-SB" pitchFamily="65" charset="-120"/>
              </a:rPr>
              <a:t>在耶和華的安息日以外</a:t>
            </a:r>
            <a:r>
              <a:rPr lang="en-US" altLang="zh-TW" sz="4000" i="1" dirty="0">
                <a:latin typeface="DFKai-SB" pitchFamily="65" charset="-120"/>
                <a:ea typeface="DFKai-SB" pitchFamily="65" charset="-120"/>
              </a:rPr>
              <a:t>,</a:t>
            </a:r>
            <a:r>
              <a:rPr lang="zh-TW" altLang="en-US" sz="4000" i="1" dirty="0" smtClean="0">
                <a:latin typeface="DFKai-SB" pitchFamily="65" charset="-120"/>
                <a:ea typeface="DFKai-SB" pitchFamily="65" charset="-120"/>
              </a:rPr>
              <a:t>又在你們的供物和所許的願並甘心獻給耶和華的</a:t>
            </a:r>
            <a:r>
              <a:rPr lang="zh-TW" altLang="en-US" sz="4000" i="1" dirty="0" smtClean="0">
                <a:solidFill>
                  <a:srgbClr val="FFFF00"/>
                </a:solidFill>
                <a:latin typeface="DFKai-SB" pitchFamily="65" charset="-120"/>
                <a:ea typeface="DFKai-SB" pitchFamily="65" charset="-120"/>
              </a:rPr>
              <a:t>以外</a:t>
            </a:r>
            <a:endParaRPr lang="en-US" altLang="zh-TW" sz="4000" dirty="0" smtClean="0">
              <a:solidFill>
                <a:srgbClr val="FFFF00"/>
              </a:solidFill>
              <a:latin typeface="DFKai-SB" pitchFamily="65" charset="-120"/>
              <a:ea typeface="DFKai-SB" pitchFamily="65" charset="-120"/>
            </a:endParaRPr>
          </a:p>
          <a:p>
            <a:pPr marR="0" algn="ctr" eaLnBrk="1" hangingPunct="1">
              <a:spcBef>
                <a:spcPct val="0"/>
              </a:spcBef>
              <a:defRPr/>
            </a:pPr>
            <a:endParaRPr lang="en-US" altLang="zh-TW" sz="3600" b="1" dirty="0" smtClean="0">
              <a:latin typeface="DFKai-SB" pitchFamily="65" charset="-120"/>
              <a:ea typeface="DFKai-SB" pitchFamily="65" charset="-120"/>
            </a:endParaRPr>
          </a:p>
          <a:p>
            <a:pPr marR="0" algn="ctr" eaLnBrk="1" hangingPunct="1">
              <a:spcBef>
                <a:spcPct val="0"/>
              </a:spcBef>
              <a:defRPr/>
            </a:pPr>
            <a:r>
              <a:rPr lang="en-US" altLang="zh-TW" sz="3600" b="1" dirty="0" smtClean="0">
                <a:latin typeface="DFKai-SB" pitchFamily="65" charset="-120"/>
                <a:ea typeface="DFKai-SB" pitchFamily="65" charset="-120"/>
              </a:rPr>
              <a:t>The Law of </a:t>
            </a:r>
            <a:r>
              <a:rPr lang="en-US" altLang="zh-TW" sz="3600" b="1" dirty="0" smtClean="0">
                <a:solidFill>
                  <a:srgbClr val="FFFF00"/>
                </a:solidFill>
                <a:latin typeface="DFKai-SB" pitchFamily="65" charset="-120"/>
                <a:ea typeface="DFKai-SB" pitchFamily="65" charset="-120"/>
              </a:rPr>
              <a:t>Common / Average / Selfish </a:t>
            </a:r>
            <a:r>
              <a:rPr lang="en-US" altLang="zh-TW" sz="3600" b="1" dirty="0" smtClean="0">
                <a:latin typeface="DFKai-SB" pitchFamily="65" charset="-120"/>
                <a:ea typeface="DFKai-SB" pitchFamily="65" charset="-120"/>
              </a:rPr>
              <a:t>vs. </a:t>
            </a:r>
          </a:p>
          <a:p>
            <a:pPr marR="0" algn="ctr" eaLnBrk="1" hangingPunct="1">
              <a:spcBef>
                <a:spcPct val="0"/>
              </a:spcBef>
              <a:defRPr/>
            </a:pPr>
            <a:r>
              <a:rPr lang="en-US" altLang="zh-TW" sz="3600" b="1" dirty="0" smtClean="0">
                <a:latin typeface="DFKai-SB" pitchFamily="65" charset="-120"/>
                <a:ea typeface="DFKai-SB" pitchFamily="65" charset="-120"/>
              </a:rPr>
              <a:t>The Law of </a:t>
            </a:r>
            <a:r>
              <a:rPr lang="en-US" altLang="zh-TW" sz="3600" b="1" dirty="0" smtClean="0">
                <a:solidFill>
                  <a:srgbClr val="FFFF00"/>
                </a:solidFill>
                <a:latin typeface="DFKai-SB" pitchFamily="65" charset="-120"/>
                <a:ea typeface="DFKai-SB" pitchFamily="65" charset="-120"/>
              </a:rPr>
              <a:t>Purpose / Plenty</a:t>
            </a:r>
            <a:endParaRPr lang="en-US" altLang="zh-TW" sz="36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7939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9144000" cy="990600"/>
          </a:xfrm>
          <a:ln>
            <a:miter lim="800000"/>
            <a:headEnd/>
            <a:tailEnd/>
          </a:ln>
          <a:extLst/>
        </p:spPr>
        <p:txBody>
          <a:bodyPr>
            <a:normAutofit fontScale="90000"/>
          </a:bodyPr>
          <a:lstStyle/>
          <a:p>
            <a:pPr>
              <a:defRPr/>
            </a:pPr>
            <a:r>
              <a:rPr lang="zh-TW" altLang="en-US" sz="5400" dirty="0">
                <a:solidFill>
                  <a:srgbClr val="FFFF00"/>
                </a:solidFill>
                <a:latin typeface="DFKai-SB" pitchFamily="65" charset="-120"/>
                <a:ea typeface="DFKai-SB" pitchFamily="65" charset="-120"/>
              </a:rPr>
              <a:t>在對的時間作對的事，就是智慧！</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6FDCD3CF-551F-4271-960E-A96F767FC14A}" type="slidenum">
              <a:rPr lang="en-US" smtClean="0">
                <a:solidFill>
                  <a:srgbClr val="D1EAEE"/>
                </a:solidFill>
              </a:rPr>
              <a:pPr eaLnBrk="1" hangingPunct="1"/>
              <a:t>11</a:t>
            </a:fld>
            <a:endParaRPr lang="en-US" smtClean="0">
              <a:solidFill>
                <a:srgbClr val="D1EAEE"/>
              </a:solidFill>
            </a:endParaRPr>
          </a:p>
        </p:txBody>
      </p:sp>
      <p:sp>
        <p:nvSpPr>
          <p:cNvPr id="12291" name="Subtitle 2"/>
          <p:cNvSpPr>
            <a:spLocks noGrp="1"/>
          </p:cNvSpPr>
          <p:nvPr>
            <p:ph type="subTitle" idx="1"/>
          </p:nvPr>
        </p:nvSpPr>
        <p:spPr>
          <a:xfrm>
            <a:off x="228600" y="838200"/>
            <a:ext cx="8686800" cy="5410200"/>
          </a:xfrm>
        </p:spPr>
        <p:txBody>
          <a:bodyPr>
            <a:normAutofit fontScale="92500"/>
          </a:bodyPr>
          <a:lstStyle/>
          <a:p>
            <a:pPr marR="0" algn="l" eaLnBrk="1" hangingPunct="1">
              <a:defRPr/>
            </a:pPr>
            <a:r>
              <a:rPr lang="zh-TW" altLang="en-US" sz="4000" dirty="0">
                <a:latin typeface="DFKai-SB" pitchFamily="65" charset="-120"/>
                <a:ea typeface="DFKai-SB" pitchFamily="65" charset="-120"/>
              </a:rPr>
              <a:t>列王紀</a:t>
            </a:r>
            <a:r>
              <a:rPr lang="zh-TW" altLang="en-US" sz="4000" dirty="0" smtClean="0">
                <a:latin typeface="DFKai-SB" pitchFamily="65" charset="-120"/>
                <a:ea typeface="DFKai-SB" pitchFamily="65" charset="-120"/>
              </a:rPr>
              <a:t>上</a:t>
            </a:r>
            <a:r>
              <a:rPr lang="en-US" altLang="zh-TW" sz="4000" dirty="0" smtClean="0">
                <a:latin typeface="DFKai-SB" pitchFamily="65" charset="-120"/>
                <a:ea typeface="DFKai-SB" pitchFamily="65" charset="-120"/>
              </a:rPr>
              <a:t>8: 2</a:t>
            </a:r>
            <a:r>
              <a:rPr lang="zh-TW" altLang="en-US" sz="4000" dirty="0" smtClean="0">
                <a:latin typeface="DFKai-SB" pitchFamily="65" charset="-120"/>
                <a:ea typeface="DFKai-SB" pitchFamily="65" charset="-120"/>
              </a:rPr>
              <a:t>就</a:t>
            </a:r>
            <a:r>
              <a:rPr lang="zh-TW" altLang="en-US" sz="4000" dirty="0">
                <a:latin typeface="DFKai-SB" pitchFamily="65" charset="-120"/>
                <a:ea typeface="DFKai-SB" pitchFamily="65" charset="-120"/>
              </a:rPr>
              <a:t>是七</a:t>
            </a:r>
            <a:r>
              <a:rPr lang="zh-TW" altLang="en-US" sz="4000" dirty="0" smtClean="0">
                <a:latin typeface="DFKai-SB" pitchFamily="65" charset="-120"/>
                <a:ea typeface="DFKai-SB" pitchFamily="65" charset="-120"/>
              </a:rPr>
              <a:t>月在</a:t>
            </a:r>
            <a:r>
              <a:rPr lang="zh-TW" altLang="en-US" sz="4000" dirty="0">
                <a:latin typeface="DFKai-SB" pitchFamily="65" charset="-120"/>
                <a:ea typeface="DFKai-SB" pitchFamily="65" charset="-120"/>
              </a:rPr>
              <a:t>節</a:t>
            </a:r>
            <a:r>
              <a:rPr lang="zh-TW" altLang="en-US" sz="4000" dirty="0" smtClean="0">
                <a:latin typeface="DFKai-SB" pitchFamily="65" charset="-120"/>
                <a:ea typeface="DFKai-SB" pitchFamily="65" charset="-120"/>
              </a:rPr>
              <a:t>前、</a:t>
            </a:r>
            <a:r>
              <a:rPr lang="zh-TW" altLang="en-US" sz="4000" dirty="0">
                <a:latin typeface="DFKai-SB" pitchFamily="65" charset="-120"/>
                <a:ea typeface="DFKai-SB" pitchFamily="65" charset="-120"/>
              </a:rPr>
              <a:t>以色</a:t>
            </a:r>
            <a:r>
              <a:rPr lang="zh-TW" altLang="en-US" sz="4000" dirty="0" smtClean="0">
                <a:latin typeface="DFKai-SB" pitchFamily="65" charset="-120"/>
                <a:ea typeface="DFKai-SB" pitchFamily="65" charset="-120"/>
              </a:rPr>
              <a:t>列人</a:t>
            </a:r>
            <a:r>
              <a:rPr lang="zh-TW" altLang="en-US" sz="4000" dirty="0">
                <a:latin typeface="DFKai-SB" pitchFamily="65" charset="-120"/>
                <a:ea typeface="DFKai-SB" pitchFamily="65" charset="-120"/>
              </a:rPr>
              <a:t>都聚集到所羅門王那</a:t>
            </a:r>
            <a:r>
              <a:rPr lang="zh-TW" altLang="en-US" sz="4000" dirty="0" smtClean="0">
                <a:latin typeface="DFKai-SB" pitchFamily="65" charset="-120"/>
                <a:ea typeface="DFKai-SB" pitchFamily="65" charset="-120"/>
              </a:rPr>
              <a:t>裡</a:t>
            </a:r>
            <a:r>
              <a:rPr lang="en-US" altLang="zh-TW" sz="4000" dirty="0" smtClean="0">
                <a:latin typeface="DFKai-SB" pitchFamily="65" charset="-120"/>
                <a:ea typeface="DFKai-SB" pitchFamily="65" charset="-120"/>
              </a:rPr>
              <a:t>…62-65</a:t>
            </a:r>
            <a:r>
              <a:rPr lang="zh-TW" altLang="en-US" sz="4000" dirty="0" smtClean="0">
                <a:latin typeface="DFKai-SB" pitchFamily="65" charset="-120"/>
                <a:ea typeface="DFKai-SB" pitchFamily="65" charset="-120"/>
              </a:rPr>
              <a:t>所</a:t>
            </a:r>
            <a:r>
              <a:rPr lang="zh-TW" altLang="en-US" sz="4000" dirty="0">
                <a:latin typeface="DFKai-SB" pitchFamily="65" charset="-120"/>
                <a:ea typeface="DFKai-SB" pitchFamily="65" charset="-120"/>
              </a:rPr>
              <a:t>羅門向耶和華獻平安祭、</a:t>
            </a:r>
            <a:r>
              <a:rPr lang="zh-TW" altLang="en-US" sz="4000" dirty="0">
                <a:solidFill>
                  <a:srgbClr val="FFFF00"/>
                </a:solidFill>
                <a:latin typeface="DFKai-SB" pitchFamily="65" charset="-120"/>
                <a:ea typeface="DFKai-SB" pitchFamily="65" charset="-120"/>
              </a:rPr>
              <a:t>用牛二萬二千、羊十二萬</a:t>
            </a:r>
            <a:r>
              <a:rPr lang="zh-TW" altLang="en-US" sz="4000" dirty="0">
                <a:latin typeface="DFKai-SB" pitchFamily="65" charset="-120"/>
                <a:ea typeface="DFKai-SB" pitchFamily="65" charset="-120"/>
              </a:rPr>
              <a:t>、這樣、王和以色</a:t>
            </a:r>
            <a:r>
              <a:rPr lang="zh-TW" altLang="en-US" sz="4000" dirty="0" smtClean="0">
                <a:latin typeface="DFKai-SB" pitchFamily="65" charset="-120"/>
                <a:ea typeface="DFKai-SB" pitchFamily="65" charset="-120"/>
              </a:rPr>
              <a:t>列眾</a:t>
            </a:r>
            <a:r>
              <a:rPr lang="zh-TW" altLang="en-US" sz="4000" dirty="0">
                <a:latin typeface="DFKai-SB" pitchFamily="65" charset="-120"/>
                <a:ea typeface="DFKai-SB" pitchFamily="65" charset="-120"/>
              </a:rPr>
              <a:t>民、為耶和華的殿行奉獻之</a:t>
            </a:r>
            <a:r>
              <a:rPr lang="zh-TW" altLang="en-US" sz="4000" dirty="0" smtClean="0">
                <a:latin typeface="DFKai-SB" pitchFamily="65" charset="-120"/>
                <a:ea typeface="DFKai-SB" pitchFamily="65" charset="-120"/>
              </a:rPr>
              <a:t>禮</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 </a:t>
            </a:r>
            <a:endParaRPr lang="zh-TW" altLang="en-US" sz="4000" dirty="0">
              <a:latin typeface="DFKai-SB" pitchFamily="65" charset="-120"/>
              <a:ea typeface="DFKai-SB" pitchFamily="65" charset="-120"/>
            </a:endParaRPr>
          </a:p>
          <a:p>
            <a:pPr marR="0" algn="l" eaLnBrk="1" hangingPunct="1">
              <a:defRPr/>
            </a:pPr>
            <a:r>
              <a:rPr lang="zh-TW" altLang="en-US" sz="4000" dirty="0" smtClean="0">
                <a:latin typeface="DFKai-SB" pitchFamily="65" charset="-120"/>
                <a:ea typeface="DFKai-SB" pitchFamily="65" charset="-120"/>
              </a:rPr>
              <a:t>當</a:t>
            </a:r>
            <a:r>
              <a:rPr lang="zh-TW" altLang="en-US" sz="4000" dirty="0">
                <a:latin typeface="DFKai-SB" pitchFamily="65" charset="-120"/>
                <a:ea typeface="DFKai-SB" pitchFamily="65" charset="-120"/>
              </a:rPr>
              <a:t>日王因耶和華</a:t>
            </a:r>
            <a:r>
              <a:rPr lang="zh-TW" altLang="en-US" sz="4000" dirty="0">
                <a:solidFill>
                  <a:srgbClr val="FFFF00"/>
                </a:solidFill>
                <a:latin typeface="DFKai-SB" pitchFamily="65" charset="-120"/>
                <a:ea typeface="DFKai-SB" pitchFamily="65" charset="-120"/>
              </a:rPr>
              <a:t>殿前的銅壇太小、容不下燔祭、素祭、和平安祭牲的脂油、便將耶和華殿前院子當中、分別為聖、在那裡獻燔祭、素祭、和平安祭牲的脂</a:t>
            </a:r>
            <a:r>
              <a:rPr lang="zh-TW" altLang="en-US" sz="4000" dirty="0" smtClean="0">
                <a:solidFill>
                  <a:srgbClr val="FFFF00"/>
                </a:solidFill>
                <a:latin typeface="DFKai-SB" pitchFamily="65" charset="-120"/>
                <a:ea typeface="DFKai-SB" pitchFamily="65" charset="-120"/>
              </a:rPr>
              <a:t>油</a:t>
            </a:r>
            <a:r>
              <a:rPr lang="zh-TW" altLang="en-US" sz="4000" dirty="0" smtClean="0">
                <a:latin typeface="DFKai-SB" pitchFamily="65" charset="-120"/>
                <a:ea typeface="DFKai-SB" pitchFamily="65" charset="-120"/>
              </a:rPr>
              <a:t> </a:t>
            </a:r>
            <a:endParaRPr lang="zh-TW" altLang="en-US" sz="4000" dirty="0">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851648" cy="11430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吹角節</a:t>
            </a:r>
            <a:r>
              <a:rPr lang="en-US" altLang="zh-TW" dirty="0" smtClean="0">
                <a:solidFill>
                  <a:srgbClr val="FFFF00"/>
                </a:solidFill>
                <a:latin typeface="DFKai-SB" pitchFamily="65" charset="-120"/>
                <a:ea typeface="DFKai-SB" pitchFamily="65" charset="-120"/>
              </a:rPr>
              <a:t>–</a:t>
            </a:r>
            <a:r>
              <a:rPr lang="zh-TW" altLang="en-US" dirty="0" smtClean="0">
                <a:solidFill>
                  <a:srgbClr val="FFFF00"/>
                </a:solidFill>
                <a:latin typeface="DFKai-SB" pitchFamily="65" charset="-120"/>
                <a:ea typeface="DFKai-SB" pitchFamily="65" charset="-120"/>
              </a:rPr>
              <a:t>七號</a:t>
            </a:r>
            <a:endParaRPr lang="en-US" dirty="0"/>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7B063FB0-3509-42CF-A79F-163B50D3D630}" type="slidenum">
              <a:rPr lang="en-US" smtClean="0">
                <a:solidFill>
                  <a:srgbClr val="D1EAEE"/>
                </a:solidFill>
              </a:rPr>
              <a:pPr eaLnBrk="1" hangingPunct="1"/>
              <a:t>12</a:t>
            </a:fld>
            <a:endParaRPr lang="en-US" smtClean="0">
              <a:solidFill>
                <a:srgbClr val="D1EAEE"/>
              </a:solidFill>
            </a:endParaRPr>
          </a:p>
        </p:txBody>
      </p:sp>
      <p:sp>
        <p:nvSpPr>
          <p:cNvPr id="35843" name="Subtitle 2"/>
          <p:cNvSpPr>
            <a:spLocks noGrp="1"/>
          </p:cNvSpPr>
          <p:nvPr>
            <p:ph type="subTitle" idx="1"/>
          </p:nvPr>
        </p:nvSpPr>
        <p:spPr>
          <a:xfrm>
            <a:off x="533400" y="1066800"/>
            <a:ext cx="7854950" cy="4191000"/>
          </a:xfrm>
        </p:spPr>
        <p:txBody>
          <a:bodyPr>
            <a:normAutofit fontScale="92500" lnSpcReduction="20000"/>
          </a:bodyPr>
          <a:lstStyle/>
          <a:p>
            <a:pPr marR="0" algn="l" eaLnBrk="1" hangingPunct="1"/>
            <a:r>
              <a:rPr lang="zh-TW" altLang="en-US" sz="4000" dirty="0">
                <a:latin typeface="DFKai-SB" pitchFamily="65" charset="-120"/>
                <a:ea typeface="DFKai-SB" pitchFamily="65" charset="-120"/>
              </a:rPr>
              <a:t>吹號不但宣告而且釋放世上的國成為我主和主基督的國</a:t>
            </a:r>
            <a:r>
              <a:rPr lang="en-US" altLang="zh-TW" sz="4000" dirty="0">
                <a:latin typeface="DFKai-SB" pitchFamily="65" charset="-120"/>
                <a:ea typeface="DFKai-SB" pitchFamily="65" charset="-120"/>
              </a:rPr>
              <a:t>:</a:t>
            </a:r>
          </a:p>
          <a:p>
            <a:pPr marL="571500" marR="0" indent="-571500" algn="l" eaLnBrk="1" hangingPunct="1">
              <a:buFont typeface="Arial" pitchFamily="34" charset="0"/>
              <a:buChar char="•"/>
            </a:pPr>
            <a:r>
              <a:rPr lang="zh-TW" altLang="en-US" sz="4000" dirty="0" smtClean="0">
                <a:latin typeface="DFKai-SB" pitchFamily="65" charset="-120"/>
                <a:ea typeface="DFKai-SB" pitchFamily="65" charset="-120"/>
              </a:rPr>
              <a:t>約</a:t>
            </a:r>
            <a:r>
              <a:rPr lang="zh-TW" altLang="en-US" sz="4000" dirty="0">
                <a:latin typeface="DFKai-SB" pitchFamily="65" charset="-120"/>
                <a:ea typeface="DFKai-SB" pitchFamily="65" charset="-120"/>
              </a:rPr>
              <a:t>書亞攻打耶利哥，第七天要繞七次然後吹號於是耶利哥城倒</a:t>
            </a:r>
            <a:r>
              <a:rPr lang="zh-TW" altLang="en-US" sz="4000" dirty="0" smtClean="0">
                <a:latin typeface="DFKai-SB" pitchFamily="65" charset="-120"/>
                <a:ea typeface="DFKai-SB" pitchFamily="65" charset="-120"/>
              </a:rPr>
              <a:t>塌</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對</a:t>
            </a:r>
            <a:r>
              <a:rPr lang="zh-TW" altLang="en-US" sz="4000" dirty="0">
                <a:latin typeface="DFKai-SB" pitchFamily="65" charset="-120"/>
                <a:ea typeface="DFKai-SB" pitchFamily="65" charset="-120"/>
              </a:rPr>
              <a:t>應於吹角節是在猶太曆的第七個月份的月塑吹號，啟示録第七位天使的號</a:t>
            </a:r>
            <a:r>
              <a:rPr lang="zh-TW" altLang="en-US" sz="4000" dirty="0" smtClean="0">
                <a:latin typeface="DFKai-SB" pitchFamily="65" charset="-120"/>
                <a:ea typeface="DFKai-SB" pitchFamily="65" charset="-120"/>
              </a:rPr>
              <a:t>聲</a:t>
            </a:r>
            <a:endParaRPr lang="en-US" altLang="zh-TW" sz="4000" dirty="0" smtClean="0">
              <a:latin typeface="DFKai-SB" pitchFamily="65" charset="-120"/>
              <a:ea typeface="DFKai-SB" pitchFamily="65" charset="-120"/>
            </a:endParaRPr>
          </a:p>
          <a:p>
            <a:pPr marL="571500" marR="0" indent="-571500" algn="l" eaLnBrk="1" hangingPunct="1">
              <a:buFont typeface="Arial" pitchFamily="34" charset="0"/>
              <a:buChar char="•"/>
            </a:pPr>
            <a:r>
              <a:rPr lang="zh-TW" altLang="en-US" sz="4000" dirty="0">
                <a:latin typeface="DFKai-SB" pitchFamily="65" charset="-120"/>
                <a:ea typeface="DFKai-SB" pitchFamily="65" charset="-120"/>
              </a:rPr>
              <a:t>耶穌名字希伯來語就是約書亞</a:t>
            </a:r>
            <a:endParaRPr lang="en-US" altLang="zh-TW" sz="4000" dirty="0">
              <a:latin typeface="DFKai-SB" pitchFamily="65" charset="-120"/>
              <a:ea typeface="DFKai-SB" pitchFamily="65" charset="-120"/>
            </a:endParaRPr>
          </a:p>
          <a:p>
            <a:pPr marR="0" algn="l" eaLnBrk="1" hangingPunct="1">
              <a:buFont typeface="Arial" pitchFamily="34" charset="0"/>
              <a:buChar char="•"/>
            </a:pPr>
            <a:endParaRPr lang="en-US" altLang="zh-TW" sz="3600" dirty="0">
              <a:latin typeface="DFKai-SB" pitchFamily="65" charset="-120"/>
              <a:ea typeface="DFKai-SB" pitchFamily="65" charset="-120"/>
            </a:endParaRPr>
          </a:p>
        </p:txBody>
      </p:sp>
    </p:spTree>
    <p:extLst>
      <p:ext uri="{BB962C8B-B14F-4D97-AF65-F5344CB8AC3E}">
        <p14:creationId xmlns:p14="http://schemas.microsoft.com/office/powerpoint/2010/main" val="183896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51648" cy="11430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吹角節</a:t>
            </a:r>
            <a:r>
              <a:rPr lang="en-US" altLang="zh-TW" dirty="0" smtClean="0">
                <a:solidFill>
                  <a:srgbClr val="FFFF00"/>
                </a:solidFill>
                <a:latin typeface="DFKai-SB" pitchFamily="65" charset="-120"/>
                <a:ea typeface="DFKai-SB" pitchFamily="65" charset="-120"/>
              </a:rPr>
              <a:t>--</a:t>
            </a:r>
            <a:r>
              <a:rPr lang="zh-TW" altLang="en-US" dirty="0" smtClean="0">
                <a:solidFill>
                  <a:srgbClr val="FFFF00"/>
                </a:solidFill>
                <a:latin typeface="DFKai-SB" pitchFamily="65" charset="-120"/>
                <a:ea typeface="DFKai-SB" pitchFamily="65" charset="-120"/>
              </a:rPr>
              <a:t>迎娶新婦</a:t>
            </a:r>
            <a:endParaRPr lang="en-US" dirty="0">
              <a:solidFill>
                <a:srgbClr val="FFFF00"/>
              </a:solidFill>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E6FB57CD-9229-4629-BAE3-D7F3893F2162}" type="slidenum">
              <a:rPr lang="en-US" smtClean="0">
                <a:solidFill>
                  <a:srgbClr val="D1EAEE"/>
                </a:solidFill>
              </a:rPr>
              <a:pPr eaLnBrk="1" hangingPunct="1"/>
              <a:t>13</a:t>
            </a:fld>
            <a:endParaRPr lang="en-US" smtClean="0">
              <a:solidFill>
                <a:srgbClr val="D1EAEE"/>
              </a:solidFill>
            </a:endParaRPr>
          </a:p>
        </p:txBody>
      </p:sp>
      <p:sp>
        <p:nvSpPr>
          <p:cNvPr id="38915" name="Subtitle 2"/>
          <p:cNvSpPr>
            <a:spLocks noGrp="1"/>
          </p:cNvSpPr>
          <p:nvPr>
            <p:ph type="subTitle" idx="1"/>
          </p:nvPr>
        </p:nvSpPr>
        <p:spPr>
          <a:xfrm>
            <a:off x="304800" y="1371600"/>
            <a:ext cx="8686800" cy="5334000"/>
          </a:xfrm>
        </p:spPr>
        <p:txBody>
          <a:bodyPr/>
          <a:lstStyle/>
          <a:p>
            <a:pPr marR="0" algn="l" eaLnBrk="1" hangingPunct="1">
              <a:spcBef>
                <a:spcPct val="0"/>
              </a:spcBef>
            </a:pPr>
            <a:r>
              <a:rPr lang="zh-CN" altLang="en-US" sz="3600" dirty="0" smtClean="0">
                <a:latin typeface="DFKai-SB" pitchFamily="65" charset="-120"/>
                <a:ea typeface="DFKai-SB" pitchFamily="65" charset="-120"/>
              </a:rPr>
              <a:t>吹角節也指向耶穌是</a:t>
            </a:r>
            <a:r>
              <a:rPr lang="zh-CN" altLang="en-US" sz="3600" dirty="0" smtClean="0">
                <a:solidFill>
                  <a:srgbClr val="FFFF00"/>
                </a:solidFill>
                <a:latin typeface="DFKai-SB" pitchFamily="65" charset="-120"/>
                <a:ea typeface="DFKai-SB" pitchFamily="65" charset="-120"/>
              </a:rPr>
              <a:t>新郎来迎娶新</a:t>
            </a:r>
            <a:r>
              <a:rPr lang="zh-TW" altLang="en-US" sz="3600" dirty="0" smtClean="0">
                <a:solidFill>
                  <a:srgbClr val="FFFF00"/>
                </a:solidFill>
                <a:latin typeface="DFKai-SB" pitchFamily="65" charset="-120"/>
                <a:ea typeface="DFKai-SB" pitchFamily="65" charset="-120"/>
              </a:rPr>
              <a:t>婦</a:t>
            </a:r>
            <a:r>
              <a:rPr lang="en-US" altLang="zh-TW" sz="3600" dirty="0">
                <a:latin typeface="DFKai-SB" pitchFamily="65" charset="-120"/>
                <a:ea typeface="DFKai-SB" pitchFamily="65" charset="-120"/>
              </a:rPr>
              <a:t>(</a:t>
            </a:r>
            <a:r>
              <a:rPr lang="zh-CN" altLang="en-US" sz="3600" dirty="0" smtClean="0">
                <a:latin typeface="DFKai-SB" pitchFamily="65" charset="-120"/>
                <a:ea typeface="DFKai-SB" pitchFamily="65" charset="-120"/>
              </a:rPr>
              <a:t>教</a:t>
            </a:r>
            <a:r>
              <a:rPr lang="zh-TW" altLang="en-US" sz="3600" dirty="0" smtClean="0">
                <a:latin typeface="DFKai-SB" pitchFamily="65" charset="-120"/>
                <a:ea typeface="DFKai-SB" pitchFamily="65" charset="-120"/>
              </a:rPr>
              <a:t>會</a:t>
            </a:r>
            <a:r>
              <a:rPr lang="en-US" altLang="zh-CN" sz="3600" dirty="0" smtClean="0">
                <a:latin typeface="DFKai-SB" pitchFamily="65" charset="-120"/>
                <a:ea typeface="DFKai-SB" pitchFamily="65" charset="-120"/>
              </a:rPr>
              <a:t>):</a:t>
            </a:r>
          </a:p>
          <a:p>
            <a:pPr marL="571500" marR="0" indent="-571500" algn="l" eaLnBrk="1" hangingPunct="1">
              <a:spcBef>
                <a:spcPct val="0"/>
              </a:spcBef>
              <a:buFont typeface="Arial" pitchFamily="34" charset="0"/>
              <a:buChar char="•"/>
            </a:pPr>
            <a:r>
              <a:rPr lang="zh-CN" altLang="en-US" sz="3600" dirty="0" smtClean="0">
                <a:latin typeface="DFKai-SB" pitchFamily="65" charset="-120"/>
                <a:ea typeface="DFKai-SB" pitchFamily="65" charset="-120"/>
              </a:rPr>
              <a:t>古以色列</a:t>
            </a:r>
            <a:r>
              <a:rPr lang="zh-CN" altLang="en-US" sz="3600" dirty="0" smtClean="0">
                <a:solidFill>
                  <a:srgbClr val="FFFF00"/>
                </a:solidFill>
                <a:latin typeface="DFKai-SB" pitchFamily="65" charset="-120"/>
                <a:ea typeface="DFKai-SB" pitchFamily="65" charset="-120"/>
              </a:rPr>
              <a:t>只有新郎的父親知道大婚之日的凖確日期</a:t>
            </a:r>
            <a:r>
              <a:rPr lang="en-US" altLang="zh-CN" sz="3600" dirty="0" smtClean="0">
                <a:latin typeface="DFKai-SB" pitchFamily="65" charset="-120"/>
                <a:ea typeface="DFKai-SB" pitchFamily="65" charset="-120"/>
              </a:rPr>
              <a:t>.</a:t>
            </a:r>
            <a:r>
              <a:rPr lang="zh-CN" altLang="en-US" sz="3600" dirty="0" smtClean="0">
                <a:latin typeface="DFKai-SB" pitchFamily="65" charset="-120"/>
                <a:ea typeface="DFKai-SB" pitchFamily="65" charset="-120"/>
              </a:rPr>
              <a:t>受邀的</a:t>
            </a:r>
            <a:r>
              <a:rPr lang="zh-CN" altLang="en-US" sz="3600" dirty="0" smtClean="0">
                <a:solidFill>
                  <a:srgbClr val="FFFF00"/>
                </a:solidFill>
                <a:latin typeface="DFKai-SB" pitchFamily="65" charset="-120"/>
                <a:ea typeface="DFKai-SB" pitchFamily="65" charset="-120"/>
              </a:rPr>
              <a:t>客人必须</a:t>
            </a:r>
            <a:r>
              <a:rPr lang="zh-CN" altLang="en-US" sz="3600" u="sng" dirty="0" smtClean="0">
                <a:solidFill>
                  <a:srgbClr val="FFFF00"/>
                </a:solidFill>
                <a:latin typeface="DFKai-SB" pitchFamily="65" charset="-120"/>
                <a:ea typeface="DFKai-SB" pitchFamily="65" charset="-120"/>
              </a:rPr>
              <a:t>预备灯油</a:t>
            </a:r>
            <a:r>
              <a:rPr lang="zh-CN" altLang="en-US" sz="3600" u="sng" dirty="0" smtClean="0">
                <a:latin typeface="DFKai-SB" pitchFamily="65" charset="-120"/>
                <a:ea typeface="DFKai-SB" pitchFamily="65" charset="-120"/>
              </a:rPr>
              <a:t>，在大婚之日於路旁点灯庆祝婚礼</a:t>
            </a:r>
            <a:r>
              <a:rPr lang="zh-CN" altLang="en-US" sz="3600" dirty="0" smtClean="0">
                <a:latin typeface="DFKai-SB" pitchFamily="65" charset="-120"/>
                <a:ea typeface="DFKai-SB" pitchFamily="65" charset="-120"/>
              </a:rPr>
              <a:t>。</a:t>
            </a:r>
          </a:p>
          <a:p>
            <a:pPr marL="571500" marR="0" indent="-571500" algn="l" eaLnBrk="1" hangingPunct="1">
              <a:buFont typeface="Arial" pitchFamily="34" charset="0"/>
              <a:buChar char="•"/>
            </a:pPr>
            <a:r>
              <a:rPr lang="zh-TW" altLang="en-US" sz="3600" i="1" dirty="0" smtClean="0">
                <a:latin typeface="DFKai-SB" pitchFamily="65" charset="-120"/>
                <a:ea typeface="DFKai-SB" pitchFamily="65" charset="-120"/>
              </a:rPr>
              <a:t>太</a:t>
            </a:r>
            <a:r>
              <a:rPr lang="en-US" altLang="zh-TW" sz="3600" i="1" dirty="0" smtClean="0">
                <a:latin typeface="DFKai-SB" pitchFamily="65" charset="-120"/>
                <a:ea typeface="DFKai-SB" pitchFamily="65" charset="-120"/>
              </a:rPr>
              <a:t>(Matthew) 24:42 </a:t>
            </a:r>
            <a:r>
              <a:rPr lang="zh-TW" altLang="en-US" sz="3600" i="1" dirty="0" smtClean="0">
                <a:latin typeface="DFKai-SB" pitchFamily="65" charset="-120"/>
                <a:ea typeface="DFKai-SB" pitchFamily="65" charset="-120"/>
              </a:rPr>
              <a:t>所以你們</a:t>
            </a:r>
            <a:r>
              <a:rPr lang="zh-TW" altLang="en-US" sz="3600" b="1" i="1" u="sng" dirty="0" smtClean="0">
                <a:solidFill>
                  <a:srgbClr val="FFFF66"/>
                </a:solidFill>
                <a:latin typeface="DFKai-SB" pitchFamily="65" charset="-120"/>
                <a:ea typeface="DFKai-SB" pitchFamily="65" charset="-120"/>
              </a:rPr>
              <a:t>要儆醒</a:t>
            </a:r>
            <a:r>
              <a:rPr lang="zh-TW" altLang="en-US" sz="3600" i="1" dirty="0" smtClean="0">
                <a:solidFill>
                  <a:srgbClr val="FFFF66"/>
                </a:solidFill>
                <a:latin typeface="DFKai-SB" pitchFamily="65" charset="-120"/>
                <a:ea typeface="DFKai-SB" pitchFamily="65" charset="-120"/>
              </a:rPr>
              <a:t>、因為</a:t>
            </a:r>
            <a:r>
              <a:rPr lang="zh-TW" altLang="en-US" sz="3600" b="1" i="1" u="sng" dirty="0" smtClean="0">
                <a:solidFill>
                  <a:srgbClr val="FFFF66"/>
                </a:solidFill>
                <a:latin typeface="DFKai-SB" pitchFamily="65" charset="-120"/>
                <a:ea typeface="DFKai-SB" pitchFamily="65" charset="-120"/>
              </a:rPr>
              <a:t>不知道你們的主是那一天來到</a:t>
            </a:r>
            <a:r>
              <a:rPr lang="zh-TW" altLang="en-US" sz="3600" i="1" dirty="0" smtClean="0">
                <a:latin typeface="DFKai-SB" pitchFamily="65" charset="-120"/>
                <a:ea typeface="DFKai-SB" pitchFamily="65" charset="-120"/>
              </a:rPr>
              <a:t>。</a:t>
            </a:r>
            <a:endParaRPr lang="en-US" sz="3600" i="1" dirty="0" smtClean="0">
              <a:latin typeface="DFKai-SB" pitchFamily="65" charset="-120"/>
              <a:ea typeface="DFKai-SB" pitchFamily="65" charset="-120"/>
            </a:endParaRPr>
          </a:p>
          <a:p>
            <a:pPr marR="0" algn="l" eaLnBrk="1" hangingPunct="1">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51648" cy="11430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吹角節</a:t>
            </a:r>
            <a:endParaRPr lang="en-US" dirty="0">
              <a:solidFill>
                <a:srgbClr val="FFFF00"/>
              </a:solidFill>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E6FB57CD-9229-4629-BAE3-D7F3893F2162}" type="slidenum">
              <a:rPr lang="en-US" smtClean="0">
                <a:solidFill>
                  <a:srgbClr val="D1EAEE"/>
                </a:solidFill>
              </a:rPr>
              <a:pPr eaLnBrk="1" hangingPunct="1"/>
              <a:t>14</a:t>
            </a:fld>
            <a:endParaRPr lang="en-US" smtClean="0">
              <a:solidFill>
                <a:srgbClr val="D1EAEE"/>
              </a:solidFill>
            </a:endParaRPr>
          </a:p>
        </p:txBody>
      </p:sp>
      <p:sp>
        <p:nvSpPr>
          <p:cNvPr id="38915" name="Subtitle 2"/>
          <p:cNvSpPr>
            <a:spLocks noGrp="1"/>
          </p:cNvSpPr>
          <p:nvPr>
            <p:ph type="subTitle" idx="1"/>
          </p:nvPr>
        </p:nvSpPr>
        <p:spPr>
          <a:xfrm>
            <a:off x="304800" y="1371600"/>
            <a:ext cx="8686800" cy="5334000"/>
          </a:xfrm>
        </p:spPr>
        <p:txBody>
          <a:bodyPr/>
          <a:lstStyle/>
          <a:p>
            <a:pPr marR="0" algn="l" eaLnBrk="1" hangingPunct="1">
              <a:spcBef>
                <a:spcPct val="0"/>
              </a:spcBef>
            </a:pPr>
            <a:r>
              <a:rPr lang="en-US" sz="4800" dirty="0" smtClean="0">
                <a:latin typeface="DFKai-SB" pitchFamily="65" charset="-120"/>
                <a:ea typeface="DFKai-SB" pitchFamily="65" charset="-120"/>
              </a:rPr>
              <a:t>Play </a:t>
            </a:r>
            <a:r>
              <a:rPr lang="en-US" sz="4800" dirty="0" smtClean="0">
                <a:latin typeface="DFKai-SB" pitchFamily="65" charset="-120"/>
                <a:ea typeface="DFKai-SB" pitchFamily="65" charset="-120"/>
              </a:rPr>
              <a:t>YouTube “Israel Prep for Rosh </a:t>
            </a:r>
            <a:r>
              <a:rPr lang="en-US" sz="4800" dirty="0" err="1" smtClean="0">
                <a:latin typeface="DFKai-SB" pitchFamily="65" charset="-120"/>
                <a:ea typeface="DFKai-SB" pitchFamily="65" charset="-120"/>
              </a:rPr>
              <a:t>Hashana</a:t>
            </a:r>
            <a:r>
              <a:rPr lang="en-US" sz="4800" dirty="0" smtClean="0">
                <a:latin typeface="DFKai-SB" pitchFamily="65" charset="-120"/>
                <a:ea typeface="DFKai-SB" pitchFamily="65" charset="-120"/>
              </a:rPr>
              <a:t>”</a:t>
            </a:r>
            <a:endParaRPr lang="en-US" sz="4800" dirty="0" smtClean="0"/>
          </a:p>
        </p:txBody>
      </p:sp>
    </p:spTree>
    <p:extLst>
      <p:ext uri="{BB962C8B-B14F-4D97-AF65-F5344CB8AC3E}">
        <p14:creationId xmlns:p14="http://schemas.microsoft.com/office/powerpoint/2010/main" val="2835073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51648" cy="11430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吹角節 </a:t>
            </a:r>
            <a:r>
              <a:rPr lang="en-US" altLang="zh-TW" dirty="0" smtClean="0">
                <a:solidFill>
                  <a:srgbClr val="FFFF00"/>
                </a:solidFill>
                <a:latin typeface="DFKai-SB" pitchFamily="65" charset="-120"/>
                <a:ea typeface="DFKai-SB" pitchFamily="65" charset="-120"/>
              </a:rPr>
              <a:t>Summary 1</a:t>
            </a:r>
            <a:endParaRPr lang="en-US" dirty="0">
              <a:solidFill>
                <a:srgbClr val="FFFF00"/>
              </a:solidFill>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E6FB57CD-9229-4629-BAE3-D7F3893F2162}" type="slidenum">
              <a:rPr lang="en-US" smtClean="0">
                <a:solidFill>
                  <a:srgbClr val="D1EAEE"/>
                </a:solidFill>
              </a:rPr>
              <a:pPr eaLnBrk="1" hangingPunct="1"/>
              <a:t>15</a:t>
            </a:fld>
            <a:endParaRPr lang="en-US" smtClean="0">
              <a:solidFill>
                <a:srgbClr val="D1EAEE"/>
              </a:solidFill>
            </a:endParaRPr>
          </a:p>
        </p:txBody>
      </p:sp>
      <p:sp>
        <p:nvSpPr>
          <p:cNvPr id="38915" name="Subtitle 2"/>
          <p:cNvSpPr>
            <a:spLocks noGrp="1"/>
          </p:cNvSpPr>
          <p:nvPr>
            <p:ph type="subTitle" idx="1"/>
          </p:nvPr>
        </p:nvSpPr>
        <p:spPr>
          <a:xfrm>
            <a:off x="304800" y="1371600"/>
            <a:ext cx="8686800" cy="5334000"/>
          </a:xfrm>
        </p:spPr>
        <p:txBody>
          <a:bodyPr/>
          <a:lstStyle/>
          <a:p>
            <a:pPr marR="0" algn="l" eaLnBrk="1" hangingPunct="1">
              <a:spcBef>
                <a:spcPct val="0"/>
              </a:spcBef>
            </a:pPr>
            <a:r>
              <a:rPr lang="zh-TW" altLang="en-US" sz="5400" dirty="0" smtClean="0">
                <a:latin typeface="DFKai-SB" pitchFamily="65" charset="-120"/>
                <a:ea typeface="DFKai-SB" pitchFamily="65" charset="-120"/>
              </a:rPr>
              <a:t>我</a:t>
            </a:r>
            <a:r>
              <a:rPr lang="zh-TW" altLang="en-US" sz="5400" dirty="0">
                <a:latin typeface="DFKai-SB" pitchFamily="65" charset="-120"/>
                <a:ea typeface="DFKai-SB" pitchFamily="65" charset="-120"/>
              </a:rPr>
              <a:t>接受主的邀</a:t>
            </a:r>
            <a:r>
              <a:rPr lang="zh-TW" altLang="en-US" sz="5400" dirty="0" smtClean="0">
                <a:latin typeface="DFKai-SB" pitchFamily="65" charset="-120"/>
                <a:ea typeface="DFKai-SB" pitchFamily="65" charset="-120"/>
              </a:rPr>
              <a:t>請與</a:t>
            </a:r>
            <a:r>
              <a:rPr lang="zh-TW" altLang="en-US" sz="5400" dirty="0">
                <a:latin typeface="DFKai-SB" pitchFamily="65" charset="-120"/>
                <a:ea typeface="DFKai-SB" pitchFamily="65" charset="-120"/>
              </a:rPr>
              <a:t>祂一起在吹角節警</a:t>
            </a:r>
            <a:r>
              <a:rPr lang="zh-TW" altLang="en-US" sz="5400" dirty="0" smtClean="0">
                <a:latin typeface="DFKai-SB" pitchFamily="65" charset="-120"/>
                <a:ea typeface="DFKai-SB" pitchFamily="65" charset="-120"/>
              </a:rPr>
              <a:t>醒</a:t>
            </a:r>
            <a:r>
              <a:rPr lang="en-US" altLang="zh-TW" sz="5400" dirty="0">
                <a:latin typeface="DFKai-SB" pitchFamily="65" charset="-120"/>
                <a:ea typeface="DFKai-SB" pitchFamily="65" charset="-120"/>
              </a:rPr>
              <a:t>,</a:t>
            </a:r>
            <a:r>
              <a:rPr lang="zh-TW" altLang="en-US" sz="5400" dirty="0" smtClean="0">
                <a:latin typeface="DFKai-SB" pitchFamily="65" charset="-120"/>
                <a:ea typeface="DFKai-SB" pitchFamily="65" charset="-120"/>
              </a:rPr>
              <a:t>在</a:t>
            </a:r>
            <a:r>
              <a:rPr lang="zh-TW" altLang="en-US" sz="5400" dirty="0">
                <a:latin typeface="DFKai-SB" pitchFamily="65" charset="-120"/>
                <a:ea typeface="DFKai-SB" pitchFamily="65" charset="-120"/>
              </a:rPr>
              <a:t>吹角節突破的天門打開</a:t>
            </a:r>
            <a:r>
              <a:rPr lang="zh-TW" altLang="en-US" sz="5400" dirty="0" smtClean="0">
                <a:latin typeface="DFKai-SB" pitchFamily="65" charset="-120"/>
                <a:ea typeface="DFKai-SB" pitchFamily="65" charset="-120"/>
              </a:rPr>
              <a:t>時</a:t>
            </a:r>
            <a:r>
              <a:rPr lang="en-US" altLang="zh-TW" sz="5400" dirty="0" smtClean="0">
                <a:latin typeface="DFKai-SB" pitchFamily="65" charset="-120"/>
                <a:ea typeface="DFKai-SB" pitchFamily="65" charset="-120"/>
              </a:rPr>
              <a:t>,</a:t>
            </a:r>
            <a:r>
              <a:rPr lang="zh-TW" altLang="en-US" sz="5400" dirty="0" smtClean="0">
                <a:latin typeface="DFKai-SB" pitchFamily="65" charset="-120"/>
                <a:ea typeface="DFKai-SB" pitchFamily="65" charset="-120"/>
              </a:rPr>
              <a:t>推</a:t>
            </a:r>
            <a:r>
              <a:rPr lang="zh-TW" altLang="en-US" sz="5400" dirty="0">
                <a:latin typeface="DFKai-SB" pitchFamily="65" charset="-120"/>
                <a:ea typeface="DFKai-SB" pitchFamily="65" charset="-120"/>
              </a:rPr>
              <a:t>倒攔阻我的高</a:t>
            </a:r>
            <a:r>
              <a:rPr lang="zh-TW" altLang="en-US" sz="5400" dirty="0" smtClean="0">
                <a:latin typeface="DFKai-SB" pitchFamily="65" charset="-120"/>
                <a:ea typeface="DFKai-SB" pitchFamily="65" charset="-120"/>
              </a:rPr>
              <a:t>牆</a:t>
            </a:r>
            <a:r>
              <a:rPr lang="en-US" altLang="zh-TW" sz="5400" dirty="0">
                <a:latin typeface="DFKai-SB" pitchFamily="65" charset="-120"/>
                <a:ea typeface="DFKai-SB" pitchFamily="65" charset="-120"/>
              </a:rPr>
              <a:t>:</a:t>
            </a:r>
            <a:endParaRPr lang="zh-TW" altLang="en-US" sz="5400" dirty="0">
              <a:latin typeface="DFKai-SB" pitchFamily="65" charset="-120"/>
              <a:ea typeface="DFKai-SB" pitchFamily="65" charset="-120"/>
            </a:endParaRPr>
          </a:p>
        </p:txBody>
      </p:sp>
    </p:spTree>
    <p:extLst>
      <p:ext uri="{BB962C8B-B14F-4D97-AF65-F5344CB8AC3E}">
        <p14:creationId xmlns:p14="http://schemas.microsoft.com/office/powerpoint/2010/main" val="836623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1143000"/>
          </a:xfrm>
          <a:ln>
            <a:miter lim="800000"/>
            <a:headEnd/>
            <a:tailEnd/>
          </a:ln>
          <a:extLst/>
        </p:spPr>
        <p:txBody>
          <a:bodyPr>
            <a:normAutofit fontScale="90000"/>
          </a:bodyPr>
          <a:lstStyle/>
          <a:p>
            <a:pPr algn="ctr" eaLnBrk="1" fontAlgn="auto" hangingPunct="1">
              <a:spcAft>
                <a:spcPts val="0"/>
              </a:spcAft>
              <a:defRPr/>
            </a:pPr>
            <a:r>
              <a:rPr lang="zh-TW" altLang="en-US" dirty="0">
                <a:solidFill>
                  <a:srgbClr val="FFFF00"/>
                </a:solidFill>
                <a:latin typeface="DFKai-SB" pitchFamily="65" charset="-120"/>
                <a:ea typeface="DFKai-SB" pitchFamily="65" charset="-120"/>
              </a:rPr>
              <a:t>宣告出你的耶利哥城</a:t>
            </a:r>
            <a:r>
              <a:rPr lang="zh-TW" altLang="en-US" dirty="0" smtClean="0">
                <a:solidFill>
                  <a:srgbClr val="FFFF00"/>
                </a:solidFill>
                <a:latin typeface="DFKai-SB" pitchFamily="65" charset="-120"/>
                <a:ea typeface="DFKai-SB" pitchFamily="65" charset="-120"/>
              </a:rPr>
              <a:t>牆</a:t>
            </a:r>
            <a:r>
              <a:rPr lang="en-US" altLang="zh-TW" dirty="0" smtClean="0">
                <a:solidFill>
                  <a:srgbClr val="FFFF00"/>
                </a:solidFill>
                <a:latin typeface="DFKai-SB" pitchFamily="65" charset="-120"/>
                <a:ea typeface="DFKai-SB" pitchFamily="65" charset="-120"/>
              </a:rPr>
              <a:t>,</a:t>
            </a:r>
            <a:r>
              <a:rPr lang="zh-TW" altLang="en-US" dirty="0" smtClean="0">
                <a:solidFill>
                  <a:srgbClr val="FFFF00"/>
                </a:solidFill>
                <a:latin typeface="DFKai-SB" pitchFamily="65" charset="-120"/>
                <a:ea typeface="DFKai-SB" pitchFamily="65" charset="-120"/>
              </a:rPr>
              <a:t>呼</a:t>
            </a:r>
            <a:r>
              <a:rPr lang="zh-TW" altLang="en-US" dirty="0">
                <a:solidFill>
                  <a:srgbClr val="FFFF00"/>
                </a:solidFill>
                <a:latin typeface="DFKai-SB" pitchFamily="65" charset="-120"/>
                <a:ea typeface="DFKai-SB" pitchFamily="65" charset="-120"/>
              </a:rPr>
              <a:t>喊使它倒</a:t>
            </a:r>
            <a:r>
              <a:rPr lang="zh-TW" altLang="en-US" dirty="0" smtClean="0">
                <a:solidFill>
                  <a:srgbClr val="FFFF00"/>
                </a:solidFill>
                <a:latin typeface="DFKai-SB" pitchFamily="65" charset="-120"/>
                <a:ea typeface="DFKai-SB" pitchFamily="65" charset="-120"/>
              </a:rPr>
              <a:t>下</a:t>
            </a:r>
            <a:endParaRPr lang="zh-TW" altLang="en-US" dirty="0">
              <a:solidFill>
                <a:srgbClr val="FFFF00"/>
              </a:solidFill>
              <a:latin typeface="DFKai-SB" pitchFamily="65" charset="-120"/>
              <a:ea typeface="DFKai-SB" pitchFamily="65" charset="-12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E6FB57CD-9229-4629-BAE3-D7F3893F2162}" type="slidenum">
              <a:rPr lang="en-US" smtClean="0">
                <a:solidFill>
                  <a:srgbClr val="D1EAEE"/>
                </a:solidFill>
              </a:rPr>
              <a:pPr eaLnBrk="1" hangingPunct="1"/>
              <a:t>16</a:t>
            </a:fld>
            <a:endParaRPr lang="en-US" smtClean="0">
              <a:solidFill>
                <a:srgbClr val="D1EAEE"/>
              </a:solidFill>
            </a:endParaRPr>
          </a:p>
        </p:txBody>
      </p:sp>
      <p:sp>
        <p:nvSpPr>
          <p:cNvPr id="38915" name="Subtitle 2"/>
          <p:cNvSpPr>
            <a:spLocks noGrp="1"/>
          </p:cNvSpPr>
          <p:nvPr>
            <p:ph type="subTitle" idx="1"/>
          </p:nvPr>
        </p:nvSpPr>
        <p:spPr>
          <a:xfrm>
            <a:off x="304800" y="1676400"/>
            <a:ext cx="8686800" cy="4953000"/>
          </a:xfrm>
        </p:spPr>
        <p:txBody>
          <a:bodyPr>
            <a:normAutofit lnSpcReduction="10000"/>
          </a:bodyPr>
          <a:lstStyle/>
          <a:p>
            <a:pPr marR="0" algn="l" eaLnBrk="1" hangingPunct="1">
              <a:spcBef>
                <a:spcPct val="0"/>
              </a:spcBef>
            </a:pPr>
            <a:r>
              <a:rPr lang="en-US" altLang="zh-TW" sz="4000" dirty="0">
                <a:latin typeface="DFKai-SB" pitchFamily="65" charset="-120"/>
                <a:ea typeface="DFKai-SB" pitchFamily="65" charset="-120"/>
              </a:rPr>
              <a:t>1.</a:t>
            </a:r>
            <a:r>
              <a:rPr lang="zh-TW" altLang="en-US" sz="4000" dirty="0">
                <a:latin typeface="DFKai-SB" pitchFamily="65" charset="-120"/>
                <a:ea typeface="DFKai-SB" pitchFamily="65" charset="-120"/>
              </a:rPr>
              <a:t>更新自己對神愛的關係</a:t>
            </a:r>
            <a:r>
              <a:rPr lang="en-US" altLang="zh-TW" sz="4000" dirty="0">
                <a:latin typeface="DFKai-SB" pitchFamily="65" charset="-120"/>
                <a:ea typeface="DFKai-SB" pitchFamily="65" charset="-120"/>
              </a:rPr>
              <a:t>…(e.g.,</a:t>
            </a:r>
            <a:r>
              <a:rPr lang="zh-TW" altLang="en-US" sz="4000" dirty="0">
                <a:latin typeface="DFKai-SB" pitchFamily="65" charset="-120"/>
                <a:ea typeface="DFKai-SB" pitchFamily="65" charset="-120"/>
              </a:rPr>
              <a:t>認識神卻變得不冷不熱？</a:t>
            </a:r>
            <a:r>
              <a:rPr lang="en-US" altLang="zh-TW" sz="4000" dirty="0">
                <a:latin typeface="DFKai-SB" pitchFamily="65" charset="-120"/>
                <a:ea typeface="DFKai-SB" pitchFamily="65" charset="-120"/>
              </a:rPr>
              <a:t>)</a:t>
            </a:r>
          </a:p>
          <a:p>
            <a:pPr marR="0" algn="l" eaLnBrk="1" hangingPunct="1">
              <a:spcBef>
                <a:spcPct val="0"/>
              </a:spcBef>
            </a:pPr>
            <a:r>
              <a:rPr lang="en-US" altLang="zh-TW" sz="4000" dirty="0">
                <a:latin typeface="DFKai-SB" pitchFamily="65" charset="-120"/>
                <a:ea typeface="DFKai-SB" pitchFamily="65" charset="-120"/>
              </a:rPr>
              <a:t>2.</a:t>
            </a:r>
            <a:r>
              <a:rPr lang="zh-TW" altLang="en-US" sz="4000" dirty="0">
                <a:latin typeface="DFKai-SB" pitchFamily="65" charset="-120"/>
                <a:ea typeface="DFKai-SB" pitchFamily="65" charset="-120"/>
              </a:rPr>
              <a:t>對自己的家庭生活重新檢修、</a:t>
            </a:r>
          </a:p>
          <a:p>
            <a:pPr marR="0" algn="l" eaLnBrk="1" hangingPunct="1">
              <a:spcBef>
                <a:spcPct val="0"/>
              </a:spcBef>
            </a:pPr>
            <a:r>
              <a:rPr lang="en-US" altLang="zh-TW" sz="4000" dirty="0">
                <a:latin typeface="DFKai-SB" pitchFamily="65" charset="-120"/>
                <a:ea typeface="DFKai-SB" pitchFamily="65" charset="-120"/>
              </a:rPr>
              <a:t>3.</a:t>
            </a:r>
            <a:r>
              <a:rPr lang="zh-TW" altLang="en-US" sz="4000" dirty="0">
                <a:latin typeface="DFKai-SB" pitchFamily="65" charset="-120"/>
                <a:ea typeface="DFKai-SB" pitchFamily="65" charset="-120"/>
              </a:rPr>
              <a:t>對自己的人際關係加以重整、</a:t>
            </a:r>
          </a:p>
          <a:p>
            <a:pPr marR="0" algn="l" eaLnBrk="1" hangingPunct="1">
              <a:spcBef>
                <a:spcPct val="0"/>
              </a:spcBef>
            </a:pPr>
            <a:r>
              <a:rPr lang="en-US" altLang="zh-TW" sz="4000" dirty="0">
                <a:latin typeface="DFKai-SB" pitchFamily="65" charset="-120"/>
                <a:ea typeface="DFKai-SB" pitchFamily="65" charset="-120"/>
              </a:rPr>
              <a:t>4.</a:t>
            </a:r>
            <a:r>
              <a:rPr lang="zh-TW" altLang="en-US" sz="4000" dirty="0">
                <a:latin typeface="DFKai-SB" pitchFamily="65" charset="-120"/>
                <a:ea typeface="DFKai-SB" pitchFamily="65" charset="-120"/>
              </a:rPr>
              <a:t>對自己的金錢產業重新承接、</a:t>
            </a:r>
          </a:p>
          <a:p>
            <a:pPr marR="0" algn="l" eaLnBrk="1" hangingPunct="1">
              <a:spcBef>
                <a:spcPct val="0"/>
              </a:spcBef>
            </a:pPr>
            <a:r>
              <a:rPr lang="en-US" altLang="zh-TW" sz="4000" dirty="0">
                <a:latin typeface="DFKai-SB" pitchFamily="65" charset="-120"/>
                <a:ea typeface="DFKai-SB" pitchFamily="65" charset="-120"/>
              </a:rPr>
              <a:t>5.</a:t>
            </a:r>
            <a:r>
              <a:rPr lang="zh-TW" altLang="en-US" sz="4000" dirty="0">
                <a:latin typeface="DFKai-SB" pitchFamily="65" charset="-120"/>
                <a:ea typeface="DFKai-SB" pitchFamily="65" charset="-120"/>
              </a:rPr>
              <a:t>順服權柄尊重次序</a:t>
            </a:r>
            <a:r>
              <a:rPr lang="en-US" altLang="zh-TW" sz="4000" dirty="0">
                <a:latin typeface="DFKai-SB" pitchFamily="65" charset="-120"/>
                <a:ea typeface="DFKai-SB" pitchFamily="65" charset="-120"/>
              </a:rPr>
              <a:t>…</a:t>
            </a:r>
          </a:p>
          <a:p>
            <a:pPr marR="0" algn="l" eaLnBrk="1" hangingPunct="1">
              <a:spcBef>
                <a:spcPct val="0"/>
              </a:spcBef>
            </a:pPr>
            <a:r>
              <a:rPr lang="en-US" altLang="zh-TW" sz="4000" dirty="0">
                <a:latin typeface="DFKai-SB" pitchFamily="65" charset="-120"/>
                <a:ea typeface="DFKai-SB" pitchFamily="65" charset="-120"/>
              </a:rPr>
              <a:t>6.</a:t>
            </a:r>
            <a:r>
              <a:rPr lang="zh-TW" altLang="en-US" sz="4000" dirty="0">
                <a:latin typeface="DFKai-SB" pitchFamily="65" charset="-120"/>
                <a:ea typeface="DFKai-SB" pitchFamily="65" charset="-120"/>
              </a:rPr>
              <a:t>對自己的公民責任重新認識、祝福以色列</a:t>
            </a:r>
          </a:p>
        </p:txBody>
      </p:sp>
    </p:spTree>
    <p:extLst>
      <p:ext uri="{BB962C8B-B14F-4D97-AF65-F5344CB8AC3E}">
        <p14:creationId xmlns:p14="http://schemas.microsoft.com/office/powerpoint/2010/main" val="32393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51648" cy="11430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吹角節 </a:t>
            </a:r>
            <a:r>
              <a:rPr lang="en-US" altLang="zh-TW" dirty="0" smtClean="0">
                <a:solidFill>
                  <a:srgbClr val="FFFF00"/>
                </a:solidFill>
                <a:latin typeface="DFKai-SB" pitchFamily="65" charset="-120"/>
                <a:ea typeface="DFKai-SB" pitchFamily="65" charset="-120"/>
              </a:rPr>
              <a:t>Summary </a:t>
            </a:r>
            <a:r>
              <a:rPr lang="en-US" altLang="zh-TW" dirty="0">
                <a:solidFill>
                  <a:srgbClr val="FFFF00"/>
                </a:solidFill>
                <a:latin typeface="DFKai-SB" pitchFamily="65" charset="-120"/>
                <a:ea typeface="DFKai-SB" pitchFamily="65" charset="-120"/>
              </a:rPr>
              <a:t>2</a:t>
            </a:r>
            <a:endParaRPr lang="en-US" dirty="0">
              <a:solidFill>
                <a:srgbClr val="FFFF00"/>
              </a:solidFill>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E6FB57CD-9229-4629-BAE3-D7F3893F2162}" type="slidenum">
              <a:rPr lang="en-US" smtClean="0">
                <a:solidFill>
                  <a:srgbClr val="D1EAEE"/>
                </a:solidFill>
              </a:rPr>
              <a:pPr eaLnBrk="1" hangingPunct="1"/>
              <a:t>17</a:t>
            </a:fld>
            <a:endParaRPr lang="en-US" smtClean="0">
              <a:solidFill>
                <a:srgbClr val="D1EAEE"/>
              </a:solidFill>
            </a:endParaRPr>
          </a:p>
        </p:txBody>
      </p:sp>
      <p:sp>
        <p:nvSpPr>
          <p:cNvPr id="38915" name="Subtitle 2"/>
          <p:cNvSpPr>
            <a:spLocks noGrp="1"/>
          </p:cNvSpPr>
          <p:nvPr>
            <p:ph type="subTitle" idx="1"/>
          </p:nvPr>
        </p:nvSpPr>
        <p:spPr>
          <a:xfrm>
            <a:off x="304800" y="1371600"/>
            <a:ext cx="8686800" cy="5334000"/>
          </a:xfrm>
        </p:spPr>
        <p:txBody>
          <a:bodyPr>
            <a:normAutofit lnSpcReduction="10000"/>
          </a:bodyPr>
          <a:lstStyle/>
          <a:p>
            <a:pPr marL="571500" marR="0" indent="-571500" algn="l" eaLnBrk="1" hangingPunct="1">
              <a:spcBef>
                <a:spcPct val="0"/>
              </a:spcBef>
              <a:buFont typeface="Arial" pitchFamily="34" charset="0"/>
              <a:buChar char="•"/>
            </a:pPr>
            <a:r>
              <a:rPr lang="zh-TW" altLang="en-US" sz="3600" dirty="0" smtClean="0">
                <a:latin typeface="DFKai-SB" pitchFamily="65" charset="-120"/>
                <a:ea typeface="DFKai-SB" pitchFamily="65" charset="-120"/>
              </a:rPr>
              <a:t>為</a:t>
            </a:r>
            <a:r>
              <a:rPr lang="zh-TW" altLang="en-US" sz="3600" dirty="0">
                <a:latin typeface="DFKai-SB" pitchFamily="65" charset="-120"/>
                <a:ea typeface="DFKai-SB" pitchFamily="65" charset="-120"/>
              </a:rPr>
              <a:t>過去曾經心</a:t>
            </a:r>
            <a:r>
              <a:rPr lang="zh-TW" altLang="en-US" sz="3600" dirty="0" smtClean="0">
                <a:latin typeface="DFKai-SB" pitchFamily="65" charset="-120"/>
                <a:ea typeface="DFKai-SB" pitchFamily="65" charset="-120"/>
              </a:rPr>
              <a:t>裡暗</a:t>
            </a:r>
            <a:r>
              <a:rPr lang="zh-TW" altLang="en-US" sz="3600" dirty="0">
                <a:latin typeface="DFKai-SB" pitchFamily="65" charset="-120"/>
                <a:ea typeface="DFKai-SB" pitchFamily="65" charset="-120"/>
              </a:rPr>
              <a:t>暗</a:t>
            </a:r>
            <a:r>
              <a:rPr lang="zh-TW" altLang="en-US" sz="3600" dirty="0" smtClean="0">
                <a:latin typeface="DFKai-SB" pitchFamily="65" charset="-120"/>
                <a:ea typeface="DFKai-SB" pitchFamily="65" charset="-120"/>
              </a:rPr>
              <a:t>排</a:t>
            </a:r>
            <a:r>
              <a:rPr lang="zh-TW" altLang="en-US" sz="3600" dirty="0">
                <a:latin typeface="DFKai-SB" pitchFamily="65" charset="-120"/>
                <a:ea typeface="DFKai-SB" pitchFamily="65" charset="-120"/>
              </a:rPr>
              <a:t>猶岐</a:t>
            </a:r>
            <a:r>
              <a:rPr lang="zh-TW" altLang="en-US" sz="3600" dirty="0" smtClean="0">
                <a:latin typeface="DFKai-SB" pitchFamily="65" charset="-120"/>
                <a:ea typeface="DFKai-SB" pitchFamily="65" charset="-120"/>
              </a:rPr>
              <a:t>視</a:t>
            </a:r>
            <a:r>
              <a:rPr lang="en-US" altLang="zh-TW" sz="3600" dirty="0" smtClean="0">
                <a:latin typeface="DFKai-SB" pitchFamily="65" charset="-120"/>
                <a:ea typeface="DFKai-SB" pitchFamily="65" charset="-120"/>
              </a:rPr>
              <a:t>,</a:t>
            </a:r>
            <a:r>
              <a:rPr lang="zh-TW" altLang="en-US" sz="3600" dirty="0" smtClean="0">
                <a:latin typeface="DFKai-SB" pitchFamily="65" charset="-120"/>
                <a:ea typeface="DFKai-SB" pitchFamily="65" charset="-120"/>
              </a:rPr>
              <a:t>從</a:t>
            </a:r>
            <a:r>
              <a:rPr lang="zh-TW" altLang="en-US" sz="3600" dirty="0">
                <a:latin typeface="DFKai-SB" pitchFamily="65" charset="-120"/>
                <a:ea typeface="DFKai-SB" pitchFamily="65" charset="-120"/>
              </a:rPr>
              <a:t>未關心過猶太人而認罪</a:t>
            </a:r>
            <a:r>
              <a:rPr lang="zh-TW" altLang="en-US" sz="3600" dirty="0" smtClean="0">
                <a:latin typeface="DFKai-SB" pitchFamily="65" charset="-120"/>
                <a:ea typeface="DFKai-SB" pitchFamily="65" charset="-120"/>
              </a:rPr>
              <a:t>悔改</a:t>
            </a:r>
            <a:endParaRPr lang="en-US" altLang="zh-TW" sz="3600" dirty="0" smtClean="0">
              <a:latin typeface="DFKai-SB" pitchFamily="65" charset="-120"/>
              <a:ea typeface="DFKai-SB" pitchFamily="65" charset="-120"/>
            </a:endParaRPr>
          </a:p>
          <a:p>
            <a:pPr marL="571500" marR="0" indent="-571500" algn="l" eaLnBrk="1" hangingPunct="1">
              <a:spcBef>
                <a:spcPct val="0"/>
              </a:spcBef>
              <a:buFont typeface="Arial" pitchFamily="34" charset="0"/>
              <a:buChar char="•"/>
            </a:pPr>
            <a:r>
              <a:rPr lang="zh-TW" altLang="en-US" sz="3600" dirty="0" smtClean="0">
                <a:latin typeface="DFKai-SB" pitchFamily="65" charset="-120"/>
                <a:ea typeface="DFKai-SB" pitchFamily="65" charset="-120"/>
              </a:rPr>
              <a:t>也</a:t>
            </a:r>
            <a:r>
              <a:rPr lang="zh-TW" altLang="en-US" sz="3600" dirty="0">
                <a:latin typeface="DFKai-SB" pitchFamily="65" charset="-120"/>
                <a:ea typeface="DFKai-SB" pitchFamily="65" charset="-120"/>
              </a:rPr>
              <a:t>為長兄以色列禱告，我們的猶太長兄們対神向他們曉豫的吹角節蘇醒過</a:t>
            </a:r>
            <a:r>
              <a:rPr lang="zh-TW" altLang="en-US" sz="3600" dirty="0" smtClean="0">
                <a:latin typeface="DFKai-SB" pitchFamily="65" charset="-120"/>
                <a:ea typeface="DFKai-SB" pitchFamily="65" charset="-120"/>
              </a:rPr>
              <a:t>來</a:t>
            </a:r>
            <a:endParaRPr lang="en-US" altLang="zh-TW" sz="3600" dirty="0" smtClean="0">
              <a:latin typeface="DFKai-SB" pitchFamily="65" charset="-120"/>
              <a:ea typeface="DFKai-SB" pitchFamily="65" charset="-120"/>
            </a:endParaRPr>
          </a:p>
          <a:p>
            <a:pPr marR="0" algn="l" eaLnBrk="1" hangingPunct="1">
              <a:spcBef>
                <a:spcPct val="0"/>
              </a:spcBef>
            </a:pPr>
            <a:r>
              <a:rPr lang="zh-TW" altLang="en-US" sz="3600" i="1" dirty="0" smtClean="0">
                <a:latin typeface="DFKai-SB" pitchFamily="65" charset="-120"/>
                <a:ea typeface="DFKai-SB" pitchFamily="65" charset="-120"/>
              </a:rPr>
              <a:t>耶 </a:t>
            </a:r>
            <a:r>
              <a:rPr lang="en-US" altLang="zh-TW" sz="3600" i="1" dirty="0" smtClean="0">
                <a:latin typeface="DFKai-SB" pitchFamily="65" charset="-120"/>
                <a:ea typeface="DFKai-SB" pitchFamily="65" charset="-120"/>
              </a:rPr>
              <a:t>31:33-34</a:t>
            </a:r>
            <a:r>
              <a:rPr lang="zh-TW" altLang="en-US" sz="3600" i="1" dirty="0" smtClean="0">
                <a:latin typeface="DFKai-SB" pitchFamily="65" charset="-120"/>
                <a:ea typeface="DFKai-SB" pitchFamily="65" charset="-120"/>
              </a:rPr>
              <a:t>耶</a:t>
            </a:r>
            <a:r>
              <a:rPr lang="zh-TW" altLang="en-US" sz="3600" i="1" dirty="0">
                <a:latin typeface="DFKai-SB" pitchFamily="65" charset="-120"/>
                <a:ea typeface="DFKai-SB" pitchFamily="65" charset="-120"/>
              </a:rPr>
              <a:t>和華</a:t>
            </a:r>
            <a:r>
              <a:rPr lang="zh-TW" altLang="en-US" sz="3600" i="1" dirty="0" smtClean="0">
                <a:latin typeface="DFKai-SB" pitchFamily="65" charset="-120"/>
                <a:ea typeface="DFKai-SB" pitchFamily="65" charset="-120"/>
              </a:rPr>
              <a:t>說</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我</a:t>
            </a:r>
            <a:r>
              <a:rPr lang="zh-TW" altLang="en-US" sz="3600" i="1" dirty="0">
                <a:latin typeface="DFKai-SB" pitchFamily="65" charset="-120"/>
                <a:ea typeface="DFKai-SB" pitchFamily="65" charset="-120"/>
              </a:rPr>
              <a:t>要將我的律法放在他們裏</a:t>
            </a:r>
            <a:r>
              <a:rPr lang="zh-TW" altLang="en-US" sz="3600" i="1" dirty="0" smtClean="0">
                <a:latin typeface="DFKai-SB" pitchFamily="65" charset="-120"/>
                <a:ea typeface="DFKai-SB" pitchFamily="65" charset="-120"/>
              </a:rPr>
              <a:t>面</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寫</a:t>
            </a:r>
            <a:r>
              <a:rPr lang="zh-TW" altLang="en-US" sz="3600" i="1" dirty="0">
                <a:latin typeface="DFKai-SB" pitchFamily="65" charset="-120"/>
                <a:ea typeface="DFKai-SB" pitchFamily="65" charset="-120"/>
              </a:rPr>
              <a:t>在他們心</a:t>
            </a:r>
            <a:r>
              <a:rPr lang="zh-TW" altLang="en-US" sz="3600" i="1" dirty="0" smtClean="0">
                <a:latin typeface="DFKai-SB" pitchFamily="65" charset="-120"/>
                <a:ea typeface="DFKai-SB" pitchFamily="65" charset="-120"/>
              </a:rPr>
              <a:t>上</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我</a:t>
            </a:r>
            <a:r>
              <a:rPr lang="zh-TW" altLang="en-US" sz="3600" i="1" dirty="0">
                <a:latin typeface="DFKai-SB" pitchFamily="65" charset="-120"/>
                <a:ea typeface="DFKai-SB" pitchFamily="65" charset="-120"/>
              </a:rPr>
              <a:t>要作他們的　</a:t>
            </a:r>
            <a:r>
              <a:rPr lang="zh-TW" altLang="en-US" sz="3600" i="1" dirty="0" smtClean="0">
                <a:latin typeface="DFKai-SB" pitchFamily="65" charset="-120"/>
                <a:ea typeface="DFKai-SB" pitchFamily="65" charset="-120"/>
              </a:rPr>
              <a:t>神</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他</a:t>
            </a:r>
            <a:r>
              <a:rPr lang="zh-TW" altLang="en-US" sz="3600" i="1" dirty="0">
                <a:latin typeface="DFKai-SB" pitchFamily="65" charset="-120"/>
                <a:ea typeface="DFKai-SB" pitchFamily="65" charset="-120"/>
              </a:rPr>
              <a:t>們要作我的子</a:t>
            </a:r>
            <a:r>
              <a:rPr lang="zh-TW" altLang="en-US" sz="3600" i="1" dirty="0" smtClean="0">
                <a:latin typeface="DFKai-SB" pitchFamily="65" charset="-120"/>
                <a:ea typeface="DFKai-SB" pitchFamily="65" charset="-120"/>
              </a:rPr>
              <a:t>民</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他</a:t>
            </a:r>
            <a:r>
              <a:rPr lang="zh-TW" altLang="en-US" sz="3600" i="1" dirty="0">
                <a:latin typeface="DFKai-SB" pitchFamily="65" charset="-120"/>
                <a:ea typeface="DFKai-SB" pitchFamily="65" charset="-120"/>
              </a:rPr>
              <a:t>們各人不再教導自己的鄰舍和自己的弟兄</a:t>
            </a:r>
            <a:r>
              <a:rPr lang="zh-TW" altLang="en-US" sz="3600" i="1" dirty="0" smtClean="0">
                <a:latin typeface="DFKai-SB" pitchFamily="65" charset="-120"/>
                <a:ea typeface="DFKai-SB" pitchFamily="65" charset="-120"/>
              </a:rPr>
              <a:t>說‘</a:t>
            </a:r>
            <a:r>
              <a:rPr lang="zh-TW" altLang="en-US" sz="3600" i="1" dirty="0">
                <a:latin typeface="DFKai-SB" pitchFamily="65" charset="-120"/>
                <a:ea typeface="DFKai-SB" pitchFamily="65" charset="-120"/>
              </a:rPr>
              <a:t>你該認識耶和</a:t>
            </a:r>
            <a:r>
              <a:rPr lang="zh-TW" altLang="en-US" sz="3600" i="1" dirty="0" smtClean="0">
                <a:latin typeface="DFKai-SB" pitchFamily="65" charset="-120"/>
                <a:ea typeface="DFKai-SB" pitchFamily="65" charset="-120"/>
              </a:rPr>
              <a:t>華’</a:t>
            </a:r>
            <a:r>
              <a:rPr lang="zh-TW" altLang="en-US" sz="3600" i="1" dirty="0">
                <a:latin typeface="DFKai-SB" pitchFamily="65" charset="-120"/>
                <a:ea typeface="DFKai-SB" pitchFamily="65" charset="-120"/>
              </a:rPr>
              <a:t>因為他們從最小</a:t>
            </a:r>
            <a:r>
              <a:rPr lang="zh-TW" altLang="en-US" sz="3600" i="1" dirty="0" smtClean="0">
                <a:latin typeface="DFKai-SB" pitchFamily="65" charset="-120"/>
                <a:ea typeface="DFKai-SB" pitchFamily="65" charset="-120"/>
              </a:rPr>
              <a:t>的到</a:t>
            </a:r>
            <a:r>
              <a:rPr lang="zh-TW" altLang="en-US" sz="3600" i="1" dirty="0">
                <a:latin typeface="DFKai-SB" pitchFamily="65" charset="-120"/>
                <a:ea typeface="DFKai-SB" pitchFamily="65" charset="-120"/>
              </a:rPr>
              <a:t>至大</a:t>
            </a:r>
            <a:r>
              <a:rPr lang="zh-TW" altLang="en-US" sz="3600" i="1" dirty="0" smtClean="0">
                <a:latin typeface="DFKai-SB" pitchFamily="65" charset="-120"/>
                <a:ea typeface="DFKai-SB" pitchFamily="65" charset="-120"/>
              </a:rPr>
              <a:t>的</a:t>
            </a:r>
            <a:r>
              <a:rPr lang="en-US" altLang="zh-TW" sz="3600" i="1" dirty="0" smtClean="0">
                <a:latin typeface="DFKai-SB" pitchFamily="65" charset="-120"/>
                <a:ea typeface="DFKai-SB" pitchFamily="65" charset="-120"/>
              </a:rPr>
              <a:t>,</a:t>
            </a:r>
            <a:r>
              <a:rPr lang="zh-TW" altLang="en-US" sz="3600" i="1" dirty="0" smtClean="0">
                <a:latin typeface="DFKai-SB" pitchFamily="65" charset="-120"/>
                <a:ea typeface="DFKai-SB" pitchFamily="65" charset="-120"/>
              </a:rPr>
              <a:t>都</a:t>
            </a:r>
            <a:r>
              <a:rPr lang="zh-TW" altLang="en-US" sz="3600" i="1" dirty="0">
                <a:latin typeface="DFKai-SB" pitchFamily="65" charset="-120"/>
                <a:ea typeface="DFKai-SB" pitchFamily="65" charset="-120"/>
              </a:rPr>
              <a:t>必認識</a:t>
            </a:r>
            <a:r>
              <a:rPr lang="zh-TW" altLang="en-US" sz="3600" i="1" dirty="0" smtClean="0">
                <a:latin typeface="DFKai-SB" pitchFamily="65" charset="-120"/>
                <a:ea typeface="DFKai-SB" pitchFamily="65" charset="-120"/>
              </a:rPr>
              <a:t>我</a:t>
            </a:r>
            <a:endParaRPr lang="en-US" altLang="zh-TW" sz="3600" i="1" dirty="0" smtClean="0">
              <a:latin typeface="DFKai-SB" pitchFamily="65" charset="-120"/>
              <a:ea typeface="DFKai-SB" pitchFamily="65" charset="-120"/>
            </a:endParaRPr>
          </a:p>
        </p:txBody>
      </p:sp>
    </p:spTree>
    <p:extLst>
      <p:ext uri="{BB962C8B-B14F-4D97-AF65-F5344CB8AC3E}">
        <p14:creationId xmlns:p14="http://schemas.microsoft.com/office/powerpoint/2010/main" val="160891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219200"/>
          </a:xfrm>
          <a:ln>
            <a:miter lim="800000"/>
            <a:headEnd/>
            <a:tailEnd/>
          </a:ln>
          <a:extLst/>
        </p:spPr>
        <p:txBody>
          <a:bodyPr/>
          <a:lstStyle/>
          <a:p>
            <a:pPr algn="ctr" eaLnBrk="1" fontAlgn="auto" hangingPunct="1">
              <a:spcAft>
                <a:spcPts val="0"/>
              </a:spcAft>
              <a:defRPr/>
            </a:pPr>
            <a:r>
              <a:rPr lang="en-US" sz="6000" dirty="0" err="1" smtClean="0"/>
              <a:t>來源</a:t>
            </a:r>
            <a:r>
              <a:rPr lang="en-US" sz="6000" dirty="0" smtClean="0"/>
              <a:t> (References)</a:t>
            </a:r>
            <a:endParaRPr lang="en-US" dirty="0"/>
          </a:p>
        </p:txBody>
      </p:sp>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1943574F-0DAF-4D57-A4C0-5163EB2623A9}" type="slidenum">
              <a:rPr lang="en-US" smtClean="0">
                <a:solidFill>
                  <a:srgbClr val="D1EAEE"/>
                </a:solidFill>
              </a:rPr>
              <a:pPr eaLnBrk="1" hangingPunct="1"/>
              <a:t>2</a:t>
            </a:fld>
            <a:endParaRPr lang="en-US" smtClean="0">
              <a:solidFill>
                <a:srgbClr val="D1EAEE"/>
              </a:solidFill>
            </a:endParaRPr>
          </a:p>
        </p:txBody>
      </p:sp>
      <p:sp>
        <p:nvSpPr>
          <p:cNvPr id="107523" name="Subtitle 2"/>
          <p:cNvSpPr>
            <a:spLocks noGrp="1"/>
          </p:cNvSpPr>
          <p:nvPr>
            <p:ph type="subTitle" idx="1"/>
          </p:nvPr>
        </p:nvSpPr>
        <p:spPr>
          <a:xfrm>
            <a:off x="304800" y="1371600"/>
            <a:ext cx="8610600" cy="5486400"/>
          </a:xfrm>
        </p:spPr>
        <p:txBody>
          <a:bodyPr/>
          <a:lstStyle/>
          <a:p>
            <a:pPr marR="0" algn="l" eaLnBrk="1" hangingPunct="1">
              <a:lnSpc>
                <a:spcPct val="80000"/>
              </a:lnSpc>
            </a:pPr>
            <a:r>
              <a:rPr lang="en-US" sz="2400" b="1" dirty="0" smtClean="0"/>
              <a:t> </a:t>
            </a:r>
          </a:p>
          <a:p>
            <a:pPr marR="0" algn="l" eaLnBrk="1" hangingPunct="1">
              <a:lnSpc>
                <a:spcPct val="80000"/>
              </a:lnSpc>
              <a:buFont typeface="Arial" pitchFamily="34" charset="0"/>
              <a:buChar char="•"/>
            </a:pPr>
            <a:r>
              <a:rPr lang="en-US" sz="3600" dirty="0" smtClean="0"/>
              <a:t>Word of Grace Ministries, Message from Clinton </a:t>
            </a:r>
            <a:r>
              <a:rPr lang="en-US" sz="3600" dirty="0" err="1" smtClean="0"/>
              <a:t>Glenny</a:t>
            </a:r>
            <a:endParaRPr lang="en-US" sz="3600" dirty="0" smtClean="0"/>
          </a:p>
          <a:p>
            <a:pPr marR="0" algn="l" eaLnBrk="1" hangingPunct="1">
              <a:lnSpc>
                <a:spcPct val="80000"/>
              </a:lnSpc>
              <a:buFont typeface="Arial" pitchFamily="34" charset="0"/>
              <a:buChar char="•"/>
            </a:pPr>
            <a:r>
              <a:rPr lang="en-US" sz="3600" dirty="0" smtClean="0"/>
              <a:t>IHOP-KC Missions Base, Grafted-In Seminar, The Prophetic  Significance  of  the  Biblical  Feasts – Katherine  </a:t>
            </a:r>
            <a:r>
              <a:rPr lang="en-US" sz="3600" dirty="0" err="1" smtClean="0"/>
              <a:t>Eibel</a:t>
            </a:r>
            <a:endParaRPr lang="en-US" sz="3600" dirty="0" smtClean="0"/>
          </a:p>
          <a:p>
            <a:pPr marR="0" algn="l" eaLnBrk="1" hangingPunct="1">
              <a:buFont typeface="Arial" pitchFamily="34" charset="0"/>
              <a:buChar char="•"/>
            </a:pPr>
            <a:r>
              <a:rPr lang="zh-TW" altLang="en-US" sz="3600" dirty="0" smtClean="0">
                <a:latin typeface="DFKai-SB" pitchFamily="65" charset="-120"/>
                <a:ea typeface="DFKai-SB" pitchFamily="65" charset="-120"/>
              </a:rPr>
              <a:t>以琳書房禱告日誌</a:t>
            </a:r>
            <a:r>
              <a:rPr lang="en-US" altLang="zh-TW" sz="3600" dirty="0" smtClean="0">
                <a:latin typeface="DFKai-SB" pitchFamily="65" charset="-120"/>
                <a:ea typeface="DFKai-SB" pitchFamily="65" charset="-120"/>
              </a:rPr>
              <a:t>(TOD)</a:t>
            </a:r>
          </a:p>
          <a:p>
            <a:pPr marR="0" algn="l" eaLnBrk="1" hangingPunct="1">
              <a:buFont typeface="Arial" pitchFamily="34" charset="0"/>
              <a:buChar char="•"/>
            </a:pPr>
            <a:endParaRPr lang="en-US" altLang="zh-TW" sz="4000" dirty="0" smtClean="0"/>
          </a:p>
        </p:txBody>
      </p:sp>
    </p:spTree>
    <p:extLst>
      <p:ext uri="{BB962C8B-B14F-4D97-AF65-F5344CB8AC3E}">
        <p14:creationId xmlns:p14="http://schemas.microsoft.com/office/powerpoint/2010/main" val="319080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143000"/>
          </a:xfrm>
          <a:ln>
            <a:miter lim="800000"/>
            <a:headEnd/>
            <a:tailEnd/>
          </a:ln>
          <a:extLst/>
        </p:spPr>
        <p:txBody>
          <a:bodyPr/>
          <a:lstStyle/>
          <a:p>
            <a:pPr>
              <a:defRPr/>
            </a:pPr>
            <a:r>
              <a:rPr lang="zh-TW" altLang="en-US" dirty="0">
                <a:solidFill>
                  <a:srgbClr val="FFFF00"/>
                </a:solidFill>
                <a:latin typeface="DFKai-SB" pitchFamily="65" charset="-120"/>
                <a:ea typeface="DFKai-SB" pitchFamily="65" charset="-120"/>
              </a:rPr>
              <a:t>吹角節</a:t>
            </a:r>
            <a:r>
              <a:rPr lang="en-US" altLang="zh-TW" dirty="0">
                <a:solidFill>
                  <a:srgbClr val="FFFF00"/>
                </a:solidFill>
                <a:latin typeface="DFKai-SB" pitchFamily="65" charset="-120"/>
                <a:ea typeface="DFKai-SB" pitchFamily="65" charset="-120"/>
              </a:rPr>
              <a:t>—</a:t>
            </a:r>
            <a:r>
              <a:rPr lang="zh-TW" altLang="en-US" dirty="0">
                <a:solidFill>
                  <a:srgbClr val="FFFF00"/>
                </a:solidFill>
                <a:latin typeface="DFKai-SB" pitchFamily="65" charset="-120"/>
                <a:ea typeface="DFKai-SB" pitchFamily="65" charset="-120"/>
              </a:rPr>
              <a:t>悔改</a:t>
            </a:r>
            <a:r>
              <a:rPr lang="en-US" altLang="zh-TW" dirty="0">
                <a:solidFill>
                  <a:srgbClr val="FFFF00"/>
                </a:solidFill>
                <a:latin typeface="DFKai-SB" pitchFamily="65" charset="-120"/>
                <a:ea typeface="DFKai-SB" pitchFamily="65" charset="-120"/>
              </a:rPr>
              <a:t>, </a:t>
            </a:r>
            <a:r>
              <a:rPr lang="zh-TW" altLang="en-US" dirty="0">
                <a:solidFill>
                  <a:srgbClr val="FFFF00"/>
                </a:solidFill>
                <a:latin typeface="DFKai-SB" pitchFamily="65" charset="-120"/>
                <a:ea typeface="DFKai-SB" pitchFamily="65" charset="-120"/>
              </a:rPr>
              <a:t>獻祭</a:t>
            </a:r>
            <a:endParaRPr lang="en-US" dirty="0">
              <a:solidFill>
                <a:srgbClr val="FFFF00"/>
              </a:solidFill>
              <a:latin typeface="DFKai-SB" pitchFamily="65" charset="-120"/>
              <a:ea typeface="DFKai-SB" pitchFamily="65" charset="-120"/>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FED82E3D-03E8-4D7F-827F-27F1612EF5DA}" type="slidenum">
              <a:rPr lang="en-US" smtClean="0">
                <a:solidFill>
                  <a:srgbClr val="D1EAEE"/>
                </a:solidFill>
              </a:rPr>
              <a:pPr eaLnBrk="1" hangingPunct="1"/>
              <a:t>3</a:t>
            </a:fld>
            <a:endParaRPr lang="en-US" smtClean="0">
              <a:solidFill>
                <a:srgbClr val="D1EAEE"/>
              </a:solidFill>
            </a:endParaRPr>
          </a:p>
        </p:txBody>
      </p:sp>
      <p:graphicFrame>
        <p:nvGraphicFramePr>
          <p:cNvPr id="23557" name="Object 8"/>
          <p:cNvGraphicFramePr>
            <a:graphicFrameLocks noChangeAspect="1"/>
          </p:cNvGraphicFramePr>
          <p:nvPr>
            <p:extLst>
              <p:ext uri="{D42A27DB-BD31-4B8C-83A1-F6EECF244321}">
                <p14:modId xmlns:p14="http://schemas.microsoft.com/office/powerpoint/2010/main" val="2389283043"/>
              </p:ext>
            </p:extLst>
          </p:nvPr>
        </p:nvGraphicFramePr>
        <p:xfrm>
          <a:off x="192088" y="1447800"/>
          <a:ext cx="9790112" cy="3316288"/>
        </p:xfrm>
        <a:graphic>
          <a:graphicData uri="http://schemas.openxmlformats.org/presentationml/2006/ole">
            <mc:AlternateContent xmlns:mc="http://schemas.openxmlformats.org/markup-compatibility/2006">
              <mc:Choice xmlns:v="urn:schemas-microsoft-com:vml" Requires="v">
                <p:oleObj spid="_x0000_s62094" name="Document" r:id="rId4" imgW="5622706" imgH="1744851" progId="Word.Document.8">
                  <p:embed/>
                </p:oleObj>
              </mc:Choice>
              <mc:Fallback>
                <p:oleObj name="Document" r:id="rId4" imgW="5622706" imgH="1744851" progId="Word.Document.8">
                  <p:embed/>
                  <p:pic>
                    <p:nvPicPr>
                      <p:cNvPr id="0" name="Picture 1091"/>
                      <p:cNvPicPr>
                        <a:picLocks noChangeAspect="1" noChangeArrowheads="1"/>
                      </p:cNvPicPr>
                      <p:nvPr/>
                    </p:nvPicPr>
                    <p:blipFill>
                      <a:blip r:embed="rId5"/>
                      <a:srcRect/>
                      <a:stretch>
                        <a:fillRect/>
                      </a:stretch>
                    </p:blipFill>
                    <p:spPr bwMode="auto">
                      <a:xfrm>
                        <a:off x="192088" y="1447800"/>
                        <a:ext cx="9790112" cy="3316288"/>
                      </a:xfrm>
                      <a:prstGeom prst="rect">
                        <a:avLst/>
                      </a:prstGeom>
                      <a:noFill/>
                      <a:ln>
                        <a:noFill/>
                      </a:ln>
                      <a:effectLst/>
                      <a:extLst/>
                    </p:spPr>
                  </p:pic>
                </p:oleObj>
              </mc:Fallback>
            </mc:AlternateContent>
          </a:graphicData>
        </a:graphic>
      </p:graphicFrame>
      <p:sp>
        <p:nvSpPr>
          <p:cNvPr id="3" name="Down Arrow 2"/>
          <p:cNvSpPr/>
          <p:nvPr/>
        </p:nvSpPr>
        <p:spPr>
          <a:xfrm>
            <a:off x="685800" y="2667000"/>
            <a:ext cx="1371601"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851648" cy="990600"/>
          </a:xfrm>
          <a:ln>
            <a:miter lim="800000"/>
            <a:headEnd/>
            <a:tailEnd/>
          </a:ln>
          <a:extLst/>
        </p:spPr>
        <p:txBody>
          <a:bodyPr/>
          <a:lstStyle/>
          <a:p>
            <a:pPr algn="ctr" eaLnBrk="1" fontAlgn="auto" hangingPunct="1">
              <a:spcAft>
                <a:spcPts val="0"/>
              </a:spcAft>
              <a:defRPr/>
            </a:pPr>
            <a:r>
              <a:rPr lang="zh-TW" altLang="en-US" dirty="0" smtClean="0">
                <a:solidFill>
                  <a:srgbClr val="FFFF00"/>
                </a:solidFill>
                <a:latin typeface="DFKai-SB" pitchFamily="65" charset="-120"/>
                <a:ea typeface="DFKai-SB" pitchFamily="65" charset="-120"/>
              </a:rPr>
              <a:t>秋季節期</a:t>
            </a:r>
            <a:endParaRPr lang="en-US" dirty="0">
              <a:solidFill>
                <a:srgbClr val="FFFF00"/>
              </a:solidFill>
              <a:latin typeface="DFKai-SB" pitchFamily="65" charset="-120"/>
              <a:ea typeface="DFKai-SB" pitchFamily="65" charset="-120"/>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1B62C6A9-AEFB-4BBF-B654-45B0F93ADA8D}" type="slidenum">
              <a:rPr lang="en-US" smtClean="0">
                <a:solidFill>
                  <a:srgbClr val="D1EAEE"/>
                </a:solidFill>
              </a:rPr>
              <a:pPr eaLnBrk="1" hangingPunct="1"/>
              <a:t>4</a:t>
            </a:fld>
            <a:endParaRPr lang="en-US" smtClean="0">
              <a:solidFill>
                <a:srgbClr val="D1EAEE"/>
              </a:solidFill>
            </a:endParaRPr>
          </a:p>
        </p:txBody>
      </p:sp>
      <p:sp>
        <p:nvSpPr>
          <p:cNvPr id="29699" name="Subtitle 2"/>
          <p:cNvSpPr>
            <a:spLocks noGrp="1"/>
          </p:cNvSpPr>
          <p:nvPr>
            <p:ph type="subTitle" idx="1"/>
          </p:nvPr>
        </p:nvSpPr>
        <p:spPr>
          <a:xfrm>
            <a:off x="533400" y="1600200"/>
            <a:ext cx="7854950" cy="4876800"/>
          </a:xfrm>
        </p:spPr>
        <p:txBody>
          <a:bodyPr/>
          <a:lstStyle/>
          <a:p>
            <a:pPr marR="0" algn="l" eaLnBrk="1" hangingPunct="1">
              <a:buFont typeface="Arial" pitchFamily="34" charset="0"/>
              <a:buChar char="•"/>
            </a:pPr>
            <a:r>
              <a:rPr lang="en-US" dirty="0" smtClean="0">
                <a:solidFill>
                  <a:srgbClr val="FFFFFF"/>
                </a:solidFill>
              </a:rPr>
              <a:t>  </a:t>
            </a:r>
            <a:r>
              <a:rPr lang="zh-TW" altLang="en-US" sz="3600" dirty="0" smtClean="0">
                <a:solidFill>
                  <a:srgbClr val="FFFFFF"/>
                </a:solidFill>
                <a:latin typeface="DFKai-SB" pitchFamily="65" charset="-120"/>
                <a:ea typeface="DFKai-SB" pitchFamily="65" charset="-120"/>
              </a:rPr>
              <a:t>秋季節期的</a:t>
            </a:r>
            <a:r>
              <a:rPr lang="zh-TW" altLang="en-US" sz="3600" u="sng" dirty="0" smtClean="0">
                <a:solidFill>
                  <a:srgbClr val="FFFFFF"/>
                </a:solidFill>
                <a:latin typeface="DFKai-SB" pitchFamily="65" charset="-120"/>
                <a:ea typeface="DFKai-SB" pitchFamily="65" charset="-120"/>
              </a:rPr>
              <a:t>準備</a:t>
            </a:r>
            <a:r>
              <a:rPr lang="zh-TW" altLang="en-US" sz="3600" dirty="0" smtClean="0">
                <a:solidFill>
                  <a:srgbClr val="FFFFFF"/>
                </a:solidFill>
                <a:latin typeface="DFKai-SB" pitchFamily="65" charset="-120"/>
                <a:ea typeface="DFKai-SB" pitchFamily="65" charset="-120"/>
              </a:rPr>
              <a:t>開始於吹</a:t>
            </a:r>
            <a:r>
              <a:rPr lang="zh-TW" altLang="en-US" sz="3600" dirty="0">
                <a:solidFill>
                  <a:srgbClr val="FFFFFF"/>
                </a:solidFill>
                <a:latin typeface="DFKai-SB" pitchFamily="65" charset="-120"/>
                <a:ea typeface="DFKai-SB" pitchFamily="65" charset="-120"/>
              </a:rPr>
              <a:t>角節</a:t>
            </a:r>
            <a:r>
              <a:rPr lang="zh-TW" altLang="en-US" sz="3600" dirty="0" smtClean="0">
                <a:solidFill>
                  <a:srgbClr val="FFFFFF"/>
                </a:solidFill>
                <a:latin typeface="DFKai-SB" pitchFamily="65" charset="-120"/>
                <a:ea typeface="DFKai-SB" pitchFamily="65" charset="-120"/>
              </a:rPr>
              <a:t>的悔改</a:t>
            </a:r>
            <a:endParaRPr lang="en-US" altLang="zh-TW" sz="3600" dirty="0" smtClean="0">
              <a:solidFill>
                <a:srgbClr val="FFFFFF"/>
              </a:solidFill>
              <a:latin typeface="DFKai-SB" pitchFamily="65" charset="-120"/>
              <a:ea typeface="DFKai-SB" pitchFamily="65" charset="-120"/>
            </a:endParaRPr>
          </a:p>
          <a:p>
            <a:pPr marR="0" algn="l" eaLnBrk="1" hangingPunct="1">
              <a:buFont typeface="Arial" pitchFamily="34" charset="0"/>
              <a:buChar char="•"/>
            </a:pPr>
            <a:r>
              <a:rPr lang="zh-TW" altLang="en-US" sz="3600" dirty="0" smtClean="0">
                <a:solidFill>
                  <a:srgbClr val="FFFFFF"/>
                </a:solidFill>
                <a:latin typeface="DFKai-SB" pitchFamily="65" charset="-120"/>
                <a:ea typeface="DFKai-SB" pitchFamily="65" charset="-120"/>
              </a:rPr>
              <a:t> </a:t>
            </a:r>
            <a:r>
              <a:rPr lang="en-US" altLang="zh-TW" sz="3600" dirty="0" smtClean="0">
                <a:solidFill>
                  <a:srgbClr val="FFFFFF"/>
                </a:solidFill>
                <a:latin typeface="DFKai-SB" pitchFamily="65" charset="-120"/>
                <a:ea typeface="DFKai-SB" pitchFamily="65" charset="-120"/>
              </a:rPr>
              <a:t>Ten Days of Awe</a:t>
            </a:r>
            <a:r>
              <a:rPr lang="zh-TW" altLang="en-US" sz="3600" dirty="0" smtClean="0">
                <a:solidFill>
                  <a:srgbClr val="FFFFFF"/>
                </a:solidFill>
                <a:latin typeface="DFKai-SB" pitchFamily="65" charset="-120"/>
                <a:ea typeface="DFKai-SB" pitchFamily="65" charset="-120"/>
              </a:rPr>
              <a:t>：</a:t>
            </a:r>
            <a:endParaRPr lang="en-US" altLang="zh-TW" sz="3600" dirty="0" smtClean="0">
              <a:solidFill>
                <a:srgbClr val="FFFFFF"/>
              </a:solidFill>
              <a:latin typeface="DFKai-SB" pitchFamily="65" charset="-120"/>
              <a:ea typeface="DFKai-SB" pitchFamily="65" charset="-120"/>
            </a:endParaRPr>
          </a:p>
          <a:p>
            <a:pPr marR="0" algn="l" eaLnBrk="1" hangingPunct="1"/>
            <a:r>
              <a:rPr lang="zh-TW" altLang="en-US" sz="3600" dirty="0" smtClean="0">
                <a:solidFill>
                  <a:srgbClr val="FFFFFF"/>
                </a:solidFill>
                <a:latin typeface="DFKai-SB" pitchFamily="65" charset="-120"/>
                <a:ea typeface="DFKai-SB" pitchFamily="65" charset="-120"/>
              </a:rPr>
              <a:t>   </a:t>
            </a:r>
            <a:r>
              <a:rPr lang="en-US" altLang="zh-TW" sz="3600" dirty="0" smtClean="0">
                <a:solidFill>
                  <a:srgbClr val="FFFFFF"/>
                </a:solidFill>
                <a:latin typeface="DFKai-SB" pitchFamily="65" charset="-120"/>
                <a:ea typeface="DFKai-SB" pitchFamily="65" charset="-120"/>
              </a:rPr>
              <a:t>&gt; </a:t>
            </a:r>
            <a:r>
              <a:rPr lang="zh-TW" altLang="en-US" sz="3600" dirty="0" smtClean="0">
                <a:solidFill>
                  <a:srgbClr val="FFFF00"/>
                </a:solidFill>
                <a:latin typeface="DFKai-SB" pitchFamily="65" charset="-120"/>
                <a:ea typeface="DFKai-SB" pitchFamily="65" charset="-120"/>
              </a:rPr>
              <a:t>吹角節</a:t>
            </a:r>
            <a:r>
              <a:rPr lang="en-US" altLang="zh-TW" sz="3600" dirty="0" smtClean="0">
                <a:solidFill>
                  <a:srgbClr val="FFFF00"/>
                </a:solidFill>
                <a:latin typeface="DFKai-SB" pitchFamily="65" charset="-120"/>
                <a:ea typeface="DFKai-SB" pitchFamily="65" charset="-120"/>
              </a:rPr>
              <a:t>9/25/2014</a:t>
            </a:r>
            <a:r>
              <a:rPr lang="zh-TW" altLang="en-US" sz="3200" dirty="0" smtClean="0">
                <a:latin typeface="DFKai-SB" pitchFamily="65" charset="-120"/>
                <a:ea typeface="DFKai-SB" pitchFamily="65" charset="-120"/>
              </a:rPr>
              <a:t>提斯利月第一日</a:t>
            </a:r>
            <a:r>
              <a:rPr lang="en-US" sz="3200" dirty="0" smtClean="0">
                <a:latin typeface="DFKai-SB" pitchFamily="65" charset="-120"/>
                <a:ea typeface="DFKai-SB" pitchFamily="65" charset="-120"/>
              </a:rPr>
              <a:t> </a:t>
            </a:r>
            <a:r>
              <a:rPr lang="en-US" altLang="zh-TW" sz="3200" dirty="0" smtClean="0">
                <a:solidFill>
                  <a:srgbClr val="FFFFFF"/>
                </a:solidFill>
                <a:latin typeface="DFKai-SB" pitchFamily="65" charset="-120"/>
                <a:ea typeface="DFKai-SB" pitchFamily="65" charset="-120"/>
              </a:rPr>
              <a:t>The Feast of Trumpets (Rosh Hashanah</a:t>
            </a:r>
            <a:r>
              <a:rPr lang="en-US" altLang="zh-TW" sz="3600" dirty="0" smtClean="0">
                <a:solidFill>
                  <a:srgbClr val="FFFFFF"/>
                </a:solidFill>
                <a:latin typeface="DFKai-SB" pitchFamily="65" charset="-120"/>
                <a:ea typeface="DFKai-SB" pitchFamily="65" charset="-120"/>
              </a:rPr>
              <a:t>)</a:t>
            </a:r>
          </a:p>
          <a:p>
            <a:pPr marR="0" algn="l" eaLnBrk="1" hangingPunct="1"/>
            <a:r>
              <a:rPr lang="zh-TW" altLang="en-US" sz="3600" dirty="0" smtClean="0">
                <a:solidFill>
                  <a:srgbClr val="FFFFFF"/>
                </a:solidFill>
                <a:latin typeface="DFKai-SB" pitchFamily="65" charset="-120"/>
                <a:ea typeface="DFKai-SB" pitchFamily="65" charset="-120"/>
              </a:rPr>
              <a:t>   </a:t>
            </a:r>
            <a:r>
              <a:rPr lang="en-US" altLang="zh-TW" sz="3600" dirty="0" smtClean="0">
                <a:solidFill>
                  <a:srgbClr val="FFFFFF"/>
                </a:solidFill>
                <a:latin typeface="DFKai-SB" pitchFamily="65" charset="-120"/>
                <a:ea typeface="DFKai-SB" pitchFamily="65" charset="-120"/>
              </a:rPr>
              <a:t>&gt; </a:t>
            </a:r>
            <a:r>
              <a:rPr lang="zh-TW" altLang="en-US" sz="3600" dirty="0" smtClean="0">
                <a:solidFill>
                  <a:srgbClr val="FFFF00"/>
                </a:solidFill>
                <a:latin typeface="DFKai-SB" pitchFamily="65" charset="-120"/>
                <a:ea typeface="DFKai-SB" pitchFamily="65" charset="-120"/>
              </a:rPr>
              <a:t>贖罪日</a:t>
            </a:r>
            <a:r>
              <a:rPr lang="en-US" altLang="zh-TW" sz="3600" dirty="0" smtClean="0">
                <a:solidFill>
                  <a:srgbClr val="FFFF00"/>
                </a:solidFill>
                <a:latin typeface="DFKai-SB" pitchFamily="65" charset="-120"/>
                <a:ea typeface="DFKai-SB" pitchFamily="65" charset="-120"/>
              </a:rPr>
              <a:t>10/4/2014</a:t>
            </a:r>
            <a:r>
              <a:rPr lang="zh-TW" altLang="en-US" sz="3200" dirty="0" smtClean="0">
                <a:latin typeface="DFKai-SB" pitchFamily="65" charset="-120"/>
                <a:ea typeface="DFKai-SB" pitchFamily="65" charset="-120"/>
              </a:rPr>
              <a:t>提斯利月第十日</a:t>
            </a:r>
            <a:r>
              <a:rPr lang="en-US" altLang="zh-TW" sz="3200" dirty="0" smtClean="0">
                <a:latin typeface="DFKai-SB" pitchFamily="65" charset="-120"/>
                <a:ea typeface="DFKai-SB" pitchFamily="65" charset="-120"/>
              </a:rPr>
              <a:t> </a:t>
            </a:r>
            <a:r>
              <a:rPr lang="en-US" altLang="zh-TW" sz="3200" dirty="0" smtClean="0">
                <a:solidFill>
                  <a:srgbClr val="FFFFFF"/>
                </a:solidFill>
                <a:latin typeface="DFKai-SB" pitchFamily="65" charset="-120"/>
                <a:ea typeface="DFKai-SB" pitchFamily="65" charset="-120"/>
              </a:rPr>
              <a:t>Day of Atonement (Yom Kippur)</a:t>
            </a:r>
            <a:endParaRPr lang="en-US" sz="3600" dirty="0" smtClean="0">
              <a:solidFill>
                <a:srgbClr val="FFFFFF"/>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en-US" smtClean="0"/>
          </a:p>
        </p:txBody>
      </p:sp>
      <p:pic>
        <p:nvPicPr>
          <p:cNvPr id="20482" name="Picture 3" descr="hristian News"/>
          <p:cNvPicPr>
            <a:picLocks noGrp="1" noChangeAspect="1" noChangeArrowheads="1"/>
          </p:cNvPicPr>
          <p:nvPr>
            <p:ph type="body" idx="4294967295"/>
          </p:nvPr>
        </p:nvPicPr>
        <p:blipFill>
          <a:blip r:embed="rId2"/>
          <a:srcRect/>
          <a:stretch>
            <a:fillRect/>
          </a:stretch>
        </p:blipFill>
        <p:spPr>
          <a:xfrm>
            <a:off x="0" y="0"/>
            <a:ext cx="9906000" cy="6858000"/>
          </a:xfrm>
        </p:spPr>
      </p:pic>
      <p:sp>
        <p:nvSpPr>
          <p:cNvPr id="20483" name="Text Box 6"/>
          <p:cNvSpPr txBox="1">
            <a:spLocks noChangeArrowheads="1"/>
          </p:cNvSpPr>
          <p:nvPr/>
        </p:nvSpPr>
        <p:spPr bwMode="auto">
          <a:xfrm>
            <a:off x="6096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1949,1967</a:t>
            </a:r>
          </a:p>
        </p:txBody>
      </p:sp>
      <p:sp>
        <p:nvSpPr>
          <p:cNvPr id="20484" name="Text Box 7"/>
          <p:cNvSpPr txBox="1">
            <a:spLocks noChangeArrowheads="1"/>
          </p:cNvSpPr>
          <p:nvPr/>
        </p:nvSpPr>
        <p:spPr bwMode="auto">
          <a:xfrm>
            <a:off x="40386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1950,1968</a:t>
            </a:r>
          </a:p>
        </p:txBody>
      </p:sp>
      <p:sp>
        <p:nvSpPr>
          <p:cNvPr id="20485" name="Text Box 9"/>
          <p:cNvSpPr txBox="1">
            <a:spLocks noChangeArrowheads="1"/>
          </p:cNvSpPr>
          <p:nvPr/>
        </p:nvSpPr>
        <p:spPr bwMode="auto">
          <a:xfrm>
            <a:off x="28194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1949,1967</a:t>
            </a:r>
          </a:p>
        </p:txBody>
      </p:sp>
      <p:sp>
        <p:nvSpPr>
          <p:cNvPr id="20486" name="Text Box 10"/>
          <p:cNvSpPr txBox="1">
            <a:spLocks noChangeArrowheads="1"/>
          </p:cNvSpPr>
          <p:nvPr/>
        </p:nvSpPr>
        <p:spPr bwMode="auto">
          <a:xfrm>
            <a:off x="19050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1949,1967</a:t>
            </a:r>
          </a:p>
        </p:txBody>
      </p:sp>
      <p:sp>
        <p:nvSpPr>
          <p:cNvPr id="20487" name="Text Box 12"/>
          <p:cNvSpPr txBox="1">
            <a:spLocks noChangeArrowheads="1"/>
          </p:cNvSpPr>
          <p:nvPr/>
        </p:nvSpPr>
        <p:spPr bwMode="auto">
          <a:xfrm>
            <a:off x="53340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1950,1968</a:t>
            </a:r>
          </a:p>
        </p:txBody>
      </p:sp>
      <p:sp>
        <p:nvSpPr>
          <p:cNvPr id="20488" name="Text Box 13"/>
          <p:cNvSpPr txBox="1">
            <a:spLocks noChangeArrowheads="1"/>
          </p:cNvSpPr>
          <p:nvPr/>
        </p:nvSpPr>
        <p:spPr bwMode="auto">
          <a:xfrm>
            <a:off x="66294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1950,1968</a:t>
            </a:r>
          </a:p>
        </p:txBody>
      </p:sp>
      <p:sp>
        <p:nvSpPr>
          <p:cNvPr id="20489" name="Text Box 14"/>
          <p:cNvSpPr txBox="1">
            <a:spLocks noChangeArrowheads="1"/>
          </p:cNvSpPr>
          <p:nvPr/>
        </p:nvSpPr>
        <p:spPr bwMode="auto">
          <a:xfrm>
            <a:off x="76962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1950,1968</a:t>
            </a:r>
          </a:p>
        </p:txBody>
      </p:sp>
      <p:sp>
        <p:nvSpPr>
          <p:cNvPr id="20490" name="Text Box 15"/>
          <p:cNvSpPr txBox="1">
            <a:spLocks noChangeArrowheads="1"/>
          </p:cNvSpPr>
          <p:nvPr/>
        </p:nvSpPr>
        <p:spPr bwMode="auto">
          <a:xfrm>
            <a:off x="8724900" y="5943600"/>
            <a:ext cx="838200" cy="641350"/>
          </a:xfrm>
          <a:prstGeom prst="rect">
            <a:avLst/>
          </a:prstGeom>
          <a:noFill/>
          <a:ln w="9525">
            <a:noFill/>
            <a:miter lim="800000"/>
            <a:headEnd/>
            <a:tailEnd/>
          </a:ln>
        </p:spPr>
        <p:txBody>
          <a:bodyPr>
            <a:spAutoFit/>
          </a:bodyPr>
          <a:lstStyle/>
          <a:p>
            <a:pPr>
              <a:spcBef>
                <a:spcPct val="50000"/>
              </a:spcBef>
            </a:pPr>
            <a:r>
              <a:rPr lang="en-US">
                <a:solidFill>
                  <a:prstClr val="black"/>
                </a:solidFill>
                <a:latin typeface="Arial" charset="0"/>
                <a:cs typeface="Arial" charset="0"/>
              </a:rPr>
              <a:t>1950,1968</a:t>
            </a:r>
          </a:p>
        </p:txBody>
      </p:sp>
    </p:spTree>
    <p:extLst>
      <p:ext uri="{BB962C8B-B14F-4D97-AF65-F5344CB8AC3E}">
        <p14:creationId xmlns:p14="http://schemas.microsoft.com/office/powerpoint/2010/main" val="254972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851648" cy="1066800"/>
          </a:xfrm>
          <a:ln>
            <a:miter lim="800000"/>
            <a:headEnd/>
            <a:tailEnd/>
          </a:ln>
          <a:extLst/>
        </p:spPr>
        <p:txBody>
          <a:bodyPr/>
          <a:lstStyle/>
          <a:p>
            <a:pPr>
              <a:defRPr/>
            </a:pPr>
            <a:r>
              <a:rPr lang="zh-TW" altLang="en-US" dirty="0">
                <a:solidFill>
                  <a:srgbClr val="FFFF00"/>
                </a:solidFill>
                <a:latin typeface="DFKai-SB" pitchFamily="65" charset="-120"/>
                <a:ea typeface="DFKai-SB" pitchFamily="65" charset="-120"/>
              </a:rPr>
              <a:t>轉從義人的智慧</a:t>
            </a:r>
            <a:endParaRPr lang="en-US" dirty="0">
              <a:solidFill>
                <a:srgbClr val="FFFF00"/>
              </a:solidFill>
              <a:latin typeface="DFKai-SB" pitchFamily="65" charset="-120"/>
              <a:ea typeface="DFKai-SB" pitchFamily="65" charset="-120"/>
            </a:endParaRPr>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08D98753-8DA4-4085-BC98-23DCD0E7C5BA}" type="slidenum">
              <a:rPr lang="en-US" smtClean="0">
                <a:solidFill>
                  <a:srgbClr val="D1EAEE"/>
                </a:solidFill>
              </a:rPr>
              <a:pPr eaLnBrk="1" hangingPunct="1"/>
              <a:t>6</a:t>
            </a:fld>
            <a:endParaRPr lang="en-US" smtClean="0">
              <a:solidFill>
                <a:srgbClr val="D1EAEE"/>
              </a:solidFill>
            </a:endParaRPr>
          </a:p>
        </p:txBody>
      </p:sp>
      <p:sp>
        <p:nvSpPr>
          <p:cNvPr id="8195" name="Subtitle 2"/>
          <p:cNvSpPr>
            <a:spLocks noGrp="1"/>
          </p:cNvSpPr>
          <p:nvPr>
            <p:ph type="subTitle" idx="1"/>
          </p:nvPr>
        </p:nvSpPr>
        <p:spPr>
          <a:xfrm>
            <a:off x="304800" y="1295400"/>
            <a:ext cx="8534400" cy="5257800"/>
          </a:xfrm>
        </p:spPr>
        <p:txBody>
          <a:bodyPr/>
          <a:lstStyle/>
          <a:p>
            <a:pPr marR="0" algn="l" eaLnBrk="1" hangingPunct="1"/>
            <a:r>
              <a:rPr lang="zh-TW" altLang="en-US" sz="4400" dirty="0">
                <a:latin typeface="DFKai-SB" pitchFamily="65" charset="-120"/>
                <a:ea typeface="DFKai-SB" pitchFamily="65" charset="-120"/>
              </a:rPr>
              <a:t>哈</a:t>
            </a:r>
            <a:r>
              <a:rPr lang="zh-TW" altLang="en-US" sz="4400" dirty="0" smtClean="0">
                <a:latin typeface="DFKai-SB" pitchFamily="65" charset="-120"/>
                <a:ea typeface="DFKai-SB" pitchFamily="65" charset="-120"/>
              </a:rPr>
              <a:t>該</a:t>
            </a:r>
            <a:r>
              <a:rPr lang="en-US" altLang="zh-TW" sz="4400" dirty="0" smtClean="0">
                <a:latin typeface="DFKai-SB" pitchFamily="65" charset="-120"/>
                <a:ea typeface="DFKai-SB" pitchFamily="65" charset="-120"/>
              </a:rPr>
              <a:t>2</a:t>
            </a:r>
            <a:r>
              <a:rPr lang="en-US" altLang="zh-TW" sz="4400" dirty="0">
                <a:latin typeface="DFKai-SB" pitchFamily="65" charset="-120"/>
                <a:ea typeface="DFKai-SB" pitchFamily="65" charset="-120"/>
              </a:rPr>
              <a:t>:</a:t>
            </a:r>
            <a:r>
              <a:rPr lang="en-US" altLang="zh-TW" sz="4400" dirty="0" smtClean="0">
                <a:latin typeface="DFKai-SB" pitchFamily="65" charset="-120"/>
                <a:ea typeface="DFKai-SB" pitchFamily="65" charset="-120"/>
              </a:rPr>
              <a:t>6-9 </a:t>
            </a:r>
            <a:r>
              <a:rPr lang="zh-TW" altLang="en-US" sz="4400" i="1" dirty="0">
                <a:latin typeface="DFKai-SB" pitchFamily="65" charset="-120"/>
                <a:ea typeface="DFKai-SB" pitchFamily="65" charset="-120"/>
              </a:rPr>
              <a:t>萬軍之耶和華如此說、過不多時我必再一次震動天地、滄海、與旱地</a:t>
            </a:r>
            <a:r>
              <a:rPr lang="zh-TW" altLang="en-US" sz="4400" i="1" dirty="0" smtClean="0">
                <a:latin typeface="DFKai-SB" pitchFamily="65" charset="-120"/>
                <a:ea typeface="DFKai-SB" pitchFamily="65" charset="-120"/>
              </a:rPr>
              <a:t>．</a:t>
            </a:r>
            <a:r>
              <a:rPr lang="zh-TW" altLang="en-US" sz="4400" i="1" dirty="0" smtClean="0">
                <a:solidFill>
                  <a:srgbClr val="FFFF00"/>
                </a:solidFill>
                <a:latin typeface="DFKai-SB" pitchFamily="65" charset="-120"/>
                <a:ea typeface="DFKai-SB" pitchFamily="65" charset="-120"/>
              </a:rPr>
              <a:t>我</a:t>
            </a:r>
            <a:r>
              <a:rPr lang="zh-TW" altLang="en-US" sz="4400" i="1" dirty="0">
                <a:solidFill>
                  <a:srgbClr val="FFFF00"/>
                </a:solidFill>
                <a:latin typeface="DFKai-SB" pitchFamily="65" charset="-120"/>
                <a:ea typeface="DFKai-SB" pitchFamily="65" charset="-120"/>
              </a:rPr>
              <a:t>必震動萬</a:t>
            </a:r>
            <a:r>
              <a:rPr lang="zh-TW" altLang="en-US" sz="4400" i="1" dirty="0" smtClean="0">
                <a:solidFill>
                  <a:srgbClr val="FFFF00"/>
                </a:solidFill>
                <a:latin typeface="DFKai-SB" pitchFamily="65" charset="-120"/>
                <a:ea typeface="DFKai-SB" pitchFamily="65" charset="-120"/>
              </a:rPr>
              <a:t>國</a:t>
            </a:r>
            <a:r>
              <a:rPr lang="en-US" altLang="zh-TW" sz="4400" i="1" dirty="0" smtClean="0">
                <a:latin typeface="DFKai-SB" pitchFamily="65" charset="-120"/>
                <a:ea typeface="DFKai-SB" pitchFamily="65" charset="-120"/>
              </a:rPr>
              <a:t>…</a:t>
            </a:r>
            <a:r>
              <a:rPr lang="zh-TW" altLang="en-US" sz="4400" i="1" dirty="0" smtClean="0">
                <a:latin typeface="DFKai-SB" pitchFamily="65" charset="-120"/>
                <a:ea typeface="DFKai-SB" pitchFamily="65" charset="-120"/>
              </a:rPr>
              <a:t>這</a:t>
            </a:r>
            <a:r>
              <a:rPr lang="zh-TW" altLang="en-US" sz="4400" i="1" dirty="0">
                <a:latin typeface="DFKai-SB" pitchFamily="65" charset="-120"/>
                <a:ea typeface="DFKai-SB" pitchFamily="65" charset="-120"/>
              </a:rPr>
              <a:t>殿</a:t>
            </a:r>
            <a:r>
              <a:rPr lang="zh-TW" altLang="en-US" sz="4400" i="1" dirty="0">
                <a:solidFill>
                  <a:srgbClr val="FFFF00"/>
                </a:solidFill>
                <a:latin typeface="DFKai-SB" pitchFamily="65" charset="-120"/>
                <a:ea typeface="DFKai-SB" pitchFamily="65" charset="-120"/>
              </a:rPr>
              <a:t>後來的榮耀、必大過先前的榮耀</a:t>
            </a:r>
            <a:r>
              <a:rPr lang="zh-TW" altLang="en-US" sz="4400" i="1" dirty="0">
                <a:latin typeface="DFKai-SB" pitchFamily="65" charset="-120"/>
                <a:ea typeface="DFKai-SB" pitchFamily="65" charset="-120"/>
              </a:rPr>
              <a:t>．在</a:t>
            </a:r>
            <a:r>
              <a:rPr lang="zh-TW" altLang="en-US" sz="4400" i="1" dirty="0">
                <a:solidFill>
                  <a:srgbClr val="FFFF00"/>
                </a:solidFill>
                <a:latin typeface="DFKai-SB" pitchFamily="65" charset="-120"/>
                <a:ea typeface="DFKai-SB" pitchFamily="65" charset="-120"/>
              </a:rPr>
              <a:t>這地方我必賜平安</a:t>
            </a:r>
            <a:r>
              <a:rPr lang="zh-TW" altLang="en-US" sz="4400" i="1" dirty="0">
                <a:latin typeface="DFKai-SB" pitchFamily="65" charset="-120"/>
                <a:ea typeface="DFKai-SB" pitchFamily="65" charset="-120"/>
              </a:rPr>
              <a:t>．這是萬軍之耶和華說的。 </a:t>
            </a:r>
          </a:p>
          <a:p>
            <a:pPr marR="0" algn="l" eaLnBrk="1" hangingPunct="1"/>
            <a:endParaRPr lang="zh-TW" altLang="en-US" sz="3600" dirty="0">
              <a:latin typeface="DFKai-SB" pitchFamily="65" charset="-120"/>
              <a:ea typeface="DFKai-SB" pitchFamily="65" charset="-120"/>
            </a:endParaRPr>
          </a:p>
        </p:txBody>
      </p:sp>
    </p:spTree>
    <p:extLst>
      <p:ext uri="{BB962C8B-B14F-4D97-AF65-F5344CB8AC3E}">
        <p14:creationId xmlns:p14="http://schemas.microsoft.com/office/powerpoint/2010/main" val="37966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914400"/>
          </a:xfrm>
          <a:ln>
            <a:miter lim="800000"/>
            <a:headEnd/>
            <a:tailEnd/>
          </a:ln>
          <a:extLst/>
        </p:spPr>
        <p:txBody>
          <a:bodyPr/>
          <a:lstStyle/>
          <a:p>
            <a:pPr algn="l" eaLnBrk="1" fontAlgn="auto" hangingPunct="1">
              <a:spcAft>
                <a:spcPts val="0"/>
              </a:spcAft>
              <a:defRPr/>
            </a:pPr>
            <a:r>
              <a:rPr lang="zh-TW" altLang="en-US" dirty="0" smtClean="0">
                <a:solidFill>
                  <a:srgbClr val="FFFF00"/>
                </a:solidFill>
                <a:latin typeface="DFKai-SB" pitchFamily="65" charset="-120"/>
                <a:ea typeface="DFKai-SB" pitchFamily="65" charset="-120"/>
              </a:rPr>
              <a:t>  吹角節</a:t>
            </a:r>
            <a:r>
              <a:rPr lang="en-US" altLang="zh-TW" dirty="0" smtClean="0">
                <a:solidFill>
                  <a:srgbClr val="FFFF00"/>
                </a:solidFill>
                <a:latin typeface="DFKai-SB" pitchFamily="65" charset="-120"/>
                <a:ea typeface="DFKai-SB" pitchFamily="65" charset="-120"/>
              </a:rPr>
              <a:t>—</a:t>
            </a:r>
            <a:r>
              <a:rPr lang="zh-TW" altLang="en-US" dirty="0" smtClean="0">
                <a:solidFill>
                  <a:srgbClr val="FFFF00"/>
                </a:solidFill>
                <a:latin typeface="DFKai-SB" pitchFamily="65" charset="-120"/>
                <a:ea typeface="DFKai-SB" pitchFamily="65" charset="-120"/>
              </a:rPr>
              <a:t>悔改 </a:t>
            </a:r>
            <a:endParaRPr lang="en-US" dirty="0">
              <a:solidFill>
                <a:srgbClr val="FFFF00"/>
              </a:solidFill>
              <a:latin typeface="DFKai-SB" pitchFamily="65" charset="-120"/>
              <a:ea typeface="DFKai-SB" pitchFamily="65" charset="-120"/>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B0FEAA27-FB76-4F3A-B47A-24BD815BEE99}" type="slidenum">
              <a:rPr lang="en-US" smtClean="0">
                <a:solidFill>
                  <a:srgbClr val="D1EAEE"/>
                </a:solidFill>
              </a:rPr>
              <a:pPr eaLnBrk="1" hangingPunct="1"/>
              <a:t>7</a:t>
            </a:fld>
            <a:endParaRPr lang="en-US" smtClean="0">
              <a:solidFill>
                <a:srgbClr val="D1EAEE"/>
              </a:solidFill>
            </a:endParaRPr>
          </a:p>
        </p:txBody>
      </p:sp>
      <p:sp>
        <p:nvSpPr>
          <p:cNvPr id="30723" name="Subtitle 2"/>
          <p:cNvSpPr>
            <a:spLocks noGrp="1"/>
          </p:cNvSpPr>
          <p:nvPr>
            <p:ph type="subTitle" idx="1"/>
          </p:nvPr>
        </p:nvSpPr>
        <p:spPr>
          <a:xfrm>
            <a:off x="533400" y="1447800"/>
            <a:ext cx="7854950" cy="5105400"/>
          </a:xfrm>
        </p:spPr>
        <p:txBody>
          <a:bodyPr/>
          <a:lstStyle/>
          <a:p>
            <a:pPr marL="457200" marR="0" indent="-457200" algn="l" eaLnBrk="1" hangingPunct="1">
              <a:buFont typeface="Arial" pitchFamily="34" charset="0"/>
              <a:buChar char="•"/>
            </a:pPr>
            <a:r>
              <a:rPr lang="zh-TW" altLang="en-US" sz="4000" dirty="0" smtClean="0">
                <a:latin typeface="DFKai-SB" pitchFamily="65" charset="-120"/>
                <a:ea typeface="DFKai-SB" pitchFamily="65" charset="-120"/>
              </a:rPr>
              <a:t>警告悔改</a:t>
            </a:r>
            <a:r>
              <a:rPr lang="en-US" altLang="zh-TW" sz="4000" dirty="0" smtClean="0">
                <a:latin typeface="DFKai-SB" pitchFamily="65" charset="-120"/>
                <a:ea typeface="DFKai-SB" pitchFamily="65" charset="-120"/>
              </a:rPr>
              <a:t>: </a:t>
            </a:r>
            <a:r>
              <a:rPr lang="zh-TW" altLang="en-US" sz="4000" dirty="0" smtClean="0">
                <a:latin typeface="DFKai-SB" pitchFamily="65" charset="-120"/>
                <a:ea typeface="DFKai-SB" pitchFamily="65" charset="-120"/>
              </a:rPr>
              <a:t>以色列以此為新年，</a:t>
            </a:r>
            <a:r>
              <a:rPr lang="en-US" altLang="zh-TW" sz="4000" dirty="0" smtClean="0">
                <a:latin typeface="DFKai-SB" pitchFamily="65" charset="-120"/>
                <a:ea typeface="DFKai-SB" pitchFamily="65" charset="-120"/>
              </a:rPr>
              <a:t> </a:t>
            </a:r>
            <a:r>
              <a:rPr lang="zh-TW" altLang="en-US" sz="4000" dirty="0" smtClean="0">
                <a:latin typeface="DFKai-SB" pitchFamily="65" charset="-120"/>
                <a:ea typeface="DFKai-SB" pitchFamily="65" charset="-120"/>
              </a:rPr>
              <a:t>吹角節</a:t>
            </a:r>
            <a:r>
              <a:rPr lang="en-US" altLang="zh-TW" sz="4000" dirty="0">
                <a:latin typeface="DFKai-SB" pitchFamily="65" charset="-120"/>
                <a:ea typeface="DFKai-SB" pitchFamily="65" charset="-120"/>
              </a:rPr>
              <a:t>Rosh </a:t>
            </a:r>
            <a:r>
              <a:rPr lang="en-US" altLang="zh-TW" sz="4000" dirty="0" smtClean="0">
                <a:latin typeface="DFKai-SB" pitchFamily="65" charset="-120"/>
                <a:ea typeface="DFKai-SB" pitchFamily="65" charset="-120"/>
              </a:rPr>
              <a:t>Hashanah</a:t>
            </a:r>
            <a:r>
              <a:rPr lang="zh-TW" altLang="en-US" sz="4000" dirty="0" smtClean="0">
                <a:latin typeface="DFKai-SB" pitchFamily="65" charset="-120"/>
                <a:ea typeface="DFKai-SB" pitchFamily="65" charset="-120"/>
              </a:rPr>
              <a:t> </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一年之始</a:t>
            </a:r>
            <a:r>
              <a:rPr lang="en-US" altLang="zh-TW" sz="4000" dirty="0" smtClean="0">
                <a:latin typeface="DFKai-SB" pitchFamily="65" charset="-120"/>
                <a:ea typeface="DFKai-SB" pitchFamily="65" charset="-120"/>
              </a:rPr>
              <a:t>”</a:t>
            </a:r>
            <a:r>
              <a:rPr lang="en-US" altLang="zh-TW" sz="4000" dirty="0">
                <a:latin typeface="DFKai-SB" pitchFamily="65" charset="-120"/>
                <a:ea typeface="DFKai-SB" pitchFamily="65" charset="-120"/>
              </a:rPr>
              <a:t>,</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世界的誕生日</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創造的紀念日</a:t>
            </a:r>
            <a:r>
              <a:rPr lang="en-US" altLang="zh-TW" sz="4000" dirty="0" smtClean="0">
                <a:latin typeface="DFKai-SB" pitchFamily="65" charset="-120"/>
                <a:ea typeface="DFKai-SB" pitchFamily="65" charset="-120"/>
              </a:rPr>
              <a:t>”</a:t>
            </a:r>
          </a:p>
          <a:p>
            <a:pPr marL="457200" marR="0" indent="-457200" algn="l" eaLnBrk="1" hangingPunct="1">
              <a:buFont typeface="Arial" pitchFamily="34" charset="0"/>
              <a:buChar char="•"/>
            </a:pPr>
            <a:r>
              <a:rPr lang="zh-TW" altLang="en-US" sz="4000" dirty="0" smtClean="0">
                <a:latin typeface="DFKai-SB" pitchFamily="65" charset="-120"/>
                <a:ea typeface="DFKai-SB" pitchFamily="65" charset="-120"/>
              </a:rPr>
              <a:t>猶太新年</a:t>
            </a:r>
            <a:r>
              <a:rPr lang="zh-TW" altLang="en-US" sz="4000" b="1" u="sng" dirty="0" smtClean="0">
                <a:solidFill>
                  <a:srgbClr val="FFFFFF"/>
                </a:solidFill>
                <a:latin typeface="DFKai-SB" pitchFamily="65" charset="-120"/>
                <a:ea typeface="DFKai-SB" pitchFamily="65" charset="-120"/>
              </a:rPr>
              <a:t>是與神之間細心自省的時刻</a:t>
            </a:r>
            <a:r>
              <a:rPr lang="zh-TW" altLang="en-US" sz="4000" dirty="0" smtClean="0">
                <a:latin typeface="DFKai-SB" pitchFamily="65" charset="-120"/>
                <a:ea typeface="DFKai-SB" pitchFamily="65" charset="-120"/>
              </a:rPr>
              <a:t> </a:t>
            </a:r>
            <a:r>
              <a:rPr lang="en-US" altLang="zh-TW" sz="4000" dirty="0" smtClean="0">
                <a:latin typeface="DFKai-SB" pitchFamily="65" charset="-120"/>
                <a:ea typeface="DFKai-SB" pitchFamily="65" charset="-120"/>
              </a:rPr>
              <a:t>(</a:t>
            </a:r>
            <a:r>
              <a:rPr lang="zh-TW" altLang="en-US" sz="4000" dirty="0" smtClean="0">
                <a:latin typeface="DFKai-SB" pitchFamily="65" charset="-120"/>
                <a:ea typeface="DFKai-SB" pitchFamily="65" charset="-120"/>
              </a:rPr>
              <a:t>利</a:t>
            </a:r>
            <a:r>
              <a:rPr lang="en-US" altLang="zh-TW" sz="4000" dirty="0" smtClean="0">
                <a:latin typeface="DFKai-SB" pitchFamily="65" charset="-120"/>
                <a:ea typeface="DFKai-SB" pitchFamily="65" charset="-120"/>
              </a:rPr>
              <a:t>23:23-25; </a:t>
            </a:r>
            <a:r>
              <a:rPr lang="zh-TW" altLang="en-US" sz="4000" dirty="0" smtClean="0">
                <a:latin typeface="DFKai-SB" pitchFamily="65" charset="-120"/>
                <a:ea typeface="DFKai-SB" pitchFamily="65" charset="-120"/>
              </a:rPr>
              <a:t>民數記</a:t>
            </a:r>
            <a:r>
              <a:rPr lang="en-US" altLang="zh-TW" sz="4000" dirty="0" smtClean="0">
                <a:latin typeface="DFKai-SB" pitchFamily="65" charset="-120"/>
                <a:ea typeface="DFKai-SB" pitchFamily="65" charset="-120"/>
              </a:rPr>
              <a:t>29:1)</a:t>
            </a:r>
            <a:r>
              <a:rPr lang="en-US" altLang="zh-TW" sz="4000" dirty="0">
                <a:latin typeface="DFKai-SB" pitchFamily="65" charset="-120"/>
                <a:ea typeface="DFKai-SB" pitchFamily="65" charset="-120"/>
              </a:rPr>
              <a:t>:</a:t>
            </a:r>
            <a:r>
              <a:rPr lang="zh-TW" altLang="en-US" sz="4000" dirty="0" smtClean="0">
                <a:solidFill>
                  <a:srgbClr val="FFFFFF"/>
                </a:solidFill>
                <a:latin typeface="DFKai-SB" pitchFamily="65" charset="-120"/>
                <a:ea typeface="DFKai-SB" pitchFamily="65" charset="-120"/>
              </a:rPr>
              <a:t>吹角守節一天「叫醒」猶太人离恶行善</a:t>
            </a:r>
            <a:endParaRPr lang="en-US" sz="4000" dirty="0" smtClean="0">
              <a:solidFill>
                <a:srgbClr val="FFFFFF"/>
              </a:solidFill>
              <a:latin typeface="DFKai-SB" pitchFamily="65" charset="-120"/>
              <a:ea typeface="DFKai-SB" pitchFamily="65" charset="-120"/>
            </a:endParaRPr>
          </a:p>
        </p:txBody>
      </p:sp>
      <p:pic>
        <p:nvPicPr>
          <p:cNvPr id="30725" name="Picture 5" descr="shofar-b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0"/>
            <a:ext cx="21288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914400"/>
          </a:xfrm>
          <a:ln>
            <a:miter lim="800000"/>
            <a:headEnd/>
            <a:tailEnd/>
          </a:ln>
          <a:extLst/>
        </p:spPr>
        <p:txBody>
          <a:bodyPr/>
          <a:lstStyle/>
          <a:p>
            <a:pPr algn="l" eaLnBrk="1" fontAlgn="auto" hangingPunct="1">
              <a:spcAft>
                <a:spcPts val="0"/>
              </a:spcAft>
              <a:defRPr/>
            </a:pPr>
            <a:r>
              <a:rPr lang="zh-TW" altLang="en-US" dirty="0" smtClean="0">
                <a:solidFill>
                  <a:srgbClr val="FFFF00"/>
                </a:solidFill>
                <a:latin typeface="DFKai-SB" pitchFamily="65" charset="-120"/>
                <a:ea typeface="DFKai-SB" pitchFamily="65" charset="-120"/>
              </a:rPr>
              <a:t>    吹角節</a:t>
            </a:r>
            <a:endParaRPr lang="en-US" dirty="0">
              <a:solidFill>
                <a:srgbClr val="FFFF00"/>
              </a:solidFill>
              <a:latin typeface="DFKai-SB" pitchFamily="65" charset="-120"/>
              <a:ea typeface="DFKai-SB" pitchFamily="65" charset="-120"/>
            </a:endParaRP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197FD039-C58E-4297-BEF7-463AAAD9423E}" type="slidenum">
              <a:rPr lang="en-US" smtClean="0">
                <a:solidFill>
                  <a:srgbClr val="D1EAEE"/>
                </a:solidFill>
              </a:rPr>
              <a:pPr eaLnBrk="1" hangingPunct="1"/>
              <a:t>8</a:t>
            </a:fld>
            <a:endParaRPr lang="en-US" smtClean="0">
              <a:solidFill>
                <a:srgbClr val="D1EAEE"/>
              </a:solidFill>
            </a:endParaRPr>
          </a:p>
        </p:txBody>
      </p:sp>
      <p:sp>
        <p:nvSpPr>
          <p:cNvPr id="31747" name="Subtitle 2"/>
          <p:cNvSpPr>
            <a:spLocks noGrp="1"/>
          </p:cNvSpPr>
          <p:nvPr>
            <p:ph type="subTitle" idx="1"/>
          </p:nvPr>
        </p:nvSpPr>
        <p:spPr>
          <a:xfrm>
            <a:off x="533400" y="1447800"/>
            <a:ext cx="7854950" cy="5105400"/>
          </a:xfrm>
        </p:spPr>
        <p:txBody>
          <a:bodyPr>
            <a:normAutofit lnSpcReduction="10000"/>
          </a:bodyPr>
          <a:lstStyle/>
          <a:p>
            <a:pPr marR="0" algn="l" eaLnBrk="1" hangingPunct="1"/>
            <a:r>
              <a:rPr lang="zh-TW" altLang="en-US" sz="4000" dirty="0" smtClean="0">
                <a:solidFill>
                  <a:srgbClr val="FFFFFF"/>
                </a:solidFill>
                <a:latin typeface="DFKai-SB" pitchFamily="65" charset="-120"/>
                <a:ea typeface="DFKai-SB" pitchFamily="65" charset="-120"/>
              </a:rPr>
              <a:t>吹角一百響</a:t>
            </a:r>
            <a:r>
              <a:rPr lang="en-US" altLang="zh-TW" sz="4000" dirty="0" smtClean="0">
                <a:solidFill>
                  <a:srgbClr val="FFFFFF"/>
                </a:solidFill>
                <a:latin typeface="DFKai-SB" pitchFamily="65" charset="-120"/>
                <a:ea typeface="DFKai-SB" pitchFamily="65" charset="-120"/>
              </a:rPr>
              <a:t>:</a:t>
            </a:r>
          </a:p>
          <a:p>
            <a:pPr marR="0" algn="l" eaLnBrk="1" hangingPunct="1"/>
            <a:r>
              <a:rPr lang="en-US" altLang="zh-TW" sz="4000" dirty="0" smtClean="0">
                <a:solidFill>
                  <a:srgbClr val="FFFFFF"/>
                </a:solidFill>
                <a:latin typeface="DFKai-SB" pitchFamily="65" charset="-120"/>
                <a:ea typeface="DFKai-SB" pitchFamily="65" charset="-120"/>
              </a:rPr>
              <a:t>1.Tekiah </a:t>
            </a:r>
            <a:r>
              <a:rPr lang="zh-CN" altLang="en-US" sz="4000" dirty="0" smtClean="0">
                <a:solidFill>
                  <a:srgbClr val="FFFFFF"/>
                </a:solidFill>
                <a:latin typeface="DFKai-SB" pitchFamily="65" charset="-120"/>
                <a:ea typeface="DFKai-SB" pitchFamily="65" charset="-120"/>
              </a:rPr>
              <a:t>一聲长</a:t>
            </a:r>
            <a:r>
              <a:rPr lang="zh-TW" altLang="en-US" sz="4000" dirty="0" smtClean="0">
                <a:solidFill>
                  <a:srgbClr val="FFFFFF"/>
                </a:solidFill>
                <a:latin typeface="DFKai-SB" pitchFamily="65" charset="-120"/>
                <a:ea typeface="DFKai-SB" pitchFamily="65" charset="-120"/>
              </a:rPr>
              <a:t>響</a:t>
            </a:r>
            <a:r>
              <a:rPr lang="en-US" altLang="zh-TW" sz="4000" dirty="0" smtClean="0">
                <a:solidFill>
                  <a:srgbClr val="FFFFFF"/>
                </a:solidFill>
                <a:latin typeface="DFKai-SB" pitchFamily="65" charset="-120"/>
                <a:ea typeface="DFKai-SB" pitchFamily="65" charset="-120"/>
              </a:rPr>
              <a:t> ― </a:t>
            </a:r>
            <a:r>
              <a:rPr lang="zh-CN" altLang="en-US" sz="4000" dirty="0" smtClean="0">
                <a:solidFill>
                  <a:srgbClr val="FFFF00"/>
                </a:solidFill>
                <a:latin typeface="DFKai-SB" pitchFamily="65" charset="-120"/>
                <a:ea typeface="DFKai-SB" pitchFamily="65" charset="-120"/>
              </a:rPr>
              <a:t>王的加冕</a:t>
            </a:r>
            <a:r>
              <a:rPr lang="en-US" altLang="zh-TW" sz="4000" dirty="0" smtClean="0">
                <a:solidFill>
                  <a:srgbClr val="FFFFFF"/>
                </a:solidFill>
                <a:latin typeface="DFKai-SB" pitchFamily="65" charset="-120"/>
                <a:ea typeface="DFKai-SB" pitchFamily="65" charset="-120"/>
              </a:rPr>
              <a:t>.</a:t>
            </a:r>
          </a:p>
          <a:p>
            <a:pPr marR="0" algn="l" eaLnBrk="1" hangingPunct="1"/>
            <a:r>
              <a:rPr lang="en-US" altLang="zh-TW" sz="4000" dirty="0" smtClean="0">
                <a:solidFill>
                  <a:srgbClr val="FFFFFF"/>
                </a:solidFill>
                <a:latin typeface="DFKai-SB" pitchFamily="65" charset="-120"/>
                <a:ea typeface="DFKai-SB" pitchFamily="65" charset="-120"/>
              </a:rPr>
              <a:t>2.Shevarim </a:t>
            </a:r>
            <a:r>
              <a:rPr lang="zh-CN" altLang="en-US" sz="4000" dirty="0" smtClean="0">
                <a:solidFill>
                  <a:srgbClr val="FFFFFF"/>
                </a:solidFill>
                <a:latin typeface="DFKai-SB" pitchFamily="65" charset="-120"/>
                <a:ea typeface="DFKai-SB" pitchFamily="65" charset="-120"/>
              </a:rPr>
              <a:t>三聲中长度，如哭泣般的</a:t>
            </a:r>
            <a:r>
              <a:rPr lang="zh-TW" altLang="en-US" sz="4000" dirty="0" smtClean="0">
                <a:solidFill>
                  <a:srgbClr val="FFFFFF"/>
                </a:solidFill>
                <a:latin typeface="DFKai-SB" pitchFamily="65" charset="-120"/>
                <a:ea typeface="DFKai-SB" pitchFamily="65" charset="-120"/>
              </a:rPr>
              <a:t>吹角</a:t>
            </a:r>
            <a:r>
              <a:rPr lang="en-US" altLang="zh-TW" sz="4000" dirty="0" smtClean="0">
                <a:solidFill>
                  <a:srgbClr val="FFFFFF"/>
                </a:solidFill>
                <a:latin typeface="DFKai-SB" pitchFamily="65" charset="-120"/>
                <a:ea typeface="DFKai-SB" pitchFamily="65" charset="-120"/>
              </a:rPr>
              <a:t> ― </a:t>
            </a:r>
            <a:r>
              <a:rPr lang="zh-TW" altLang="en-US" sz="4000" dirty="0" smtClean="0">
                <a:solidFill>
                  <a:srgbClr val="FFFF00"/>
                </a:solidFill>
                <a:latin typeface="DFKai-SB" pitchFamily="65" charset="-120"/>
                <a:ea typeface="DFKai-SB" pitchFamily="65" charset="-120"/>
              </a:rPr>
              <a:t>猶太</a:t>
            </a:r>
            <a:r>
              <a:rPr lang="zh-CN" altLang="en-US" sz="4000" dirty="0" smtClean="0">
                <a:solidFill>
                  <a:srgbClr val="FFFF00"/>
                </a:solidFill>
                <a:latin typeface="DFKai-SB" pitchFamily="65" charset="-120"/>
                <a:ea typeface="DFKai-SB" pitchFamily="65" charset="-120"/>
              </a:rPr>
              <a:t>人心中的痛哭，渴望与神连结，成长，並逹成被造的命定</a:t>
            </a:r>
            <a:r>
              <a:rPr lang="en-US" altLang="zh-TW" sz="4000" dirty="0" smtClean="0">
                <a:solidFill>
                  <a:srgbClr val="FFFFFF"/>
                </a:solidFill>
                <a:latin typeface="DFKai-SB" pitchFamily="65" charset="-120"/>
                <a:ea typeface="DFKai-SB" pitchFamily="65" charset="-120"/>
              </a:rPr>
              <a:t>.</a:t>
            </a:r>
          </a:p>
          <a:p>
            <a:pPr marR="0" algn="l" eaLnBrk="1" hangingPunct="1"/>
            <a:r>
              <a:rPr lang="en-US" altLang="zh-TW" sz="4000" dirty="0" smtClean="0">
                <a:solidFill>
                  <a:srgbClr val="FFFFFF"/>
                </a:solidFill>
                <a:latin typeface="DFKai-SB" pitchFamily="65" charset="-120"/>
                <a:ea typeface="DFKai-SB" pitchFamily="65" charset="-120"/>
              </a:rPr>
              <a:t>3.Teruah </a:t>
            </a:r>
            <a:r>
              <a:rPr lang="zh-CN" altLang="en-US" sz="4000" dirty="0" smtClean="0">
                <a:solidFill>
                  <a:srgbClr val="FFFFFF"/>
                </a:solidFill>
                <a:latin typeface="DFKai-SB" pitchFamily="65" charset="-120"/>
                <a:ea typeface="DFKai-SB" pitchFamily="65" charset="-120"/>
              </a:rPr>
              <a:t>九聲急促短</a:t>
            </a:r>
            <a:r>
              <a:rPr lang="zh-TW" altLang="en-US" sz="4000" dirty="0" smtClean="0">
                <a:solidFill>
                  <a:srgbClr val="FFFFFF"/>
                </a:solidFill>
                <a:latin typeface="DFKai-SB" pitchFamily="65" charset="-120"/>
                <a:ea typeface="DFKai-SB" pitchFamily="65" charset="-120"/>
              </a:rPr>
              <a:t>響</a:t>
            </a:r>
            <a:r>
              <a:rPr lang="en-US" altLang="zh-TW" sz="4000" dirty="0" smtClean="0">
                <a:solidFill>
                  <a:srgbClr val="FFFFFF"/>
                </a:solidFill>
                <a:latin typeface="DFKai-SB" pitchFamily="65" charset="-120"/>
                <a:ea typeface="DFKai-SB" pitchFamily="65" charset="-120"/>
              </a:rPr>
              <a:t> ― </a:t>
            </a:r>
            <a:r>
              <a:rPr lang="zh-CN" altLang="en-US" sz="4000" dirty="0" smtClean="0">
                <a:solidFill>
                  <a:srgbClr val="FFFF00"/>
                </a:solidFill>
                <a:latin typeface="DFKai-SB" pitchFamily="65" charset="-120"/>
                <a:ea typeface="DFKai-SB" pitchFamily="65" charset="-120"/>
              </a:rPr>
              <a:t>警鐘，由沉睡中唤醒</a:t>
            </a:r>
            <a:r>
              <a:rPr lang="en-US" altLang="zh-TW" sz="4000" dirty="0" smtClean="0">
                <a:solidFill>
                  <a:srgbClr val="FFFFFF"/>
                </a:solidFill>
                <a:latin typeface="DFKai-SB" pitchFamily="65" charset="-120"/>
                <a:ea typeface="DFKai-SB" pitchFamily="65" charset="-120"/>
              </a:rPr>
              <a:t>.</a:t>
            </a:r>
          </a:p>
          <a:p>
            <a:pPr marR="0" algn="l" eaLnBrk="1" hangingPunct="1"/>
            <a:endParaRPr lang="en-US" altLang="zh-TW" sz="3200" dirty="0" smtClean="0">
              <a:solidFill>
                <a:srgbClr val="FFFFFF"/>
              </a:solidFill>
              <a:latin typeface="DFKai-SB" pitchFamily="65" charset="-120"/>
              <a:ea typeface="DFKai-SB" pitchFamily="65" charset="-120"/>
            </a:endParaRPr>
          </a:p>
          <a:p>
            <a:pPr marR="0" algn="l" eaLnBrk="1" hangingPunct="1"/>
            <a:endParaRPr lang="en-US" altLang="zh-TW" sz="3200" dirty="0" smtClean="0">
              <a:solidFill>
                <a:srgbClr val="FFFFFF"/>
              </a:solidFill>
              <a:latin typeface="DFKai-SB" pitchFamily="65" charset="-120"/>
              <a:ea typeface="DFKai-SB" pitchFamily="65" charset="-120"/>
            </a:endParaRPr>
          </a:p>
          <a:p>
            <a:pPr marR="0" algn="l" eaLnBrk="1" hangingPunct="1"/>
            <a:endParaRPr lang="en-US" altLang="zh-TW" sz="3200" dirty="0" smtClean="0">
              <a:solidFill>
                <a:srgbClr val="FFFFFF"/>
              </a:solidFill>
              <a:latin typeface="DFKai-SB" pitchFamily="65" charset="-120"/>
              <a:ea typeface="DFKai-SB" pitchFamily="65" charset="-120"/>
            </a:endParaRPr>
          </a:p>
          <a:p>
            <a:pPr marR="0" algn="l" eaLnBrk="1" hangingPunct="1"/>
            <a:endParaRPr lang="en-US" sz="3200" dirty="0" smtClean="0">
              <a:solidFill>
                <a:srgbClr val="FFFFFF"/>
              </a:solidFill>
              <a:latin typeface="DFKai-SB" pitchFamily="65" charset="-120"/>
              <a:ea typeface="DFKai-SB" pitchFamily="65" charset="-120"/>
            </a:endParaRPr>
          </a:p>
        </p:txBody>
      </p:sp>
      <p:pic>
        <p:nvPicPr>
          <p:cNvPr id="31749" name="Picture 5" descr="shofar-b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914400"/>
          </a:xfrm>
          <a:ln>
            <a:miter lim="800000"/>
            <a:headEnd/>
            <a:tailEnd/>
          </a:ln>
          <a:extLst/>
        </p:spPr>
        <p:txBody>
          <a:bodyPr/>
          <a:lstStyle/>
          <a:p>
            <a:pPr algn="l" eaLnBrk="1" fontAlgn="auto" hangingPunct="1">
              <a:spcAft>
                <a:spcPts val="0"/>
              </a:spcAft>
              <a:defRPr/>
            </a:pPr>
            <a:r>
              <a:rPr lang="zh-TW" altLang="en-US" dirty="0" smtClean="0">
                <a:solidFill>
                  <a:srgbClr val="FFFF00"/>
                </a:solidFill>
                <a:latin typeface="DFKai-SB" pitchFamily="65" charset="-120"/>
                <a:ea typeface="DFKai-SB" pitchFamily="65" charset="-120"/>
              </a:rPr>
              <a:t>  吹角節</a:t>
            </a:r>
            <a:r>
              <a:rPr lang="en-US" altLang="zh-TW" dirty="0">
                <a:solidFill>
                  <a:srgbClr val="FFFF00"/>
                </a:solidFill>
                <a:latin typeface="DFKai-SB" pitchFamily="65" charset="-120"/>
                <a:ea typeface="DFKai-SB" pitchFamily="65" charset="-120"/>
              </a:rPr>
              <a:t>-</a:t>
            </a:r>
            <a:r>
              <a:rPr lang="zh-TW" altLang="en-US" dirty="0">
                <a:solidFill>
                  <a:srgbClr val="FFFF00"/>
                </a:solidFill>
                <a:latin typeface="DFKai-SB" pitchFamily="65" charset="-120"/>
                <a:ea typeface="DFKai-SB" pitchFamily="65" charset="-120"/>
              </a:rPr>
              <a:t> </a:t>
            </a:r>
            <a:r>
              <a:rPr lang="zh-TW" altLang="en-US" dirty="0" smtClean="0">
                <a:solidFill>
                  <a:srgbClr val="FFFF00"/>
                </a:solidFill>
                <a:latin typeface="DFKai-SB" pitchFamily="65" charset="-120"/>
                <a:ea typeface="DFKai-SB" pitchFamily="65" charset="-120"/>
              </a:rPr>
              <a:t>獻祭</a:t>
            </a:r>
            <a:endParaRPr lang="en-US" dirty="0">
              <a:solidFill>
                <a:srgbClr val="FFFF00"/>
              </a:solidFill>
              <a:latin typeface="DFKai-SB" pitchFamily="65" charset="-120"/>
              <a:ea typeface="DFKai-SB" pitchFamily="65" charset="-12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fld id="{52389D3C-94F3-4BD2-BA4E-CB5A912E22EA}" type="slidenum">
              <a:rPr lang="en-US" smtClean="0">
                <a:solidFill>
                  <a:srgbClr val="D1EAEE"/>
                </a:solidFill>
              </a:rPr>
              <a:pPr eaLnBrk="1" hangingPunct="1"/>
              <a:t>9</a:t>
            </a:fld>
            <a:endParaRPr lang="en-US" smtClean="0">
              <a:solidFill>
                <a:srgbClr val="D1EAEE"/>
              </a:solidFill>
            </a:endParaRPr>
          </a:p>
        </p:txBody>
      </p:sp>
      <p:sp>
        <p:nvSpPr>
          <p:cNvPr id="32771" name="Subtitle 2"/>
          <p:cNvSpPr>
            <a:spLocks noGrp="1"/>
          </p:cNvSpPr>
          <p:nvPr>
            <p:ph type="subTitle" idx="1"/>
          </p:nvPr>
        </p:nvSpPr>
        <p:spPr>
          <a:xfrm>
            <a:off x="533400" y="1447800"/>
            <a:ext cx="7854950" cy="1600200"/>
          </a:xfrm>
        </p:spPr>
        <p:txBody>
          <a:bodyPr>
            <a:normAutofit fontScale="92500" lnSpcReduction="20000"/>
          </a:bodyPr>
          <a:lstStyle/>
          <a:p>
            <a:pPr marR="0" algn="l" eaLnBrk="1" hangingPunct="1"/>
            <a:r>
              <a:rPr lang="zh-TW" altLang="en-US" sz="4000" dirty="0" smtClean="0">
                <a:solidFill>
                  <a:srgbClr val="FFFFFF"/>
                </a:solidFill>
                <a:latin typeface="DFKai-SB" pitchFamily="65" charset="-120"/>
                <a:ea typeface="DFKai-SB" pitchFamily="65" charset="-120"/>
              </a:rPr>
              <a:t>吹角節是聖會，為安息日不可作工，百姓要到會幕前聚集，所有的燔祭都要與贖罪祭同獻</a:t>
            </a:r>
            <a:endParaRPr lang="en-US" sz="4000" dirty="0" smtClean="0">
              <a:solidFill>
                <a:srgbClr val="FFFFFF"/>
              </a:solidFill>
              <a:latin typeface="DFKai-SB" pitchFamily="65" charset="-120"/>
              <a:ea typeface="DFKai-SB" pitchFamily="65" charset="-120"/>
            </a:endParaRPr>
          </a:p>
        </p:txBody>
      </p:sp>
      <p:pic>
        <p:nvPicPr>
          <p:cNvPr id="32773" name="Picture 5" descr="shofar-b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304800" y="3327400"/>
          <a:ext cx="8534400" cy="3017839"/>
        </p:xfrm>
        <a:graphic>
          <a:graphicData uri="http://schemas.openxmlformats.org/drawingml/2006/table">
            <a:tbl>
              <a:tblPr/>
              <a:tblGrid>
                <a:gridCol w="1279525"/>
                <a:gridCol w="1281113"/>
                <a:gridCol w="1385887"/>
                <a:gridCol w="1281113"/>
                <a:gridCol w="3306762"/>
              </a:tblGrid>
              <a:tr h="823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smtClean="0">
                          <a:ln>
                            <a:noFill/>
                          </a:ln>
                          <a:solidFill>
                            <a:srgbClr val="FFFFFF"/>
                          </a:solidFill>
                          <a:effectLst/>
                          <a:latin typeface="Constantia" pitchFamily="18" charset="0"/>
                          <a:ea typeface="HGP明朝E"/>
                          <a:cs typeface="HGP明朝E"/>
                        </a:rPr>
                        <a:t>燔祭 </a:t>
                      </a:r>
                      <a:r>
                        <a:rPr kumimoji="0" lang="en-US" altLang="ja-JP" sz="2400" b="1" i="0" u="none" strike="noStrike" cap="none" normalizeH="0" baseline="0" smtClean="0">
                          <a:ln>
                            <a:noFill/>
                          </a:ln>
                          <a:solidFill>
                            <a:srgbClr val="FFFFFF"/>
                          </a:solidFill>
                          <a:effectLst/>
                          <a:latin typeface="Constantia" pitchFamily="18" charset="0"/>
                          <a:ea typeface="HGP明朝E"/>
                          <a:cs typeface="HGP明朝E"/>
                        </a:rPr>
                        <a:t>(</a:t>
                      </a:r>
                      <a:r>
                        <a:rPr kumimoji="0" lang="ja-JP" altLang="en-US" sz="2400" b="1" i="0" u="none" strike="noStrike" cap="none" normalizeH="0" baseline="0" smtClean="0">
                          <a:ln>
                            <a:noFill/>
                          </a:ln>
                          <a:solidFill>
                            <a:srgbClr val="FFFFFF"/>
                          </a:solidFill>
                          <a:effectLst/>
                          <a:latin typeface="Constantia" pitchFamily="18" charset="0"/>
                          <a:ea typeface="HGP明朝E"/>
                          <a:cs typeface="HGP明朝E"/>
                        </a:rPr>
                        <a:t>全部燒給神</a:t>
                      </a:r>
                      <a:r>
                        <a:rPr kumimoji="0" lang="en-US" altLang="ja-JP" sz="2400" b="1" i="0" u="none" strike="noStrike" cap="none" normalizeH="0" baseline="0" smtClean="0">
                          <a:ln>
                            <a:noFill/>
                          </a:ln>
                          <a:solidFill>
                            <a:srgbClr val="FFFFFF"/>
                          </a:solidFill>
                          <a:effectLst/>
                          <a:latin typeface="Constantia" pitchFamily="18" charset="0"/>
                          <a:ea typeface="HGP明朝E"/>
                          <a:cs typeface="HGP明朝E"/>
                        </a:rPr>
                        <a:t>)</a:t>
                      </a:r>
                      <a:endParaRPr kumimoji="0" lang="en-US" sz="2400" b="1" i="0" u="none" strike="noStrike" cap="none" normalizeH="0" baseline="0" smtClean="0">
                        <a:ln>
                          <a:noFill/>
                        </a:ln>
                        <a:solidFill>
                          <a:srgbClr val="FFFFFF"/>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smtClean="0">
                          <a:ln>
                            <a:noFill/>
                          </a:ln>
                          <a:solidFill>
                            <a:srgbClr val="FFFFFF"/>
                          </a:solidFill>
                          <a:effectLst/>
                          <a:latin typeface="Constantia" pitchFamily="18" charset="0"/>
                          <a:ea typeface="HGP明朝E"/>
                          <a:cs typeface="HGP明朝E"/>
                        </a:rPr>
                        <a:t>贖罪祭 </a:t>
                      </a:r>
                      <a:r>
                        <a:rPr kumimoji="0" lang="en-US" altLang="ja-JP" sz="2400" b="1" i="0" u="none" strike="noStrike" cap="none" normalizeH="0" baseline="0" smtClean="0">
                          <a:ln>
                            <a:noFill/>
                          </a:ln>
                          <a:solidFill>
                            <a:srgbClr val="FFFFFF"/>
                          </a:solidFill>
                          <a:effectLst/>
                          <a:latin typeface="Constantia" pitchFamily="18" charset="0"/>
                          <a:ea typeface="HGP明朝E"/>
                          <a:cs typeface="HGP明朝E"/>
                        </a:rPr>
                        <a:t>(</a:t>
                      </a:r>
                      <a:r>
                        <a:rPr kumimoji="0" lang="zh-TW" altLang="en-US" sz="2400" b="1" i="0" u="none" strike="noStrike" cap="none" normalizeH="0" baseline="0" smtClean="0">
                          <a:ln>
                            <a:noFill/>
                          </a:ln>
                          <a:solidFill>
                            <a:srgbClr val="FFFFFF"/>
                          </a:solidFill>
                          <a:effectLst/>
                          <a:latin typeface="Constantia" pitchFamily="18" charset="0"/>
                          <a:ea typeface="新細明體" pitchFamily="18" charset="-120"/>
                          <a:cs typeface="Arial" pitchFamily="34" charset="0"/>
                        </a:rPr>
                        <a:t>燒上脂油的部份</a:t>
                      </a:r>
                      <a:r>
                        <a:rPr kumimoji="0" lang="en-US" altLang="zh-TW" sz="2400" b="1" i="0" u="none" strike="noStrike" cap="none" normalizeH="0" baseline="0" smtClean="0">
                          <a:ln>
                            <a:noFill/>
                          </a:ln>
                          <a:solidFill>
                            <a:srgbClr val="FFFFFF"/>
                          </a:solidFill>
                          <a:effectLst/>
                          <a:latin typeface="Constantia" pitchFamily="18" charset="0"/>
                          <a:ea typeface="新細明體" pitchFamily="18" charset="-120"/>
                          <a:cs typeface="Arial" pitchFamily="34" charset="0"/>
                        </a:rPr>
                        <a:t>)</a:t>
                      </a:r>
                      <a:endParaRPr kumimoji="0" lang="en-US" sz="2400" b="1" i="0" u="none" strike="noStrike" cap="none" normalizeH="0" baseline="0" smtClean="0">
                        <a:ln>
                          <a:noFill/>
                        </a:ln>
                        <a:solidFill>
                          <a:srgbClr val="FFFFFF"/>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823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nstantia" pitchFamily="18" charset="0"/>
                          <a:ea typeface="新細明體" pitchFamily="18" charset="-120"/>
                          <a:cs typeface="Arial" pitchFamily="34" charset="0"/>
                        </a:rPr>
                        <a:t>公牛犢</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nstantia" pitchFamily="18" charset="0"/>
                          <a:ea typeface="新細明體" pitchFamily="18" charset="-120"/>
                          <a:cs typeface="Arial" pitchFamily="34" charset="0"/>
                        </a:rPr>
                        <a:t>公綿羊</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nstantia" pitchFamily="18" charset="0"/>
                          <a:ea typeface="新細明體" pitchFamily="18" charset="-120"/>
                          <a:cs typeface="Arial" pitchFamily="34" charset="0"/>
                        </a:rPr>
                        <a:t>公羊羔</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onstantia" pitchFamily="18" charset="0"/>
                          <a:ea typeface="新細明體" pitchFamily="18" charset="-120"/>
                          <a:cs typeface="Arial" pitchFamily="34" charset="0"/>
                        </a:rPr>
                        <a:t>公山羊 </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r>
              <a:tr h="457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Constantia" pitchFamily="18" charset="0"/>
                          <a:ea typeface="HGP明朝E"/>
                          <a:cs typeface="HGP明朝E"/>
                        </a:rPr>
                        <a:t>  月朔 </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r>
              <a:tr h="457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Constantia" pitchFamily="18" charset="0"/>
                          <a:ea typeface="HGP明朝E"/>
                          <a:cs typeface="HGP明朝E"/>
                        </a:rPr>
                        <a:t>吹角節</a:t>
                      </a:r>
                      <a:endParaRPr kumimoji="0" lang="en-US" sz="2400" b="0" i="0" u="none" strike="noStrike" cap="none" normalizeH="0" baseline="0" smtClean="0">
                        <a:ln>
                          <a:noFill/>
                        </a:ln>
                        <a:solidFill>
                          <a:srgbClr val="000000"/>
                        </a:solidFill>
                        <a:effectLst/>
                        <a:latin typeface="Constantia" pitchFamily="18"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r>
              <a:tr h="457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Total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14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onstantia" pitchFamily="18" charset="0"/>
                          <a:cs typeface="Arial" pitchFamily="34"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11380</TotalTime>
  <Words>3731</Words>
  <Application>Microsoft Office PowerPoint</Application>
  <PresentationFormat>On-screen Show (4:3)</PresentationFormat>
  <Paragraphs>162</Paragraphs>
  <Slides>17</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Apex</vt:lpstr>
      <vt:lpstr>Flow</vt:lpstr>
      <vt:lpstr>Document</vt:lpstr>
      <vt:lpstr>住棚節節期1: 吹角節—悔改, 獻祭</vt:lpstr>
      <vt:lpstr>來源 (References)</vt:lpstr>
      <vt:lpstr>吹角節—悔改, 獻祭</vt:lpstr>
      <vt:lpstr>秋季節期</vt:lpstr>
      <vt:lpstr>PowerPoint Presentation</vt:lpstr>
      <vt:lpstr>轉從義人的智慧</vt:lpstr>
      <vt:lpstr>  吹角節—悔改 </vt:lpstr>
      <vt:lpstr>    吹角節</vt:lpstr>
      <vt:lpstr>  吹角節- 獻祭</vt:lpstr>
      <vt:lpstr>在對的時間作對的事，就是智慧！</vt:lpstr>
      <vt:lpstr>在對的時間作對的事，就是智慧！</vt:lpstr>
      <vt:lpstr>吹角節–七號</vt:lpstr>
      <vt:lpstr>吹角節--迎娶新婦</vt:lpstr>
      <vt:lpstr>吹角節</vt:lpstr>
      <vt:lpstr>吹角節 Summary 1</vt:lpstr>
      <vt:lpstr>宣告出你的耶利哥城牆,呼喊使它倒下</vt:lpstr>
      <vt:lpstr>吹角節 Summary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猶太節期—了解神的定時  (The Set Time)</dc:title>
  <dc:creator>Helen Wang</dc:creator>
  <cp:lastModifiedBy>WANGWM</cp:lastModifiedBy>
  <cp:revision>1918</cp:revision>
  <cp:lastPrinted>2013-09-20T19:42:07Z</cp:lastPrinted>
  <dcterms:created xsi:type="dcterms:W3CDTF">2013-05-21T04:51:08Z</dcterms:created>
  <dcterms:modified xsi:type="dcterms:W3CDTF">2014-09-06T22:26:30Z</dcterms:modified>
</cp:coreProperties>
</file>