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0" r:id="rId2"/>
    <p:sldId id="256" r:id="rId3"/>
    <p:sldId id="261" r:id="rId4"/>
    <p:sldId id="257" r:id="rId5"/>
    <p:sldId id="276" r:id="rId6"/>
    <p:sldId id="260" r:id="rId7"/>
    <p:sldId id="280" r:id="rId8"/>
    <p:sldId id="283" r:id="rId9"/>
    <p:sldId id="285" r:id="rId10"/>
    <p:sldId id="264" r:id="rId11"/>
    <p:sldId id="273" r:id="rId12"/>
    <p:sldId id="272"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68" d="100"/>
          <a:sy n="68" d="100"/>
        </p:scale>
        <p:origin x="-2768" y="-7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BB3F47-D5C5-F544-B01E-BE828BF2A167}" type="datetimeFigureOut">
              <a:rPr lang="en-US" smtClean="0"/>
              <a:t>4/18/15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3CBC6E-DA42-D747-A432-8029F4195284}" type="slidenum">
              <a:rPr lang="en-US" smtClean="0"/>
              <a:t>‹#›</a:t>
            </a:fld>
            <a:endParaRPr lang="en-US"/>
          </a:p>
        </p:txBody>
      </p:sp>
    </p:spTree>
    <p:extLst>
      <p:ext uri="{BB962C8B-B14F-4D97-AF65-F5344CB8AC3E}">
        <p14:creationId xmlns:p14="http://schemas.microsoft.com/office/powerpoint/2010/main" val="40594873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301">
              <a:defRPr/>
            </a:pPr>
            <a:endParaRPr lang="en-US" altLang="zh-TW" dirty="0" smtClean="0">
              <a:solidFill>
                <a:schemeClr val="bg1"/>
              </a:solidFill>
            </a:endParaRPr>
          </a:p>
        </p:txBody>
      </p:sp>
      <p:sp>
        <p:nvSpPr>
          <p:cNvPr id="4" name="Slide Number Placeholder 3"/>
          <p:cNvSpPr>
            <a:spLocks noGrp="1"/>
          </p:cNvSpPr>
          <p:nvPr>
            <p:ph type="sldNum" sz="quarter" idx="10"/>
          </p:nvPr>
        </p:nvSpPr>
        <p:spPr/>
        <p:txBody>
          <a:bodyPr/>
          <a:lstStyle/>
          <a:p>
            <a:pPr>
              <a:defRPr/>
            </a:pPr>
            <a:fld id="{F7183CA9-1B40-4A37-8D38-13751977D4AC}" type="slidenum">
              <a:rPr lang="en-US" smtClean="0">
                <a:solidFill>
                  <a:prstClr val="black"/>
                </a:solidFill>
              </a:rPr>
              <a:pPr>
                <a:defRPr/>
              </a:pPr>
              <a:t>11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301">
              <a:defRPr/>
            </a:pPr>
            <a:endParaRPr lang="en-US" altLang="zh-TW" dirty="0" smtClean="0">
              <a:solidFill>
                <a:schemeClr val="bg1"/>
              </a:solidFill>
            </a:endParaRPr>
          </a:p>
        </p:txBody>
      </p:sp>
      <p:sp>
        <p:nvSpPr>
          <p:cNvPr id="4" name="Slide Number Placeholder 3"/>
          <p:cNvSpPr>
            <a:spLocks noGrp="1"/>
          </p:cNvSpPr>
          <p:nvPr>
            <p:ph type="sldNum" sz="quarter" idx="10"/>
          </p:nvPr>
        </p:nvSpPr>
        <p:spPr/>
        <p:txBody>
          <a:bodyPr/>
          <a:lstStyle/>
          <a:p>
            <a:pPr>
              <a:defRPr/>
            </a:pPr>
            <a:fld id="{F7183CA9-1B40-4A37-8D38-13751977D4AC}" type="slidenum">
              <a:rPr lang="en-US" smtClean="0">
                <a:solidFill>
                  <a:prstClr val="black"/>
                </a:solidFill>
              </a:rPr>
              <a:pPr>
                <a:defRPr/>
              </a:pPr>
              <a:t>12</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4/18/15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1"/>
          <p:cNvSpPr>
            <a:spLocks noGrp="1"/>
          </p:cNvSpPr>
          <p:nvPr>
            <p:ph idx="1"/>
          </p:nvPr>
        </p:nvSpPr>
        <p:spPr/>
        <p:txBody>
          <a:bodyPr/>
          <a:lstStyle/>
          <a:p>
            <a:endParaRPr lang="en-US" altLang="en-US" smtClean="0"/>
          </a:p>
        </p:txBody>
      </p:sp>
      <p:sp>
        <p:nvSpPr>
          <p:cNvPr id="3075" name="Title 2"/>
          <p:cNvSpPr>
            <a:spLocks noGrp="1"/>
          </p:cNvSpPr>
          <p:nvPr>
            <p:ph type="title"/>
          </p:nvPr>
        </p:nvSpPr>
        <p:spPr/>
        <p:txBody>
          <a:bodyPr/>
          <a:lstStyle/>
          <a:p>
            <a:endParaRPr lang="en-US" altLang="en-US" smtClean="0"/>
          </a:p>
        </p:txBody>
      </p:sp>
      <p:pic>
        <p:nvPicPr>
          <p:cNvPr id="3076" name="Picture 2" descr="http://juanmrivera.files.wordpress.com/2012/03/pray-for-the-peace-of-jerusalem_wide_t_n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2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9992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38000"/>
          </a:blip>
          <a:srcRect t="14191"/>
          <a:stretch/>
        </p:blipFill>
        <p:spPr>
          <a:xfrm>
            <a:off x="0" y="276647"/>
            <a:ext cx="9144000" cy="5223740"/>
          </a:xfrm>
          <a:prstGeom prst="rect">
            <a:avLst/>
          </a:prstGeom>
        </p:spPr>
      </p:pic>
      <p:sp>
        <p:nvSpPr>
          <p:cNvPr id="4" name="Rectangle 3"/>
          <p:cNvSpPr/>
          <p:nvPr/>
        </p:nvSpPr>
        <p:spPr>
          <a:xfrm>
            <a:off x="454526" y="3976893"/>
            <a:ext cx="8488948" cy="3231654"/>
          </a:xfrm>
          <a:prstGeom prst="rect">
            <a:avLst/>
          </a:prstGeom>
        </p:spPr>
        <p:txBody>
          <a:bodyPr wrap="square">
            <a:spAutoFit/>
          </a:bodyPr>
          <a:lstStyle/>
          <a:p>
            <a:r>
              <a:rPr lang="en-US" sz="2400" b="1" dirty="0" smtClean="0"/>
              <a:t>Tel Aviv: </a:t>
            </a:r>
            <a:r>
              <a:rPr lang="en-US" sz="2400" dirty="0" smtClean="0"/>
              <a:t>Attendance </a:t>
            </a:r>
            <a:r>
              <a:rPr lang="en-US" sz="2400" dirty="0"/>
              <a:t>at synagogues and religious </a:t>
            </a:r>
            <a:r>
              <a:rPr lang="en-US" sz="2400" dirty="0" smtClean="0"/>
              <a:t>events growing</a:t>
            </a:r>
          </a:p>
          <a:p>
            <a:pPr marL="285750" indent="-285750">
              <a:buFont typeface="Arial"/>
              <a:buChar char="•"/>
            </a:pPr>
            <a:r>
              <a:rPr lang="en-US" sz="2400" dirty="0" smtClean="0"/>
              <a:t>Religious-secular divide</a:t>
            </a:r>
          </a:p>
          <a:p>
            <a:pPr marL="285750" indent="-285750">
              <a:buFont typeface="Arial"/>
              <a:buChar char="•"/>
            </a:pPr>
            <a:r>
              <a:rPr lang="en-US" sz="2400" dirty="0" smtClean="0"/>
              <a:t>Yet increased interest in religious activities</a:t>
            </a:r>
          </a:p>
          <a:p>
            <a:endParaRPr lang="en-US" sz="1200" dirty="0" smtClean="0"/>
          </a:p>
          <a:p>
            <a:pPr algn="ctr"/>
            <a:r>
              <a:rPr lang="en-US" sz="2400" i="1" dirty="0" smtClean="0"/>
              <a:t>“Those </a:t>
            </a:r>
            <a:r>
              <a:rPr lang="en-US" sz="2400" i="1" dirty="0"/>
              <a:t>who get involved in the city’s religious life are primarily single young professionals—a mix of immigrants and native Israelis, traditional Jews of all streams, and some who define themselves as secular</a:t>
            </a:r>
            <a:r>
              <a:rPr lang="en-US" sz="2400" i="1" dirty="0" smtClean="0"/>
              <a:t>.”</a:t>
            </a:r>
            <a:endParaRPr lang="en-US" sz="2400" i="1" dirty="0"/>
          </a:p>
          <a:p>
            <a:endParaRPr lang="en-US" sz="2400" dirty="0"/>
          </a:p>
        </p:txBody>
      </p:sp>
      <p:pic>
        <p:nvPicPr>
          <p:cNvPr id="7" name="Picture 6"/>
          <p:cNvPicPr>
            <a:picLocks noChangeAspect="1"/>
          </p:cNvPicPr>
          <p:nvPr/>
        </p:nvPicPr>
        <p:blipFill>
          <a:blip r:embed="rId3"/>
          <a:stretch>
            <a:fillRect/>
          </a:stretch>
        </p:blipFill>
        <p:spPr>
          <a:xfrm>
            <a:off x="2045368" y="211695"/>
            <a:ext cx="5611594" cy="3765198"/>
          </a:xfrm>
          <a:prstGeom prst="rect">
            <a:avLst/>
          </a:prstGeom>
        </p:spPr>
      </p:pic>
    </p:spTree>
    <p:extLst>
      <p:ext uri="{BB962C8B-B14F-4D97-AF65-F5344CB8AC3E}">
        <p14:creationId xmlns:p14="http://schemas.microsoft.com/office/powerpoint/2010/main" val="31463211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mt="38000"/>
          </a:blip>
          <a:srcRect t="14191"/>
          <a:stretch/>
        </p:blipFill>
        <p:spPr>
          <a:xfrm>
            <a:off x="0" y="276647"/>
            <a:ext cx="9144000" cy="5223740"/>
          </a:xfrm>
          <a:prstGeom prst="rect">
            <a:avLst/>
          </a:prstGeom>
        </p:spPr>
      </p:pic>
      <p:sp>
        <p:nvSpPr>
          <p:cNvPr id="215043" name="Rectangle 3"/>
          <p:cNvSpPr>
            <a:spLocks noGrp="1" noChangeArrowheads="1"/>
          </p:cNvSpPr>
          <p:nvPr>
            <p:ph type="body" idx="4294967295"/>
          </p:nvPr>
        </p:nvSpPr>
        <p:spPr>
          <a:xfrm>
            <a:off x="76200" y="1333500"/>
            <a:ext cx="9067800" cy="5753100"/>
          </a:xfrm>
        </p:spPr>
        <p:txBody>
          <a:bodyPr>
            <a:normAutofit/>
          </a:bodyPr>
          <a:lstStyle/>
          <a:p>
            <a:pPr marL="137160" indent="0">
              <a:lnSpc>
                <a:spcPct val="110000"/>
              </a:lnSpc>
              <a:spcBef>
                <a:spcPts val="0"/>
              </a:spcBef>
              <a:buNone/>
            </a:pPr>
            <a:r>
              <a:rPr lang="zh-TW" altLang="en-US" sz="4800" dirty="0" smtClean="0">
                <a:solidFill>
                  <a:srgbClr val="FFFF00"/>
                </a:solidFill>
                <a:latin typeface="黑体"/>
                <a:ea typeface="黑体"/>
                <a:cs typeface="黑体"/>
              </a:rPr>
              <a:t>－</a:t>
            </a:r>
            <a:r>
              <a:rPr lang="zh-TW" altLang="en-US" sz="4800" b="1" dirty="0" smtClean="0">
                <a:solidFill>
                  <a:srgbClr val="FFFF00"/>
                </a:solidFill>
                <a:latin typeface="黑体"/>
                <a:ea typeface="黑体"/>
                <a:cs typeface="黑体"/>
              </a:rPr>
              <a:t>為</a:t>
            </a:r>
            <a:r>
              <a:rPr lang="zh-CHT" altLang="en-US" sz="4800" b="1" dirty="0" smtClean="0">
                <a:solidFill>
                  <a:srgbClr val="FFFF00"/>
                </a:solidFill>
                <a:latin typeface="黑体"/>
                <a:ea typeface="黑体"/>
                <a:cs typeface="黑体"/>
              </a:rPr>
              <a:t>特拉維夫</a:t>
            </a:r>
            <a:r>
              <a:rPr lang="zh-TW" altLang="en-US" sz="4800" b="1" dirty="0" smtClean="0">
                <a:solidFill>
                  <a:srgbClr val="FFFF00"/>
                </a:solidFill>
                <a:latin typeface="黑体"/>
                <a:ea typeface="黑体"/>
                <a:cs typeface="黑体"/>
              </a:rPr>
              <a:t>親年</a:t>
            </a:r>
            <a:r>
              <a:rPr lang="zh-TW" altLang="en-US" sz="4800" b="1" dirty="0" smtClean="0">
                <a:solidFill>
                  <a:srgbClr val="FFFF00"/>
                </a:solidFill>
                <a:latin typeface="黑体"/>
                <a:ea typeface="黑体"/>
                <a:cs typeface="黑体"/>
              </a:rPr>
              <a:t>人的救恩禱告</a:t>
            </a:r>
            <a:endParaRPr lang="en-US" altLang="zh-CN" sz="4800" b="1" dirty="0">
              <a:solidFill>
                <a:srgbClr val="FFFF00"/>
              </a:solidFill>
              <a:latin typeface="黑体"/>
              <a:ea typeface="黑体"/>
              <a:cs typeface="黑体"/>
            </a:endParaRPr>
          </a:p>
        </p:txBody>
      </p:sp>
      <p:sp>
        <p:nvSpPr>
          <p:cNvPr id="5" name="Rectangle 4"/>
          <p:cNvSpPr/>
          <p:nvPr/>
        </p:nvSpPr>
        <p:spPr>
          <a:xfrm>
            <a:off x="3429000" y="295870"/>
            <a:ext cx="2438400" cy="923330"/>
          </a:xfrm>
          <a:prstGeom prst="rect">
            <a:avLst/>
          </a:prstGeom>
        </p:spPr>
        <p:txBody>
          <a:bodyPr wrap="square">
            <a:spAutoFit/>
          </a:bodyPr>
          <a:lstStyle/>
          <a:p>
            <a:pPr fontAlgn="base">
              <a:spcBef>
                <a:spcPct val="0"/>
              </a:spcBef>
              <a:spcAft>
                <a:spcPct val="0"/>
              </a:spcAft>
              <a:buFont typeface="Wingdings" pitchFamily="2" charset="2"/>
              <a:buNone/>
            </a:pPr>
            <a:r>
              <a:rPr lang="zh-TW" altLang="en-US" sz="5400" b="1" dirty="0" smtClean="0">
                <a:solidFill>
                  <a:srgbClr val="FFFF00"/>
                </a:solidFill>
                <a:latin typeface="SimHei" pitchFamily="49" charset="-122"/>
                <a:ea typeface="SimHei" pitchFamily="49" charset="-122"/>
                <a:cs typeface="Arial" pitchFamily="34" charset="0"/>
              </a:rPr>
              <a:t>禱告</a:t>
            </a:r>
            <a:r>
              <a:rPr lang="zh-TW" altLang="zh-TW" sz="5400" b="1" dirty="0">
                <a:solidFill>
                  <a:srgbClr val="FFFF00"/>
                </a:solidFill>
                <a:latin typeface="SimHei" pitchFamily="49" charset="-122"/>
                <a:ea typeface="SimHei" pitchFamily="49" charset="-122"/>
                <a:cs typeface="Arial" pitchFamily="34" charset="0"/>
              </a:rPr>
              <a:t>1</a:t>
            </a:r>
            <a:endParaRPr lang="zh-TW" altLang="en-US" sz="5400" b="1" dirty="0">
              <a:solidFill>
                <a:srgbClr val="FFFF00"/>
              </a:solidFill>
              <a:latin typeface="SimHei" pitchFamily="49" charset="-122"/>
              <a:ea typeface="SimHei" pitchFamily="49" charset="-122"/>
              <a:cs typeface="Arial" pitchFamily="34" charset="0"/>
            </a:endParaRPr>
          </a:p>
        </p:txBody>
      </p:sp>
      <p:sp>
        <p:nvSpPr>
          <p:cNvPr id="3" name="Rectangle 2"/>
          <p:cNvSpPr/>
          <p:nvPr/>
        </p:nvSpPr>
        <p:spPr>
          <a:xfrm>
            <a:off x="412359" y="2390263"/>
            <a:ext cx="7899744" cy="3724097"/>
          </a:xfrm>
          <a:prstGeom prst="rect">
            <a:avLst/>
          </a:prstGeom>
        </p:spPr>
        <p:txBody>
          <a:bodyPr wrap="square">
            <a:spAutoFit/>
          </a:bodyPr>
          <a:lstStyle/>
          <a:p>
            <a:pPr algn="r"/>
            <a:r>
              <a:rPr lang="zh-CHT" altLang="en-US" sz="3600" dirty="0" smtClean="0"/>
              <a:t>以後，我要將我的靈澆灌凡有血氣的。你們的兒女要說預言；你們的老年人要做異夢，</a:t>
            </a:r>
            <a:r>
              <a:rPr lang="zh-CHT" altLang="en-US" sz="3600" u="sng" dirty="0" smtClean="0">
                <a:solidFill>
                  <a:srgbClr val="FFFF00"/>
                </a:solidFill>
              </a:rPr>
              <a:t>少年人要見異象</a:t>
            </a:r>
            <a:r>
              <a:rPr lang="zh-CHT" altLang="en-US" sz="3600" dirty="0" smtClean="0"/>
              <a:t>。</a:t>
            </a:r>
            <a:r>
              <a:rPr lang="en-US" altLang="zh-CHT" sz="3600" b="1" dirty="0" smtClean="0">
                <a:solidFill>
                  <a:srgbClr val="FFFF00"/>
                </a:solidFill>
              </a:rPr>
              <a:t>(</a:t>
            </a:r>
            <a:r>
              <a:rPr lang="ja-JP" altLang="en-US" sz="3600" b="1" dirty="0" smtClean="0">
                <a:solidFill>
                  <a:srgbClr val="FFFF00"/>
                </a:solidFill>
              </a:rPr>
              <a:t>珥</a:t>
            </a:r>
            <a:r>
              <a:rPr lang="en-US" altLang="ja-JP" sz="3600" b="1" dirty="0" smtClean="0">
                <a:solidFill>
                  <a:srgbClr val="FFFF00"/>
                </a:solidFill>
              </a:rPr>
              <a:t>2:28)</a:t>
            </a:r>
            <a:endParaRPr lang="en-US" altLang="zh-CHT" sz="3600" b="1" dirty="0" smtClean="0">
              <a:solidFill>
                <a:srgbClr val="FFFF00"/>
              </a:solidFill>
            </a:endParaRPr>
          </a:p>
          <a:p>
            <a:endParaRPr lang="en-US" altLang="zh-CHT" sz="2000" dirty="0" smtClean="0"/>
          </a:p>
          <a:p>
            <a:pPr algn="r"/>
            <a:r>
              <a:rPr lang="zh-CHT" altLang="en-US" sz="3600" dirty="0" smtClean="0"/>
              <a:t>求我們主耶穌</a:t>
            </a:r>
            <a:r>
              <a:rPr lang="zh-CHT" altLang="en-US" sz="3600" dirty="0" smtClean="0"/>
              <a:t>基督的神，榮耀的父，將那賜人智慧和啟示的靈賞給你們，使你們真知道他 </a:t>
            </a:r>
            <a:r>
              <a:rPr lang="en-US" altLang="zh-CHT" sz="3600" dirty="0"/>
              <a:t> </a:t>
            </a:r>
            <a:r>
              <a:rPr lang="en-US" altLang="zh-TW" sz="3600" b="1" dirty="0" smtClean="0">
                <a:solidFill>
                  <a:srgbClr val="FFFF00"/>
                </a:solidFill>
              </a:rPr>
              <a:t>(</a:t>
            </a:r>
            <a:r>
              <a:rPr lang="zh-TW" altLang="en-US" sz="3600" b="1" dirty="0" smtClean="0">
                <a:solidFill>
                  <a:srgbClr val="FFFF00"/>
                </a:solidFill>
              </a:rPr>
              <a:t>弗</a:t>
            </a:r>
            <a:r>
              <a:rPr lang="en-US" altLang="zh-TW" sz="3600" b="1" dirty="0" smtClean="0">
                <a:solidFill>
                  <a:srgbClr val="FFFF00"/>
                </a:solidFill>
              </a:rPr>
              <a:t>1</a:t>
            </a:r>
            <a:r>
              <a:rPr lang="en-US" altLang="zh-TW" sz="3600" b="1" dirty="0">
                <a:solidFill>
                  <a:srgbClr val="FFFF00"/>
                </a:solidFill>
              </a:rPr>
              <a:t>:</a:t>
            </a:r>
            <a:r>
              <a:rPr lang="en-US" altLang="zh-TW" sz="3600" b="1" dirty="0" smtClean="0">
                <a:solidFill>
                  <a:srgbClr val="FFFF00"/>
                </a:solidFill>
              </a:rPr>
              <a:t>17</a:t>
            </a:r>
            <a:r>
              <a:rPr lang="en-US" altLang="zh-TW" sz="3600" b="1" dirty="0">
                <a:solidFill>
                  <a:srgbClr val="FFFF00"/>
                </a:solidFill>
              </a:rPr>
              <a:t>)</a:t>
            </a:r>
            <a:endParaRPr lang="zh-CHT" altLang="en-US" sz="3600" b="1" dirty="0">
              <a:solidFill>
                <a:srgbClr val="FFFF00"/>
              </a:solidFill>
            </a:endParaRPr>
          </a:p>
        </p:txBody>
      </p:sp>
    </p:spTree>
    <p:extLst>
      <p:ext uri="{BB962C8B-B14F-4D97-AF65-F5344CB8AC3E}">
        <p14:creationId xmlns:p14="http://schemas.microsoft.com/office/powerpoint/2010/main" val="16773643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mt="38000"/>
          </a:blip>
          <a:srcRect t="14191"/>
          <a:stretch/>
        </p:blipFill>
        <p:spPr>
          <a:xfrm>
            <a:off x="0" y="276647"/>
            <a:ext cx="9144000" cy="5223740"/>
          </a:xfrm>
          <a:prstGeom prst="rect">
            <a:avLst/>
          </a:prstGeom>
        </p:spPr>
      </p:pic>
      <p:sp>
        <p:nvSpPr>
          <p:cNvPr id="215043" name="Rectangle 3"/>
          <p:cNvSpPr>
            <a:spLocks noGrp="1" noChangeArrowheads="1"/>
          </p:cNvSpPr>
          <p:nvPr>
            <p:ph type="body" idx="4294967295"/>
          </p:nvPr>
        </p:nvSpPr>
        <p:spPr>
          <a:xfrm>
            <a:off x="76200" y="1333500"/>
            <a:ext cx="9067800" cy="5753100"/>
          </a:xfrm>
        </p:spPr>
        <p:txBody>
          <a:bodyPr>
            <a:normAutofit/>
          </a:bodyPr>
          <a:lstStyle/>
          <a:p>
            <a:pPr marL="137160" indent="0">
              <a:lnSpc>
                <a:spcPct val="110000"/>
              </a:lnSpc>
              <a:spcBef>
                <a:spcPts val="0"/>
              </a:spcBef>
              <a:buNone/>
            </a:pPr>
            <a:r>
              <a:rPr lang="zh-TW" altLang="en-US" sz="4800" dirty="0" smtClean="0">
                <a:solidFill>
                  <a:srgbClr val="FFFF00"/>
                </a:solidFill>
                <a:latin typeface="SimHei" panose="02010609060101010101" pitchFamily="49" charset="-122"/>
                <a:ea typeface="SimHei" panose="02010609060101010101" pitchFamily="49" charset="-122"/>
              </a:rPr>
              <a:t>－</a:t>
            </a:r>
            <a:r>
              <a:rPr lang="zh-TW" altLang="en-US" sz="4800" dirty="0" smtClean="0">
                <a:solidFill>
                  <a:srgbClr val="FFFF00"/>
                </a:solidFill>
                <a:latin typeface="SimHei" panose="02010609060101010101" pitchFamily="49" charset="-122"/>
                <a:ea typeface="SimHei" panose="02010609060101010101" pitchFamily="49" charset="-122"/>
              </a:rPr>
              <a:t>代表</a:t>
            </a:r>
            <a:r>
              <a:rPr lang="zh-CHT" altLang="en-US" sz="4800" b="1" dirty="0" smtClean="0">
                <a:solidFill>
                  <a:srgbClr val="FFFF00"/>
                </a:solidFill>
                <a:latin typeface="黑体"/>
                <a:ea typeface="黑体"/>
                <a:cs typeface="黑体"/>
              </a:rPr>
              <a:t>特拉維夫</a:t>
            </a:r>
            <a:r>
              <a:rPr lang="zh-TW" altLang="en-US" sz="4800" b="1" dirty="0" smtClean="0">
                <a:solidFill>
                  <a:srgbClr val="FFFF00"/>
                </a:solidFill>
                <a:latin typeface="黑体"/>
                <a:ea typeface="黑体"/>
                <a:cs typeface="黑体"/>
              </a:rPr>
              <a:t>的</a:t>
            </a:r>
            <a:r>
              <a:rPr lang="zh-TW" altLang="en-US" sz="4800" b="1" dirty="0" smtClean="0">
                <a:solidFill>
                  <a:srgbClr val="FFFF00"/>
                </a:solidFill>
                <a:latin typeface="黑体"/>
                <a:ea typeface="黑体"/>
                <a:cs typeface="黑体"/>
              </a:rPr>
              <a:t>親年人</a:t>
            </a:r>
            <a:r>
              <a:rPr lang="zh-TW" altLang="en-US" sz="4800" dirty="0" smtClean="0">
                <a:solidFill>
                  <a:srgbClr val="FFFF00"/>
                </a:solidFill>
                <a:latin typeface="SimHei" panose="02010609060101010101" pitchFamily="49" charset="-122"/>
                <a:ea typeface="SimHei" panose="02010609060101010101" pitchFamily="49" charset="-122"/>
              </a:rPr>
              <a:t>悔改</a:t>
            </a:r>
            <a:endParaRPr lang="en-US" altLang="zh-CN" sz="4800" dirty="0">
              <a:solidFill>
                <a:srgbClr val="FFFF00"/>
              </a:solidFill>
              <a:latin typeface="SimHei" panose="02010609060101010101" pitchFamily="49" charset="-122"/>
              <a:ea typeface="SimHei" panose="02010609060101010101" pitchFamily="49" charset="-122"/>
            </a:endParaRPr>
          </a:p>
        </p:txBody>
      </p:sp>
      <p:sp>
        <p:nvSpPr>
          <p:cNvPr id="5" name="Rectangle 4"/>
          <p:cNvSpPr/>
          <p:nvPr/>
        </p:nvSpPr>
        <p:spPr>
          <a:xfrm>
            <a:off x="3429000" y="295870"/>
            <a:ext cx="2438400" cy="923330"/>
          </a:xfrm>
          <a:prstGeom prst="rect">
            <a:avLst/>
          </a:prstGeom>
        </p:spPr>
        <p:txBody>
          <a:bodyPr wrap="square">
            <a:spAutoFit/>
          </a:bodyPr>
          <a:lstStyle/>
          <a:p>
            <a:pPr fontAlgn="base">
              <a:spcBef>
                <a:spcPct val="0"/>
              </a:spcBef>
              <a:spcAft>
                <a:spcPct val="0"/>
              </a:spcAft>
              <a:buFont typeface="Wingdings" pitchFamily="2" charset="2"/>
              <a:buNone/>
            </a:pPr>
            <a:r>
              <a:rPr lang="zh-TW" altLang="en-US" sz="5400" b="1" dirty="0" smtClean="0">
                <a:solidFill>
                  <a:srgbClr val="FFFF00"/>
                </a:solidFill>
                <a:latin typeface="SimHei" pitchFamily="49" charset="-122"/>
                <a:ea typeface="SimHei" pitchFamily="49" charset="-122"/>
                <a:cs typeface="Arial" pitchFamily="34" charset="0"/>
              </a:rPr>
              <a:t>禱告</a:t>
            </a:r>
            <a:r>
              <a:rPr lang="en-US" altLang="zh-TW" sz="5400" b="1" dirty="0">
                <a:solidFill>
                  <a:srgbClr val="FFFF00"/>
                </a:solidFill>
                <a:latin typeface="SimHei" pitchFamily="49" charset="-122"/>
                <a:ea typeface="SimHei" pitchFamily="49" charset="-122"/>
                <a:cs typeface="Arial" pitchFamily="34" charset="0"/>
              </a:rPr>
              <a:t>2</a:t>
            </a:r>
            <a:endParaRPr lang="zh-TW" altLang="en-US" sz="5400" b="1" dirty="0">
              <a:solidFill>
                <a:srgbClr val="FFFF00"/>
              </a:solidFill>
              <a:latin typeface="SimHei" pitchFamily="49" charset="-122"/>
              <a:ea typeface="SimHei" pitchFamily="49" charset="-122"/>
              <a:cs typeface="Arial" pitchFamily="34" charset="0"/>
            </a:endParaRPr>
          </a:p>
        </p:txBody>
      </p:sp>
      <p:sp>
        <p:nvSpPr>
          <p:cNvPr id="2" name="Rectangle 1"/>
          <p:cNvSpPr/>
          <p:nvPr/>
        </p:nvSpPr>
        <p:spPr>
          <a:xfrm>
            <a:off x="1066800" y="2286000"/>
            <a:ext cx="7696200" cy="3785652"/>
          </a:xfrm>
          <a:prstGeom prst="rect">
            <a:avLst/>
          </a:prstGeom>
        </p:spPr>
        <p:txBody>
          <a:bodyPr wrap="square">
            <a:spAutoFit/>
          </a:bodyPr>
          <a:lstStyle/>
          <a:p>
            <a:r>
              <a:rPr lang="en-US" altLang="zh-CHT" sz="4000" b="1" dirty="0"/>
              <a:t>14 </a:t>
            </a:r>
            <a:r>
              <a:rPr lang="zh-CHT" altLang="en-US" sz="4000" b="1" dirty="0"/>
              <a:t>這 稱 為 我 名 下 的 子 民 ， 若 是 自 卑 、 禱 告 ， 尋 求 我 的 面 ， 轉 離 他 們 的 惡 行 ， 我 必 從 天 上 垂 聽 ， 赦 免 他 們 的 罪 ， 醫 治 他 們 的 地 </a:t>
            </a:r>
            <a:r>
              <a:rPr lang="zh-CHT" altLang="en-US" sz="4000" b="1" dirty="0" smtClean="0"/>
              <a:t>。</a:t>
            </a:r>
            <a:endParaRPr lang="en-US" altLang="zh-CHT" sz="4000" b="1" dirty="0" smtClean="0"/>
          </a:p>
          <a:p>
            <a:pPr algn="r"/>
            <a:r>
              <a:rPr lang="en-US" altLang="zh-CHT" sz="4000" b="1" dirty="0" smtClean="0">
                <a:solidFill>
                  <a:srgbClr val="FFFF00"/>
                </a:solidFill>
              </a:rPr>
              <a:t>(</a:t>
            </a:r>
            <a:r>
              <a:rPr lang="zh-CHT" altLang="en-US" sz="4000" b="1" dirty="0" smtClean="0">
                <a:solidFill>
                  <a:srgbClr val="FFFF00"/>
                </a:solidFill>
              </a:rPr>
              <a:t>代下 </a:t>
            </a:r>
            <a:r>
              <a:rPr lang="en-US" altLang="zh-CHT" sz="4000" b="1" dirty="0">
                <a:solidFill>
                  <a:srgbClr val="FFFF00"/>
                </a:solidFill>
              </a:rPr>
              <a:t>7:</a:t>
            </a:r>
            <a:r>
              <a:rPr lang="en-US" altLang="zh-CHT" sz="4000" b="1" dirty="0" smtClean="0">
                <a:solidFill>
                  <a:srgbClr val="FFFF00"/>
                </a:solidFill>
              </a:rPr>
              <a:t>14</a:t>
            </a:r>
            <a:r>
              <a:rPr lang="en-US" altLang="zh-CHT" sz="4000" b="1" dirty="0" smtClean="0">
                <a:solidFill>
                  <a:srgbClr val="FFFF00"/>
                </a:solidFill>
              </a:rPr>
              <a:t>)</a:t>
            </a:r>
            <a:endParaRPr lang="zh-CHT" altLang="en-US" sz="4000" b="1" dirty="0">
              <a:solidFill>
                <a:srgbClr val="FFFF00"/>
              </a:solidFill>
            </a:endParaRPr>
          </a:p>
        </p:txBody>
      </p:sp>
    </p:spTree>
    <p:extLst>
      <p:ext uri="{BB962C8B-B14F-4D97-AF65-F5344CB8AC3E}">
        <p14:creationId xmlns:p14="http://schemas.microsoft.com/office/powerpoint/2010/main" val="854151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908" y="5345208"/>
            <a:ext cx="8499614" cy="1470025"/>
          </a:xfrm>
        </p:spPr>
        <p:txBody>
          <a:bodyPr>
            <a:normAutofit/>
          </a:bodyPr>
          <a:lstStyle/>
          <a:p>
            <a:r>
              <a:rPr lang="en-US" dirty="0">
                <a:solidFill>
                  <a:srgbClr val="FFFF00"/>
                </a:solidFill>
              </a:rPr>
              <a:t> </a:t>
            </a:r>
            <a:r>
              <a:rPr lang="zh-CHT" altLang="en-US" b="1" dirty="0" smtClean="0">
                <a:solidFill>
                  <a:srgbClr val="FFFF00"/>
                </a:solidFill>
              </a:rPr>
              <a:t>特拉維夫</a:t>
            </a:r>
            <a:r>
              <a:rPr lang="en-US" altLang="zh-CHT" b="1" dirty="0" smtClean="0">
                <a:solidFill>
                  <a:srgbClr val="FFFF00"/>
                </a:solidFill>
              </a:rPr>
              <a:t> </a:t>
            </a:r>
            <a:r>
              <a:rPr lang="en-US" altLang="zh-CHT" sz="6600" b="1" dirty="0" smtClean="0">
                <a:solidFill>
                  <a:srgbClr val="FFFF00"/>
                </a:solidFill>
              </a:rPr>
              <a:t>.Tel </a:t>
            </a:r>
            <a:r>
              <a:rPr lang="en-US" altLang="zh-CHT" sz="6600" b="1" dirty="0">
                <a:solidFill>
                  <a:srgbClr val="FFFF00"/>
                </a:solidFill>
              </a:rPr>
              <a:t>Aviv.</a:t>
            </a:r>
            <a:r>
              <a:rPr lang="he-IL" altLang="zh-CHT" b="1" dirty="0">
                <a:solidFill>
                  <a:srgbClr val="FFFF00"/>
                </a:solidFill>
              </a:rPr>
              <a:t> </a:t>
            </a:r>
            <a:r>
              <a:rPr lang="en-US" altLang="zh-CHT" b="1" dirty="0" smtClean="0">
                <a:solidFill>
                  <a:srgbClr val="FFFF00"/>
                </a:solidFill>
              </a:rPr>
              <a:t> </a:t>
            </a:r>
            <a:r>
              <a:rPr lang="he-IL" altLang="zh-CHT" b="1" dirty="0" smtClean="0">
                <a:solidFill>
                  <a:srgbClr val="FFFF00"/>
                </a:solidFill>
              </a:rPr>
              <a:t>תֵּל</a:t>
            </a:r>
            <a:r>
              <a:rPr lang="he-IL" altLang="zh-CHT" b="1" dirty="0">
                <a:solidFill>
                  <a:srgbClr val="FFFF00"/>
                </a:solidFill>
              </a:rPr>
              <a:t>־</a:t>
            </a:r>
            <a:r>
              <a:rPr lang="he-IL" altLang="zh-CHT" b="1" dirty="0" smtClean="0">
                <a:solidFill>
                  <a:srgbClr val="FFFF00"/>
                </a:solidFill>
              </a:rPr>
              <a:t>אָבִיב</a:t>
            </a:r>
            <a:endParaRPr lang="en-US" b="1" dirty="0">
              <a:solidFill>
                <a:srgbClr val="FFFF00"/>
              </a:solidFill>
            </a:endParaRPr>
          </a:p>
        </p:txBody>
      </p:sp>
      <p:pic>
        <p:nvPicPr>
          <p:cNvPr id="6" name="Picture 5"/>
          <p:cNvPicPr>
            <a:picLocks noChangeAspect="1"/>
          </p:cNvPicPr>
          <p:nvPr/>
        </p:nvPicPr>
        <p:blipFill rotWithShape="1">
          <a:blip r:embed="rId2"/>
          <a:srcRect t="14191"/>
          <a:stretch/>
        </p:blipFill>
        <p:spPr>
          <a:xfrm>
            <a:off x="0" y="377246"/>
            <a:ext cx="9144000" cy="5223740"/>
          </a:xfrm>
          <a:prstGeom prst="rect">
            <a:avLst/>
          </a:prstGeom>
        </p:spPr>
      </p:pic>
    </p:spTree>
    <p:extLst>
      <p:ext uri="{BB962C8B-B14F-4D97-AF65-F5344CB8AC3E}">
        <p14:creationId xmlns:p14="http://schemas.microsoft.com/office/powerpoint/2010/main" val="33235652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alphaModFix amt="38000"/>
          </a:blip>
          <a:srcRect t="14191"/>
          <a:stretch/>
        </p:blipFill>
        <p:spPr>
          <a:xfrm>
            <a:off x="0" y="276647"/>
            <a:ext cx="9144000" cy="5223740"/>
          </a:xfrm>
          <a:prstGeom prst="rect">
            <a:avLst/>
          </a:prstGeom>
        </p:spPr>
      </p:pic>
      <p:sp>
        <p:nvSpPr>
          <p:cNvPr id="2" name="Title 1"/>
          <p:cNvSpPr>
            <a:spLocks noGrp="1"/>
          </p:cNvSpPr>
          <p:nvPr>
            <p:ph type="title"/>
          </p:nvPr>
        </p:nvSpPr>
        <p:spPr>
          <a:xfrm>
            <a:off x="457200" y="0"/>
            <a:ext cx="8229600" cy="994444"/>
          </a:xfrm>
        </p:spPr>
        <p:txBody>
          <a:bodyPr/>
          <a:lstStyle/>
          <a:p>
            <a:r>
              <a:rPr lang="zh-TW" altLang="en-US" dirty="0" smtClean="0">
                <a:solidFill>
                  <a:srgbClr val="FFFF00"/>
                </a:solidFill>
              </a:rPr>
              <a:t>特拉維夫的開始</a:t>
            </a:r>
            <a:endParaRPr lang="en-US" dirty="0"/>
          </a:p>
        </p:txBody>
      </p:sp>
      <p:pic>
        <p:nvPicPr>
          <p:cNvPr id="4" name="Content Placeholder 3"/>
          <p:cNvPicPr>
            <a:picLocks noGrp="1" noChangeAspect="1"/>
          </p:cNvPicPr>
          <p:nvPr>
            <p:ph idx="1"/>
          </p:nvPr>
        </p:nvPicPr>
        <p:blipFill rotWithShape="1">
          <a:blip r:embed="rId3"/>
          <a:srcRect t="16107" b="24776"/>
          <a:stretch/>
        </p:blipFill>
        <p:spPr>
          <a:xfrm>
            <a:off x="1122947" y="994444"/>
            <a:ext cx="7416800" cy="2662627"/>
          </a:xfrm>
        </p:spPr>
      </p:pic>
      <p:sp>
        <p:nvSpPr>
          <p:cNvPr id="5" name="Content Placeholder 2"/>
          <p:cNvSpPr txBox="1">
            <a:spLocks/>
          </p:cNvSpPr>
          <p:nvPr/>
        </p:nvSpPr>
        <p:spPr>
          <a:xfrm>
            <a:off x="105144" y="3890209"/>
            <a:ext cx="8718311" cy="24339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2800" b="1" u="sng" dirty="0" smtClean="0"/>
              <a:t>1909</a:t>
            </a:r>
            <a:r>
              <a:rPr lang="en-US" altLang="zh-TW" sz="2800" dirty="0" smtClean="0"/>
              <a:t>: 66 families (Zionists) build 66 homes</a:t>
            </a:r>
          </a:p>
          <a:p>
            <a:pPr marL="0" indent="0">
              <a:buNone/>
            </a:pPr>
            <a:endParaRPr lang="en-US" altLang="zh-TW" sz="1200" dirty="0" smtClean="0"/>
          </a:p>
          <a:p>
            <a:r>
              <a:rPr lang="en-US" sz="2800" b="1" u="sng" dirty="0"/>
              <a:t>1917-1948</a:t>
            </a:r>
            <a:r>
              <a:rPr lang="en-US" sz="2800" b="1" dirty="0"/>
              <a:t>: </a:t>
            </a:r>
            <a:r>
              <a:rPr lang="en-US" sz="2800" dirty="0"/>
              <a:t>Forced to leave, came back, Jews flee to this city due to persecution in </a:t>
            </a:r>
            <a:r>
              <a:rPr lang="en-US" sz="2800" dirty="0" smtClean="0"/>
              <a:t>Europe</a:t>
            </a:r>
            <a:endParaRPr lang="en-US" sz="2800" dirty="0"/>
          </a:p>
          <a:p>
            <a:pPr marL="0" indent="0">
              <a:buNone/>
            </a:pPr>
            <a:endParaRPr lang="en-US" sz="1500" dirty="0"/>
          </a:p>
          <a:p>
            <a:r>
              <a:rPr lang="en-US" sz="2800" b="1" u="sng" dirty="0"/>
              <a:t>1948-Present</a:t>
            </a:r>
            <a:r>
              <a:rPr lang="en-US" sz="2800" b="1" dirty="0"/>
              <a:t>:</a:t>
            </a:r>
            <a:r>
              <a:rPr lang="en-US" sz="2800" dirty="0"/>
              <a:t> </a:t>
            </a:r>
            <a:r>
              <a:rPr lang="en-US" sz="2800" dirty="0" smtClean="0"/>
              <a:t>Independence &amp; Continued </a:t>
            </a:r>
            <a:r>
              <a:rPr lang="en-US" sz="2800" dirty="0"/>
              <a:t>development</a:t>
            </a:r>
            <a:endParaRPr lang="en-US" altLang="zh-TW" sz="2800" dirty="0" smtClean="0"/>
          </a:p>
          <a:p>
            <a:pPr marL="457200" lvl="1" indent="0">
              <a:buNone/>
            </a:pPr>
            <a:endParaRPr lang="en-US" dirty="0" smtClean="0"/>
          </a:p>
        </p:txBody>
      </p:sp>
      <p:pic>
        <p:nvPicPr>
          <p:cNvPr id="6" name="Picture 5"/>
          <p:cNvPicPr>
            <a:picLocks noChangeAspect="1"/>
          </p:cNvPicPr>
          <p:nvPr/>
        </p:nvPicPr>
        <p:blipFill rotWithShape="1">
          <a:blip r:embed="rId4"/>
          <a:srcRect/>
          <a:stretch/>
        </p:blipFill>
        <p:spPr>
          <a:xfrm flipV="1">
            <a:off x="7986292" y="3008611"/>
            <a:ext cx="920345" cy="881598"/>
          </a:xfrm>
          <a:prstGeom prst="rect">
            <a:avLst/>
          </a:prstGeom>
        </p:spPr>
      </p:pic>
    </p:spTree>
    <p:extLst>
      <p:ext uri="{BB962C8B-B14F-4D97-AF65-F5344CB8AC3E}">
        <p14:creationId xmlns:p14="http://schemas.microsoft.com/office/powerpoint/2010/main" val="13885461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38000"/>
          </a:blip>
          <a:srcRect t="14191"/>
          <a:stretch/>
        </p:blipFill>
        <p:spPr>
          <a:xfrm>
            <a:off x="0" y="276647"/>
            <a:ext cx="9144000" cy="5223740"/>
          </a:xfrm>
          <a:prstGeom prst="rect">
            <a:avLst/>
          </a:prstGeom>
        </p:spPr>
      </p:pic>
      <p:sp>
        <p:nvSpPr>
          <p:cNvPr id="3" name="Content Placeholder 2"/>
          <p:cNvSpPr>
            <a:spLocks noGrp="1"/>
          </p:cNvSpPr>
          <p:nvPr>
            <p:ph idx="1"/>
          </p:nvPr>
        </p:nvSpPr>
        <p:spPr>
          <a:xfrm>
            <a:off x="105145" y="1149200"/>
            <a:ext cx="6080964" cy="5522571"/>
          </a:xfrm>
        </p:spPr>
        <p:txBody>
          <a:bodyPr>
            <a:noAutofit/>
          </a:bodyPr>
          <a:lstStyle/>
          <a:p>
            <a:r>
              <a:rPr lang="en-US" b="1" u="sng" dirty="0" smtClean="0"/>
              <a:t>Population</a:t>
            </a:r>
            <a:r>
              <a:rPr lang="en-US" b="1" dirty="0" smtClean="0"/>
              <a:t>:</a:t>
            </a:r>
            <a:r>
              <a:rPr lang="en-US" dirty="0" smtClean="0"/>
              <a:t> </a:t>
            </a:r>
            <a:r>
              <a:rPr lang="en-US" sz="2800" dirty="0" smtClean="0"/>
              <a:t>414,600 (2</a:t>
            </a:r>
            <a:r>
              <a:rPr lang="en-US" sz="2800" baseline="30000" dirty="0" smtClean="0"/>
              <a:t>nd</a:t>
            </a:r>
            <a:r>
              <a:rPr lang="en-US" sz="2800" dirty="0" smtClean="0"/>
              <a:t> largest city)</a:t>
            </a:r>
            <a:endParaRPr lang="en-US" dirty="0" smtClean="0"/>
          </a:p>
          <a:p>
            <a:r>
              <a:rPr lang="en-US" b="1" u="sng" dirty="0" smtClean="0"/>
              <a:t>Economy</a:t>
            </a:r>
            <a:r>
              <a:rPr lang="en-US" b="1" dirty="0"/>
              <a:t>: </a:t>
            </a:r>
            <a:r>
              <a:rPr lang="en-US" dirty="0"/>
              <a:t>2</a:t>
            </a:r>
            <a:r>
              <a:rPr lang="en-US" baseline="30000" dirty="0"/>
              <a:t>nd</a:t>
            </a:r>
            <a:r>
              <a:rPr lang="en-US" dirty="0"/>
              <a:t>-largest economy in the Middle East after </a:t>
            </a:r>
            <a:r>
              <a:rPr lang="en-US" dirty="0" smtClean="0"/>
              <a:t>Dubai</a:t>
            </a:r>
            <a:endParaRPr lang="en-US" sz="2800" dirty="0" smtClean="0"/>
          </a:p>
          <a:p>
            <a:pPr lvl="1"/>
            <a:r>
              <a:rPr lang="en-US" b="1" u="sng" dirty="0"/>
              <a:t>Economic</a:t>
            </a:r>
            <a:r>
              <a:rPr lang="en-US" dirty="0"/>
              <a:t>: Tel Aviv Stock </a:t>
            </a:r>
            <a:r>
              <a:rPr lang="en-US" dirty="0" smtClean="0"/>
              <a:t>Exchange</a:t>
            </a:r>
            <a:endParaRPr lang="en-US" dirty="0"/>
          </a:p>
          <a:p>
            <a:pPr marL="457200" lvl="1" indent="0">
              <a:buNone/>
            </a:pPr>
            <a:endParaRPr lang="en-US" sz="1050" dirty="0"/>
          </a:p>
          <a:p>
            <a:pPr lvl="1"/>
            <a:r>
              <a:rPr lang="en-US" b="1" u="sng" dirty="0" smtClean="0"/>
              <a:t>Technology</a:t>
            </a:r>
            <a:r>
              <a:rPr lang="en-US" dirty="0" smtClean="0"/>
              <a:t>: World’s </a:t>
            </a:r>
            <a:r>
              <a:rPr lang="en-US" dirty="0"/>
              <a:t>top 10 </a:t>
            </a:r>
            <a:r>
              <a:rPr lang="en-US" dirty="0" smtClean="0"/>
              <a:t>tech centers</a:t>
            </a:r>
          </a:p>
          <a:p>
            <a:r>
              <a:rPr lang="en-US" b="1" dirty="0"/>
              <a:t>Known as: </a:t>
            </a:r>
          </a:p>
          <a:p>
            <a:pPr lvl="1"/>
            <a:r>
              <a:rPr lang="en-US" dirty="0"/>
              <a:t>"The City that Never Sleeps” </a:t>
            </a:r>
          </a:p>
          <a:p>
            <a:pPr lvl="1"/>
            <a:r>
              <a:rPr lang="en-US" dirty="0"/>
              <a:t>“Party Capital” (24 hr. culture)</a:t>
            </a:r>
          </a:p>
        </p:txBody>
      </p:sp>
      <p:pic>
        <p:nvPicPr>
          <p:cNvPr id="4" name="Picture 3"/>
          <p:cNvPicPr>
            <a:picLocks noChangeAspect="1"/>
          </p:cNvPicPr>
          <p:nvPr/>
        </p:nvPicPr>
        <p:blipFill rotWithShape="1">
          <a:blip r:embed="rId3"/>
          <a:srcRect l="22550" r="6069" b="16162"/>
          <a:stretch/>
        </p:blipFill>
        <p:spPr>
          <a:xfrm>
            <a:off x="6373570" y="1263165"/>
            <a:ext cx="2342642" cy="2760730"/>
          </a:xfrm>
          <a:prstGeom prst="rect">
            <a:avLst/>
          </a:prstGeom>
        </p:spPr>
      </p:pic>
      <p:sp>
        <p:nvSpPr>
          <p:cNvPr id="7" name="Title 1"/>
          <p:cNvSpPr txBox="1">
            <a:spLocks/>
          </p:cNvSpPr>
          <p:nvPr/>
        </p:nvSpPr>
        <p:spPr>
          <a:xfrm>
            <a:off x="105145" y="-36821"/>
            <a:ext cx="8499614" cy="10201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FF00"/>
                </a:solidFill>
              </a:rPr>
              <a:t> </a:t>
            </a:r>
            <a:r>
              <a:rPr lang="zh-CHT" altLang="en-US" sz="4000" b="1" dirty="0" smtClean="0">
                <a:solidFill>
                  <a:srgbClr val="FFFF00"/>
                </a:solidFill>
              </a:rPr>
              <a:t>特拉維夫</a:t>
            </a:r>
            <a:r>
              <a:rPr lang="en-US" altLang="zh-CHT" sz="4000" b="1" dirty="0" smtClean="0">
                <a:solidFill>
                  <a:srgbClr val="FFFF00"/>
                </a:solidFill>
              </a:rPr>
              <a:t> </a:t>
            </a:r>
            <a:r>
              <a:rPr lang="en-US" altLang="zh-CHT" sz="6000" b="1" dirty="0" smtClean="0">
                <a:solidFill>
                  <a:srgbClr val="FFFF00"/>
                </a:solidFill>
              </a:rPr>
              <a:t>.Tel Aviv.</a:t>
            </a:r>
            <a:r>
              <a:rPr lang="he-IL" altLang="zh-CHT" sz="4000" b="1" dirty="0" smtClean="0">
                <a:solidFill>
                  <a:srgbClr val="FFFF00"/>
                </a:solidFill>
              </a:rPr>
              <a:t> </a:t>
            </a:r>
            <a:r>
              <a:rPr lang="en-US" altLang="zh-CHT" sz="4000" b="1" dirty="0" smtClean="0">
                <a:solidFill>
                  <a:srgbClr val="FFFF00"/>
                </a:solidFill>
              </a:rPr>
              <a:t> </a:t>
            </a:r>
            <a:r>
              <a:rPr lang="he-IL" altLang="zh-CHT" sz="4000" b="1" dirty="0" smtClean="0">
                <a:solidFill>
                  <a:srgbClr val="FFFF00"/>
                </a:solidFill>
              </a:rPr>
              <a:t>תֵּל־אָבִיב</a:t>
            </a:r>
            <a:endParaRPr lang="en-US" sz="4000" b="1" dirty="0">
              <a:solidFill>
                <a:srgbClr val="FFFF00"/>
              </a:solidFill>
            </a:endParaRPr>
          </a:p>
        </p:txBody>
      </p:sp>
      <p:pic>
        <p:nvPicPr>
          <p:cNvPr id="8" name="Picture 7"/>
          <p:cNvPicPr>
            <a:picLocks noChangeAspect="1"/>
          </p:cNvPicPr>
          <p:nvPr/>
        </p:nvPicPr>
        <p:blipFill rotWithShape="1">
          <a:blip r:embed="rId4"/>
          <a:srcRect r="24676"/>
          <a:stretch/>
        </p:blipFill>
        <p:spPr>
          <a:xfrm>
            <a:off x="6373570" y="4311343"/>
            <a:ext cx="2257119" cy="1991396"/>
          </a:xfrm>
          <a:prstGeom prst="rect">
            <a:avLst/>
          </a:prstGeom>
        </p:spPr>
      </p:pic>
    </p:spTree>
    <p:extLst>
      <p:ext uri="{BB962C8B-B14F-4D97-AF65-F5344CB8AC3E}">
        <p14:creationId xmlns:p14="http://schemas.microsoft.com/office/powerpoint/2010/main" val="30801682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38000"/>
          </a:blip>
          <a:srcRect t="14191"/>
          <a:stretch/>
        </p:blipFill>
        <p:spPr>
          <a:xfrm>
            <a:off x="0" y="276647"/>
            <a:ext cx="9144000" cy="5223740"/>
          </a:xfrm>
          <a:prstGeom prst="rect">
            <a:avLst/>
          </a:prstGeom>
        </p:spPr>
      </p:pic>
      <p:sp>
        <p:nvSpPr>
          <p:cNvPr id="3" name="Content Placeholder 2"/>
          <p:cNvSpPr>
            <a:spLocks noGrp="1"/>
          </p:cNvSpPr>
          <p:nvPr>
            <p:ph idx="1"/>
          </p:nvPr>
        </p:nvSpPr>
        <p:spPr>
          <a:xfrm>
            <a:off x="105145" y="1149200"/>
            <a:ext cx="5441484" cy="5522571"/>
          </a:xfrm>
        </p:spPr>
        <p:txBody>
          <a:bodyPr>
            <a:noAutofit/>
          </a:bodyPr>
          <a:lstStyle/>
          <a:p>
            <a:r>
              <a:rPr lang="en-US" altLang="zh-TW" b="1" dirty="0" smtClean="0"/>
              <a:t>Huge LGBT Culture (like S.F)</a:t>
            </a:r>
          </a:p>
          <a:p>
            <a:pPr lvl="1"/>
            <a:r>
              <a:rPr lang="en-US" dirty="0"/>
              <a:t>LGBT Film Festival </a:t>
            </a:r>
          </a:p>
          <a:p>
            <a:pPr lvl="1"/>
            <a:r>
              <a:rPr lang="en-US" dirty="0"/>
              <a:t>Gay athlete </a:t>
            </a:r>
            <a:r>
              <a:rPr lang="en-US" dirty="0" smtClean="0"/>
              <a:t>team</a:t>
            </a:r>
          </a:p>
          <a:p>
            <a:pPr lvl="1"/>
            <a:r>
              <a:rPr lang="en-US" dirty="0" smtClean="0"/>
              <a:t>Largest </a:t>
            </a:r>
            <a:r>
              <a:rPr lang="en-US" dirty="0"/>
              <a:t>annual </a:t>
            </a:r>
            <a:r>
              <a:rPr lang="en-US" dirty="0" smtClean="0"/>
              <a:t>gay </a:t>
            </a:r>
            <a:r>
              <a:rPr lang="en-US" dirty="0"/>
              <a:t>parade in the </a:t>
            </a:r>
            <a:r>
              <a:rPr lang="en-US" dirty="0" smtClean="0"/>
              <a:t>M.E. </a:t>
            </a:r>
            <a:r>
              <a:rPr lang="en-US" dirty="0"/>
              <a:t>and </a:t>
            </a:r>
            <a:r>
              <a:rPr lang="en-US" dirty="0" smtClean="0"/>
              <a:t>Asia</a:t>
            </a:r>
          </a:p>
          <a:p>
            <a:pPr lvl="1"/>
            <a:r>
              <a:rPr lang="en-US" dirty="0" smtClean="0"/>
              <a:t>One of most </a:t>
            </a:r>
            <a:r>
              <a:rPr lang="en-US" dirty="0"/>
              <a:t>popular destinations for LGBT tourists </a:t>
            </a:r>
            <a:r>
              <a:rPr lang="en-US" dirty="0" smtClean="0"/>
              <a:t>internationally</a:t>
            </a:r>
          </a:p>
          <a:p>
            <a:pPr lvl="1"/>
            <a:endParaRPr lang="en-US" dirty="0" smtClean="0"/>
          </a:p>
          <a:p>
            <a:pPr marL="0" indent="0">
              <a:buNone/>
            </a:pPr>
            <a:endParaRPr lang="en-US" dirty="0"/>
          </a:p>
        </p:txBody>
      </p:sp>
      <p:sp>
        <p:nvSpPr>
          <p:cNvPr id="7" name="Title 1"/>
          <p:cNvSpPr txBox="1">
            <a:spLocks/>
          </p:cNvSpPr>
          <p:nvPr/>
        </p:nvSpPr>
        <p:spPr>
          <a:xfrm>
            <a:off x="105145" y="-36821"/>
            <a:ext cx="8499614" cy="10201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FF00"/>
                </a:solidFill>
              </a:rPr>
              <a:t> </a:t>
            </a:r>
            <a:r>
              <a:rPr lang="zh-CHT" altLang="en-US" sz="4000" b="1" dirty="0" smtClean="0">
                <a:solidFill>
                  <a:srgbClr val="FFFF00"/>
                </a:solidFill>
              </a:rPr>
              <a:t>特拉維夫</a:t>
            </a:r>
            <a:r>
              <a:rPr lang="en-US" altLang="zh-CHT" sz="4000" b="1" dirty="0" smtClean="0">
                <a:solidFill>
                  <a:srgbClr val="FFFF00"/>
                </a:solidFill>
              </a:rPr>
              <a:t> </a:t>
            </a:r>
            <a:r>
              <a:rPr lang="en-US" altLang="zh-CHT" sz="6000" b="1" dirty="0" smtClean="0">
                <a:solidFill>
                  <a:srgbClr val="FFFF00"/>
                </a:solidFill>
              </a:rPr>
              <a:t>.Tel Aviv.</a:t>
            </a:r>
            <a:r>
              <a:rPr lang="he-IL" altLang="zh-CHT" sz="4000" b="1" dirty="0" smtClean="0">
                <a:solidFill>
                  <a:srgbClr val="FFFF00"/>
                </a:solidFill>
              </a:rPr>
              <a:t> </a:t>
            </a:r>
            <a:r>
              <a:rPr lang="en-US" altLang="zh-CHT" sz="4000" b="1" dirty="0" smtClean="0">
                <a:solidFill>
                  <a:srgbClr val="FFFF00"/>
                </a:solidFill>
              </a:rPr>
              <a:t> </a:t>
            </a:r>
            <a:r>
              <a:rPr lang="he-IL" altLang="zh-CHT" sz="4000" b="1" dirty="0" smtClean="0">
                <a:solidFill>
                  <a:srgbClr val="FFFF00"/>
                </a:solidFill>
              </a:rPr>
              <a:t>תֵּל־אָבִיב</a:t>
            </a:r>
            <a:endParaRPr lang="en-US" sz="4000" b="1" dirty="0">
              <a:solidFill>
                <a:srgbClr val="FFFF00"/>
              </a:solidFill>
            </a:endParaRPr>
          </a:p>
        </p:txBody>
      </p:sp>
      <p:pic>
        <p:nvPicPr>
          <p:cNvPr id="6" name="Picture 5"/>
          <p:cNvPicPr>
            <a:picLocks noChangeAspect="1"/>
          </p:cNvPicPr>
          <p:nvPr/>
        </p:nvPicPr>
        <p:blipFill>
          <a:blip r:embed="rId3"/>
          <a:stretch>
            <a:fillRect/>
          </a:stretch>
        </p:blipFill>
        <p:spPr>
          <a:xfrm>
            <a:off x="5546629" y="3585905"/>
            <a:ext cx="3292836" cy="2469627"/>
          </a:xfrm>
          <a:prstGeom prst="rect">
            <a:avLst/>
          </a:prstGeom>
        </p:spPr>
      </p:pic>
      <p:pic>
        <p:nvPicPr>
          <p:cNvPr id="4" name="Picture 3"/>
          <p:cNvPicPr>
            <a:picLocks noChangeAspect="1"/>
          </p:cNvPicPr>
          <p:nvPr/>
        </p:nvPicPr>
        <p:blipFill>
          <a:blip r:embed="rId4"/>
          <a:stretch>
            <a:fillRect/>
          </a:stretch>
        </p:blipFill>
        <p:spPr>
          <a:xfrm>
            <a:off x="5546628" y="1149200"/>
            <a:ext cx="3292837" cy="2240096"/>
          </a:xfrm>
          <a:prstGeom prst="rect">
            <a:avLst/>
          </a:prstGeom>
        </p:spPr>
      </p:pic>
    </p:spTree>
    <p:extLst>
      <p:ext uri="{BB962C8B-B14F-4D97-AF65-F5344CB8AC3E}">
        <p14:creationId xmlns:p14="http://schemas.microsoft.com/office/powerpoint/2010/main" val="6795188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38000"/>
          </a:blip>
          <a:srcRect t="14191"/>
          <a:stretch/>
        </p:blipFill>
        <p:spPr>
          <a:xfrm>
            <a:off x="0" y="276647"/>
            <a:ext cx="9144000" cy="5223740"/>
          </a:xfrm>
          <a:prstGeom prst="rect">
            <a:avLst/>
          </a:prstGeom>
        </p:spPr>
      </p:pic>
      <p:sp>
        <p:nvSpPr>
          <p:cNvPr id="3" name="Content Placeholder 2"/>
          <p:cNvSpPr>
            <a:spLocks noGrp="1"/>
          </p:cNvSpPr>
          <p:nvPr>
            <p:ph idx="1"/>
          </p:nvPr>
        </p:nvSpPr>
        <p:spPr>
          <a:xfrm>
            <a:off x="105145" y="1149200"/>
            <a:ext cx="5441484" cy="5522571"/>
          </a:xfrm>
        </p:spPr>
        <p:txBody>
          <a:bodyPr>
            <a:noAutofit/>
          </a:bodyPr>
          <a:lstStyle/>
          <a:p>
            <a:r>
              <a:rPr lang="en-US" altLang="zh-TW" sz="2800" b="1" dirty="0" smtClean="0"/>
              <a:t>Young Adults (18-34 </a:t>
            </a:r>
            <a:r>
              <a:rPr lang="en-US" altLang="zh-TW" sz="2800" b="1" dirty="0" err="1" smtClean="0"/>
              <a:t>yr</a:t>
            </a:r>
            <a:r>
              <a:rPr lang="en-US" altLang="zh-TW" sz="2800" b="1" dirty="0" smtClean="0"/>
              <a:t> old):</a:t>
            </a:r>
            <a:r>
              <a:rPr lang="en-US" altLang="zh-TW" sz="2800" dirty="0" smtClean="0"/>
              <a:t> 1/3 of population</a:t>
            </a:r>
          </a:p>
          <a:p>
            <a:endParaRPr lang="en-US" altLang="zh-TW" sz="1050" b="1" dirty="0" smtClean="0"/>
          </a:p>
          <a:p>
            <a:r>
              <a:rPr lang="en-US" sz="2800" b="1" u="sng" dirty="0"/>
              <a:t>Singles</a:t>
            </a:r>
            <a:r>
              <a:rPr lang="en-US" sz="2800" b="1" dirty="0"/>
              <a:t>: </a:t>
            </a:r>
            <a:r>
              <a:rPr lang="en-US" sz="2800" dirty="0"/>
              <a:t>44.8% of men and 42.3% of </a:t>
            </a:r>
            <a:r>
              <a:rPr lang="en-US" sz="2800" dirty="0" smtClean="0"/>
              <a:t>women</a:t>
            </a:r>
          </a:p>
          <a:p>
            <a:pPr marL="0" indent="0">
              <a:buNone/>
            </a:pPr>
            <a:endParaRPr lang="en-US" altLang="zh-TW" sz="1050" b="1" dirty="0" smtClean="0"/>
          </a:p>
          <a:p>
            <a:r>
              <a:rPr lang="en-US" sz="2800" b="1" dirty="0" smtClean="0"/>
              <a:t>They come to Tel Aviv seeking: </a:t>
            </a:r>
          </a:p>
          <a:p>
            <a:pPr marL="971550" lvl="1" indent="-514350">
              <a:buFont typeface="+mj-lt"/>
              <a:buAutoNum type="arabicPeriod"/>
            </a:pPr>
            <a:r>
              <a:rPr lang="en-US" sz="2700" b="1" u="sng" dirty="0" smtClean="0"/>
              <a:t>Higher Education</a:t>
            </a:r>
            <a:r>
              <a:rPr lang="en-US" sz="2700" b="1" dirty="0" smtClean="0"/>
              <a:t>: </a:t>
            </a:r>
            <a:r>
              <a:rPr lang="en-US" sz="2700" dirty="0" smtClean="0"/>
              <a:t>above national average (20 </a:t>
            </a:r>
            <a:r>
              <a:rPr lang="en-US" sz="2700" dirty="0"/>
              <a:t>academic </a:t>
            </a:r>
            <a:r>
              <a:rPr lang="en-US" sz="2700" dirty="0" smtClean="0"/>
              <a:t>institutions)</a:t>
            </a:r>
          </a:p>
          <a:p>
            <a:pPr marL="971550" lvl="1" indent="-514350">
              <a:buFont typeface="+mj-lt"/>
              <a:buAutoNum type="arabicPeriod"/>
            </a:pPr>
            <a:r>
              <a:rPr lang="en-US" sz="2700" b="1" u="sng" dirty="0" smtClean="0"/>
              <a:t>Work:</a:t>
            </a:r>
            <a:r>
              <a:rPr lang="en-US" sz="2700" dirty="0" smtClean="0"/>
              <a:t> Tech and financial jobs</a:t>
            </a:r>
            <a:endParaRPr lang="en-US" sz="2700" b="1" u="sng" dirty="0" smtClean="0"/>
          </a:p>
          <a:p>
            <a:pPr marL="971550" lvl="1" indent="-514350">
              <a:buFont typeface="+mj-lt"/>
              <a:buAutoNum type="arabicPeriod"/>
            </a:pPr>
            <a:r>
              <a:rPr lang="en-US" sz="2700" b="1" u="sng" dirty="0" smtClean="0"/>
              <a:t>Rich Cultural Life:</a:t>
            </a:r>
            <a:r>
              <a:rPr lang="en-US" sz="2700" dirty="0" smtClean="0"/>
              <a:t> Art &amp; music</a:t>
            </a:r>
            <a:endParaRPr lang="en-US" sz="2700" b="1" u="sng" dirty="0" smtClean="0"/>
          </a:p>
          <a:p>
            <a:pPr marL="971550" lvl="1" indent="-514350">
              <a:buFont typeface="+mj-lt"/>
              <a:buAutoNum type="arabicPeriod"/>
            </a:pPr>
            <a:r>
              <a:rPr lang="en-US" sz="2700" b="1" u="sng" dirty="0"/>
              <a:t>Great Parties</a:t>
            </a:r>
          </a:p>
          <a:p>
            <a:pPr marL="457200" lvl="1" indent="0">
              <a:buNone/>
            </a:pPr>
            <a:endParaRPr lang="en-US" b="1" u="sng" dirty="0"/>
          </a:p>
          <a:p>
            <a:pPr marL="914400" lvl="2" indent="0">
              <a:buNone/>
            </a:pPr>
            <a:endParaRPr lang="en-US" dirty="0" smtClean="0"/>
          </a:p>
          <a:p>
            <a:pPr marL="457200" lvl="1" indent="0">
              <a:buNone/>
            </a:pPr>
            <a:endParaRPr lang="en-US" dirty="0" smtClean="0"/>
          </a:p>
          <a:p>
            <a:pPr lvl="1"/>
            <a:endParaRPr lang="en-US" dirty="0" smtClean="0"/>
          </a:p>
          <a:p>
            <a:pPr marL="0" indent="0">
              <a:buNone/>
            </a:pPr>
            <a:endParaRPr lang="en-US" dirty="0"/>
          </a:p>
        </p:txBody>
      </p:sp>
      <p:sp>
        <p:nvSpPr>
          <p:cNvPr id="7" name="Title 1"/>
          <p:cNvSpPr txBox="1">
            <a:spLocks/>
          </p:cNvSpPr>
          <p:nvPr/>
        </p:nvSpPr>
        <p:spPr>
          <a:xfrm>
            <a:off x="105145" y="-36821"/>
            <a:ext cx="8499614" cy="10201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FF00"/>
                </a:solidFill>
              </a:rPr>
              <a:t> </a:t>
            </a:r>
            <a:r>
              <a:rPr lang="zh-CHT" altLang="en-US" sz="4000" b="1" dirty="0" smtClean="0">
                <a:solidFill>
                  <a:srgbClr val="FFFF00"/>
                </a:solidFill>
              </a:rPr>
              <a:t>特拉維夫</a:t>
            </a:r>
            <a:r>
              <a:rPr lang="en-US" altLang="zh-CHT" sz="4000" b="1" dirty="0" smtClean="0">
                <a:solidFill>
                  <a:srgbClr val="FFFF00"/>
                </a:solidFill>
              </a:rPr>
              <a:t> </a:t>
            </a:r>
            <a:r>
              <a:rPr lang="en-US" altLang="zh-CHT" sz="6000" b="1" dirty="0" smtClean="0">
                <a:solidFill>
                  <a:srgbClr val="FFFF00"/>
                </a:solidFill>
              </a:rPr>
              <a:t>.Tel Aviv.</a:t>
            </a:r>
            <a:r>
              <a:rPr lang="he-IL" altLang="zh-CHT" sz="4000" b="1" dirty="0" smtClean="0">
                <a:solidFill>
                  <a:srgbClr val="FFFF00"/>
                </a:solidFill>
              </a:rPr>
              <a:t> </a:t>
            </a:r>
            <a:r>
              <a:rPr lang="en-US" altLang="zh-CHT" sz="4000" b="1" dirty="0" smtClean="0">
                <a:solidFill>
                  <a:srgbClr val="FFFF00"/>
                </a:solidFill>
              </a:rPr>
              <a:t> </a:t>
            </a:r>
            <a:r>
              <a:rPr lang="he-IL" altLang="zh-CHT" sz="4000" b="1" dirty="0" smtClean="0">
                <a:solidFill>
                  <a:srgbClr val="FFFF00"/>
                </a:solidFill>
              </a:rPr>
              <a:t>תֵּל־אָבִיב</a:t>
            </a:r>
            <a:endParaRPr lang="en-US" sz="4000" b="1" dirty="0">
              <a:solidFill>
                <a:srgbClr val="FFFF00"/>
              </a:solidFill>
            </a:endParaRPr>
          </a:p>
        </p:txBody>
      </p:sp>
      <p:pic>
        <p:nvPicPr>
          <p:cNvPr id="4" name="Picture 3"/>
          <p:cNvPicPr>
            <a:picLocks noChangeAspect="1"/>
          </p:cNvPicPr>
          <p:nvPr/>
        </p:nvPicPr>
        <p:blipFill>
          <a:blip r:embed="rId3"/>
          <a:stretch>
            <a:fillRect/>
          </a:stretch>
        </p:blipFill>
        <p:spPr>
          <a:xfrm>
            <a:off x="5546629" y="4006106"/>
            <a:ext cx="3289662" cy="2268333"/>
          </a:xfrm>
          <a:prstGeom prst="rect">
            <a:avLst/>
          </a:prstGeom>
        </p:spPr>
      </p:pic>
      <p:pic>
        <p:nvPicPr>
          <p:cNvPr id="6" name="Picture 5"/>
          <p:cNvPicPr>
            <a:picLocks noChangeAspect="1"/>
          </p:cNvPicPr>
          <p:nvPr/>
        </p:nvPicPr>
        <p:blipFill>
          <a:blip r:embed="rId4"/>
          <a:stretch>
            <a:fillRect/>
          </a:stretch>
        </p:blipFill>
        <p:spPr>
          <a:xfrm>
            <a:off x="5546629" y="1298591"/>
            <a:ext cx="3289662" cy="2300160"/>
          </a:xfrm>
          <a:prstGeom prst="rect">
            <a:avLst/>
          </a:prstGeom>
        </p:spPr>
      </p:pic>
    </p:spTree>
    <p:extLst>
      <p:ext uri="{BB962C8B-B14F-4D97-AF65-F5344CB8AC3E}">
        <p14:creationId xmlns:p14="http://schemas.microsoft.com/office/powerpoint/2010/main" val="3079873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38000"/>
          </a:blip>
          <a:srcRect t="14191"/>
          <a:stretch/>
        </p:blipFill>
        <p:spPr>
          <a:xfrm>
            <a:off x="0" y="276647"/>
            <a:ext cx="9144000" cy="5223740"/>
          </a:xfrm>
          <a:prstGeom prst="rect">
            <a:avLst/>
          </a:prstGeom>
        </p:spPr>
      </p:pic>
      <p:sp>
        <p:nvSpPr>
          <p:cNvPr id="3" name="Content Placeholder 2"/>
          <p:cNvSpPr>
            <a:spLocks noGrp="1"/>
          </p:cNvSpPr>
          <p:nvPr>
            <p:ph idx="1"/>
          </p:nvPr>
        </p:nvSpPr>
        <p:spPr>
          <a:xfrm>
            <a:off x="0" y="1149200"/>
            <a:ext cx="5643331" cy="5522571"/>
          </a:xfrm>
        </p:spPr>
        <p:txBody>
          <a:bodyPr>
            <a:noAutofit/>
          </a:bodyPr>
          <a:lstStyle/>
          <a:p>
            <a:pPr marL="342900" lvl="1" indent="-342900">
              <a:buFont typeface="Arial" pitchFamily="34" charset="0"/>
              <a:buChar char="•"/>
            </a:pPr>
            <a:r>
              <a:rPr lang="en-US" b="1" u="sng" dirty="0" smtClean="0"/>
              <a:t>All Israel:</a:t>
            </a:r>
            <a:r>
              <a:rPr lang="en-US" dirty="0" smtClean="0"/>
              <a:t> </a:t>
            </a:r>
            <a:r>
              <a:rPr lang="en-US" dirty="0"/>
              <a:t>20,000 </a:t>
            </a:r>
            <a:r>
              <a:rPr lang="en-US" dirty="0" smtClean="0"/>
              <a:t>abortions/year </a:t>
            </a:r>
          </a:p>
          <a:p>
            <a:pPr marL="0" lvl="1" indent="0">
              <a:buNone/>
            </a:pPr>
            <a:endParaRPr lang="en-US" sz="1100" b="1" u="sng" dirty="0"/>
          </a:p>
          <a:p>
            <a:pPr marL="342900" lvl="1" indent="-342900">
              <a:buFont typeface="Arial" pitchFamily="34" charset="0"/>
              <a:buChar char="•"/>
            </a:pPr>
            <a:r>
              <a:rPr lang="en-US" b="1" u="sng" dirty="0" smtClean="0"/>
              <a:t>Highest rate</a:t>
            </a:r>
            <a:r>
              <a:rPr lang="en-US" dirty="0" smtClean="0"/>
              <a:t>: 25</a:t>
            </a:r>
            <a:r>
              <a:rPr lang="en-US" dirty="0"/>
              <a:t>- to 34-year-</a:t>
            </a:r>
            <a:r>
              <a:rPr lang="en-US" dirty="0" smtClean="0"/>
              <a:t>olds</a:t>
            </a:r>
          </a:p>
          <a:p>
            <a:pPr marL="857250" lvl="2" indent="-457200">
              <a:buFont typeface="Lucida Grande"/>
              <a:buChar char="-"/>
            </a:pPr>
            <a:r>
              <a:rPr lang="en-US" sz="2800" dirty="0" smtClean="0"/>
              <a:t>Most </a:t>
            </a:r>
            <a:r>
              <a:rPr lang="en-US" sz="2800" dirty="0"/>
              <a:t>abortions are </a:t>
            </a:r>
            <a:r>
              <a:rPr lang="en-US" sz="2800" dirty="0" smtClean="0"/>
              <a:t>through abortion pills</a:t>
            </a:r>
          </a:p>
          <a:p>
            <a:pPr marL="0" indent="0">
              <a:buNone/>
            </a:pPr>
            <a:endParaRPr lang="en-US" sz="1200" dirty="0"/>
          </a:p>
          <a:p>
            <a:r>
              <a:rPr lang="en-US" sz="2800" dirty="0" smtClean="0"/>
              <a:t>Young </a:t>
            </a:r>
            <a:r>
              <a:rPr lang="en-US" sz="2800" dirty="0"/>
              <a:t>people of all ages can </a:t>
            </a:r>
            <a:r>
              <a:rPr lang="en-US" sz="2800" dirty="0" smtClean="0"/>
              <a:t>have abortions </a:t>
            </a:r>
            <a:r>
              <a:rPr lang="en-US" sz="2800" dirty="0"/>
              <a:t>without parental </a:t>
            </a:r>
            <a:r>
              <a:rPr lang="en-US" sz="2800" dirty="0" smtClean="0"/>
              <a:t>consent </a:t>
            </a:r>
          </a:p>
          <a:p>
            <a:pPr lvl="1"/>
            <a:r>
              <a:rPr lang="en-US" dirty="0" smtClean="0"/>
              <a:t>Right is supported by penal code</a:t>
            </a:r>
          </a:p>
          <a:p>
            <a:pPr marL="457200" lvl="1" indent="0">
              <a:buNone/>
            </a:pPr>
            <a:endParaRPr lang="en-US" sz="1100" dirty="0" smtClean="0"/>
          </a:p>
          <a:p>
            <a:r>
              <a:rPr lang="en-US" sz="2800" dirty="0" smtClean="0"/>
              <a:t>Teens up to </a:t>
            </a:r>
            <a:r>
              <a:rPr lang="en-US" sz="2800" dirty="0"/>
              <a:t>the age of </a:t>
            </a:r>
            <a:r>
              <a:rPr lang="en-US" sz="2800" dirty="0" smtClean="0"/>
              <a:t>19 and soldiers can have fully funded  abortions</a:t>
            </a:r>
            <a:endParaRPr lang="en-US" sz="2800" dirty="0"/>
          </a:p>
          <a:p>
            <a:pPr marL="742950" lvl="2" indent="-342900"/>
            <a:endParaRPr lang="en-US" sz="2800" dirty="0" smtClean="0"/>
          </a:p>
          <a:p>
            <a:pPr marL="457200" lvl="1" indent="0">
              <a:buNone/>
            </a:pPr>
            <a:endParaRPr lang="en-US" dirty="0"/>
          </a:p>
        </p:txBody>
      </p:sp>
      <p:sp>
        <p:nvSpPr>
          <p:cNvPr id="7" name="Title 1"/>
          <p:cNvSpPr txBox="1">
            <a:spLocks/>
          </p:cNvSpPr>
          <p:nvPr/>
        </p:nvSpPr>
        <p:spPr>
          <a:xfrm>
            <a:off x="105145" y="-36821"/>
            <a:ext cx="8499614" cy="10201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FF00"/>
                </a:solidFill>
              </a:rPr>
              <a:t> </a:t>
            </a:r>
            <a:r>
              <a:rPr lang="zh-CHT" altLang="en-US" sz="4000" b="1" dirty="0" smtClean="0">
                <a:solidFill>
                  <a:srgbClr val="FFFF00"/>
                </a:solidFill>
              </a:rPr>
              <a:t>特拉維夫</a:t>
            </a:r>
            <a:r>
              <a:rPr lang="en-US" altLang="zh-CHT" sz="4000" b="1" dirty="0" smtClean="0">
                <a:solidFill>
                  <a:srgbClr val="FFFF00"/>
                </a:solidFill>
              </a:rPr>
              <a:t> </a:t>
            </a:r>
            <a:r>
              <a:rPr lang="en-US" altLang="zh-CHT" sz="6000" b="1" dirty="0" smtClean="0">
                <a:solidFill>
                  <a:srgbClr val="FFFF00"/>
                </a:solidFill>
              </a:rPr>
              <a:t>.Tel Aviv.</a:t>
            </a:r>
            <a:r>
              <a:rPr lang="he-IL" altLang="zh-CHT" sz="4000" b="1" dirty="0" smtClean="0">
                <a:solidFill>
                  <a:srgbClr val="FFFF00"/>
                </a:solidFill>
              </a:rPr>
              <a:t> </a:t>
            </a:r>
            <a:r>
              <a:rPr lang="en-US" altLang="zh-CHT" sz="4000" b="1" dirty="0" smtClean="0">
                <a:solidFill>
                  <a:srgbClr val="FFFF00"/>
                </a:solidFill>
              </a:rPr>
              <a:t> </a:t>
            </a:r>
            <a:r>
              <a:rPr lang="he-IL" altLang="zh-CHT" sz="4000" b="1" dirty="0" smtClean="0">
                <a:solidFill>
                  <a:srgbClr val="FFFF00"/>
                </a:solidFill>
              </a:rPr>
              <a:t>תֵּל־אָבִיב</a:t>
            </a:r>
            <a:endParaRPr lang="en-US" sz="4000" b="1" dirty="0">
              <a:solidFill>
                <a:srgbClr val="FFFF00"/>
              </a:solidFill>
            </a:endParaRPr>
          </a:p>
        </p:txBody>
      </p:sp>
      <p:pic>
        <p:nvPicPr>
          <p:cNvPr id="2" name="Picture 1"/>
          <p:cNvPicPr>
            <a:picLocks noChangeAspect="1"/>
          </p:cNvPicPr>
          <p:nvPr/>
        </p:nvPicPr>
        <p:blipFill>
          <a:blip r:embed="rId3"/>
          <a:stretch>
            <a:fillRect/>
          </a:stretch>
        </p:blipFill>
        <p:spPr>
          <a:xfrm>
            <a:off x="5748476" y="1578700"/>
            <a:ext cx="3175000" cy="4445000"/>
          </a:xfrm>
          <a:prstGeom prst="rect">
            <a:avLst/>
          </a:prstGeom>
        </p:spPr>
      </p:pic>
    </p:spTree>
    <p:extLst>
      <p:ext uri="{BB962C8B-B14F-4D97-AF65-F5344CB8AC3E}">
        <p14:creationId xmlns:p14="http://schemas.microsoft.com/office/powerpoint/2010/main" val="17298541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134425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38000"/>
          </a:blip>
          <a:srcRect t="14191"/>
          <a:stretch/>
        </p:blipFill>
        <p:spPr>
          <a:xfrm>
            <a:off x="0" y="276647"/>
            <a:ext cx="9144000" cy="5223740"/>
          </a:xfrm>
          <a:prstGeom prst="rect">
            <a:avLst/>
          </a:prstGeom>
        </p:spPr>
      </p:pic>
      <p:sp>
        <p:nvSpPr>
          <p:cNvPr id="3" name="Content Placeholder 2"/>
          <p:cNvSpPr>
            <a:spLocks noGrp="1"/>
          </p:cNvSpPr>
          <p:nvPr>
            <p:ph idx="1"/>
          </p:nvPr>
        </p:nvSpPr>
        <p:spPr>
          <a:xfrm>
            <a:off x="-18676" y="1008647"/>
            <a:ext cx="5976165" cy="5522571"/>
          </a:xfrm>
        </p:spPr>
        <p:txBody>
          <a:bodyPr>
            <a:noAutofit/>
          </a:bodyPr>
          <a:lstStyle/>
          <a:p>
            <a:pPr marL="457200" lvl="1" indent="0">
              <a:buNone/>
            </a:pPr>
            <a:r>
              <a:rPr lang="en-US" sz="2600" dirty="0"/>
              <a:t>Rates of anger, risky behavior, recreational drinking of alcohol, physical inactivity, long hours of computer </a:t>
            </a:r>
            <a:r>
              <a:rPr lang="en-US" sz="2600" dirty="0" smtClean="0"/>
              <a:t>use…remain </a:t>
            </a:r>
            <a:r>
              <a:rPr lang="en-US" sz="2600" dirty="0"/>
              <a:t>high among Israeli youth, according to Dr. Yossi </a:t>
            </a:r>
            <a:r>
              <a:rPr lang="en-US" sz="2600" dirty="0" err="1"/>
              <a:t>Harel-</a:t>
            </a:r>
            <a:r>
              <a:rPr lang="en-US" sz="2600" dirty="0" err="1" smtClean="0"/>
              <a:t>Fisch</a:t>
            </a:r>
            <a:r>
              <a:rPr lang="en-US" sz="2600" dirty="0" smtClean="0"/>
              <a:t>... His </a:t>
            </a:r>
            <a:r>
              <a:rPr lang="en-US" sz="2600" dirty="0"/>
              <a:t>surveys showed that during the intifadas, Palestinian terror caused serious harm to the psyches and moods of Israeli teens. Those who had emotional support from at least one parent did much better than others, </a:t>
            </a:r>
            <a:r>
              <a:rPr lang="en-US" sz="2600" dirty="0" err="1"/>
              <a:t>Harel-Fisch</a:t>
            </a:r>
            <a:r>
              <a:rPr lang="en-US" sz="2600" dirty="0"/>
              <a:t> said. “Parental involvement has a major buffering effect,” he said.</a:t>
            </a:r>
            <a:endParaRPr lang="en-US" sz="2600" dirty="0"/>
          </a:p>
        </p:txBody>
      </p:sp>
      <p:sp>
        <p:nvSpPr>
          <p:cNvPr id="7" name="Title 1"/>
          <p:cNvSpPr txBox="1">
            <a:spLocks/>
          </p:cNvSpPr>
          <p:nvPr/>
        </p:nvSpPr>
        <p:spPr>
          <a:xfrm>
            <a:off x="105145" y="-36821"/>
            <a:ext cx="8499614" cy="10201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FF00"/>
                </a:solidFill>
              </a:rPr>
              <a:t> </a:t>
            </a:r>
            <a:r>
              <a:rPr lang="zh-CHT" altLang="en-US" sz="4000" b="1" dirty="0" smtClean="0">
                <a:solidFill>
                  <a:srgbClr val="FFFF00"/>
                </a:solidFill>
              </a:rPr>
              <a:t>特拉維夫</a:t>
            </a:r>
            <a:r>
              <a:rPr lang="en-US" altLang="zh-CHT" sz="4000" b="1" dirty="0" smtClean="0">
                <a:solidFill>
                  <a:srgbClr val="FFFF00"/>
                </a:solidFill>
              </a:rPr>
              <a:t> </a:t>
            </a:r>
            <a:r>
              <a:rPr lang="en-US" altLang="zh-CHT" sz="6000" b="1" dirty="0" smtClean="0">
                <a:solidFill>
                  <a:srgbClr val="FFFF00"/>
                </a:solidFill>
              </a:rPr>
              <a:t>.Tel Aviv.</a:t>
            </a:r>
            <a:r>
              <a:rPr lang="he-IL" altLang="zh-CHT" sz="4000" b="1" dirty="0" smtClean="0">
                <a:solidFill>
                  <a:srgbClr val="FFFF00"/>
                </a:solidFill>
              </a:rPr>
              <a:t> </a:t>
            </a:r>
            <a:r>
              <a:rPr lang="en-US" altLang="zh-CHT" sz="4000" b="1" dirty="0" smtClean="0">
                <a:solidFill>
                  <a:srgbClr val="FFFF00"/>
                </a:solidFill>
              </a:rPr>
              <a:t> </a:t>
            </a:r>
            <a:r>
              <a:rPr lang="he-IL" altLang="zh-CHT" sz="4000" b="1" dirty="0" smtClean="0">
                <a:solidFill>
                  <a:srgbClr val="FFFF00"/>
                </a:solidFill>
              </a:rPr>
              <a:t>תֵּל־אָבִיב</a:t>
            </a:r>
            <a:endParaRPr lang="en-US" sz="4000" b="1" dirty="0">
              <a:solidFill>
                <a:srgbClr val="FFFF00"/>
              </a:solidFill>
            </a:endParaRPr>
          </a:p>
        </p:txBody>
      </p:sp>
      <p:pic>
        <p:nvPicPr>
          <p:cNvPr id="4" name="Picture 3"/>
          <p:cNvPicPr>
            <a:picLocks noChangeAspect="1"/>
          </p:cNvPicPr>
          <p:nvPr/>
        </p:nvPicPr>
        <p:blipFill>
          <a:blip r:embed="rId3"/>
          <a:stretch>
            <a:fillRect/>
          </a:stretch>
        </p:blipFill>
        <p:spPr>
          <a:xfrm>
            <a:off x="5957489" y="1325847"/>
            <a:ext cx="2675766" cy="3847184"/>
          </a:xfrm>
          <a:prstGeom prst="rect">
            <a:avLst/>
          </a:prstGeom>
        </p:spPr>
      </p:pic>
    </p:spTree>
    <p:extLst>
      <p:ext uri="{BB962C8B-B14F-4D97-AF65-F5344CB8AC3E}">
        <p14:creationId xmlns:p14="http://schemas.microsoft.com/office/powerpoint/2010/main" val="3797734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2448</TotalTime>
  <Words>571</Words>
  <Application>Microsoft Macintosh PowerPoint</Application>
  <PresentationFormat>On-screen Show (4:3)</PresentationFormat>
  <Paragraphs>63</Paragraphs>
  <Slides>12</Slides>
  <Notes>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 Black </vt:lpstr>
      <vt:lpstr>PowerPoint Presentation</vt:lpstr>
      <vt:lpstr> 特拉維夫 .Tel Aviv.  תֵּל־אָבִיב</vt:lpstr>
      <vt:lpstr>特拉維夫的開始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תֵּל־אָבִי Tel Aviv.  特拉維夫</dc:title>
  <dc:creator>Chris Yu</dc:creator>
  <cp:lastModifiedBy>Chris Yu</cp:lastModifiedBy>
  <cp:revision>54</cp:revision>
  <dcterms:created xsi:type="dcterms:W3CDTF">2015-04-06T04:24:37Z</dcterms:created>
  <dcterms:modified xsi:type="dcterms:W3CDTF">2015-04-19T05:10:04Z</dcterms:modified>
</cp:coreProperties>
</file>