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5" r:id="rId2"/>
    <p:sldId id="319" r:id="rId3"/>
    <p:sldId id="308" r:id="rId4"/>
    <p:sldId id="320" r:id="rId5"/>
    <p:sldId id="322" r:id="rId6"/>
    <p:sldId id="323" r:id="rId7"/>
    <p:sldId id="324" r:id="rId8"/>
    <p:sldId id="321" r:id="rId9"/>
    <p:sldId id="325" r:id="rId10"/>
    <p:sldId id="326" r:id="rId11"/>
    <p:sldId id="331" r:id="rId12"/>
    <p:sldId id="336" r:id="rId13"/>
    <p:sldId id="332" r:id="rId14"/>
    <p:sldId id="334" r:id="rId15"/>
    <p:sldId id="337" r:id="rId16"/>
    <p:sldId id="328" r:id="rId17"/>
    <p:sldId id="338" r:id="rId18"/>
    <p:sldId id="330" r:id="rId19"/>
  </p:sldIdLst>
  <p:sldSz cx="12192000" cy="6858000"/>
  <p:notesSz cx="6858000" cy="9083675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6699"/>
    <a:srgbClr val="CC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6" autoAdjust="0"/>
    <p:restoredTop sz="84253" autoAdjust="0"/>
  </p:normalViewPr>
  <p:slideViewPr>
    <p:cSldViewPr showGuides="1">
      <p:cViewPr varScale="1">
        <p:scale>
          <a:sx n="94" d="100"/>
          <a:sy n="94" d="100"/>
        </p:scale>
        <p:origin x="-133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7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7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pPr/>
              <a:t>4/26/2015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7915"/>
            <a:ext cx="2971800" cy="45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7915"/>
            <a:ext cx="2971800" cy="45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4/26/2015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81038"/>
            <a:ext cx="6057900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746"/>
            <a:ext cx="5486400" cy="40876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Nisan 14 (4/3/15, Fri):</a:t>
            </a:r>
            <a:r>
              <a:rPr lang="en-US" baseline="0" dirty="0" smtClean="0"/>
              <a:t> includes 4/2 night and 4/3 day: Passover lambs killed; </a:t>
            </a:r>
            <a:r>
              <a:rPr lang="en-US" baseline="0" dirty="0" err="1" smtClean="0"/>
              <a:t>Yeshua</a:t>
            </a:r>
            <a:r>
              <a:rPr lang="en-US" baseline="0" dirty="0" smtClean="0"/>
              <a:t> crucified; buried (counted as ½ day)</a:t>
            </a:r>
          </a:p>
          <a:p>
            <a:r>
              <a:rPr lang="en-US" baseline="0" dirty="0" smtClean="0"/>
              <a:t>Nisan 15 (4/4/15, Sat): includes 4/3 night and 4/4 day: Feast of Unleavened bread (7 days) (counted as 1 day)</a:t>
            </a:r>
          </a:p>
          <a:p>
            <a:r>
              <a:rPr lang="en-US" baseline="0" dirty="0" smtClean="0"/>
              <a:t>Nisan 16 (4/5/15, </a:t>
            </a:r>
            <a:r>
              <a:rPr lang="en-US" baseline="0" dirty="0" err="1" smtClean="0"/>
              <a:t>SUn</a:t>
            </a:r>
            <a:r>
              <a:rPr lang="en-US" baseline="0" dirty="0" smtClean="0"/>
              <a:t>): Includes 4/4 night and 4/5 day: Feast of the First Fruits; Waving of the Omer (counted as 1 day)	</a:t>
            </a:r>
          </a:p>
          <a:p>
            <a:r>
              <a:rPr lang="en-US" baseline="0" dirty="0" smtClean="0"/>
              <a:t>Nisan 17 (4/6/15, Mon): Includes 4/5 night and 4/6 day: </a:t>
            </a:r>
            <a:r>
              <a:rPr lang="en-US" baseline="0" dirty="0" err="1" smtClean="0"/>
              <a:t>Yeshua’s</a:t>
            </a:r>
            <a:r>
              <a:rPr lang="en-US" baseline="0" dirty="0" smtClean="0"/>
              <a:t> resurrection on 4/5 night. Women come to tomb on 4/6 day; Disciples see </a:t>
            </a:r>
            <a:r>
              <a:rPr lang="en-US" baseline="0" dirty="0" err="1" smtClean="0"/>
              <a:t>Yeshua</a:t>
            </a:r>
            <a:r>
              <a:rPr lang="en-US" baseline="0" dirty="0" smtClean="0"/>
              <a:t> on 4/6 day. (counted as ½ day)</a:t>
            </a:r>
          </a:p>
          <a:p>
            <a:endParaRPr lang="en-US" baseline="0" dirty="0" smtClean="0"/>
          </a:p>
          <a:p>
            <a:r>
              <a:rPr lang="en-US" baseline="0" dirty="0" smtClean="0"/>
              <a:t>** Total = three days and nights (Matt 12:40); </a:t>
            </a:r>
            <a:r>
              <a:rPr lang="en-US" baseline="0" dirty="0" err="1" smtClean="0"/>
              <a:t>Yeshua</a:t>
            </a:r>
            <a:r>
              <a:rPr lang="en-US" baseline="0" dirty="0" smtClean="0"/>
              <a:t> raised on the third day (Luke 24:45-6)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Exodus 17</a:t>
            </a:r>
            <a:r>
              <a:rPr lang="en-US" baseline="0" dirty="0" smtClean="0"/>
              <a:t> :</a:t>
            </a:r>
            <a:r>
              <a:rPr lang="en-US" altLang="zh-TW" dirty="0" smtClean="0"/>
              <a:t>5</a:t>
            </a:r>
            <a:r>
              <a:rPr lang="zh-TW" altLang="en-US" dirty="0" smtClean="0"/>
              <a:t>耶和華對摩西說：「你手裏拿著你先前擊打河水的杖，帶領以色列的幾個長老，從百姓面前走過去。 </a:t>
            </a:r>
            <a:r>
              <a:rPr lang="en-US" altLang="zh-TW" dirty="0" smtClean="0"/>
              <a:t>6</a:t>
            </a:r>
            <a:r>
              <a:rPr lang="zh-TW" altLang="en-US" dirty="0" smtClean="0"/>
              <a:t>我必在何烈的磐石那裏，站在你面前。你要擊打磐石，從磐石裏必有水流出來，使百姓可以喝。」摩西就在以色列的長老眼前這樣行了。 </a:t>
            </a:r>
            <a:r>
              <a:rPr lang="en-US" altLang="zh-TW" dirty="0" smtClean="0"/>
              <a:t>7</a:t>
            </a:r>
            <a:r>
              <a:rPr lang="zh-TW" altLang="en-US" dirty="0" smtClean="0"/>
              <a:t>他給那地方起名叫瑪撒</a:t>
            </a:r>
            <a:r>
              <a:rPr lang="en-US" altLang="zh-TW" dirty="0" smtClean="0"/>
              <a:t>#</a:t>
            </a:r>
            <a:r>
              <a:rPr lang="zh-TW" altLang="en-US" dirty="0" smtClean="0"/>
              <a:t>就是試探的意思，又叫米利巴</a:t>
            </a:r>
            <a:r>
              <a:rPr lang="en-US" altLang="zh-TW" dirty="0" smtClean="0"/>
              <a:t>#</a:t>
            </a:r>
            <a:r>
              <a:rPr lang="zh-TW" altLang="en-US" dirty="0" smtClean="0"/>
              <a:t>就是爭鬧的意思；因以色列人爭鬧，又因他們試探耶和華，說：「耶和華是在我們中間不是？」 </a:t>
            </a:r>
            <a:r>
              <a:rPr lang="en-US" altLang="zh-TW" dirty="0" smtClean="0"/>
              <a:t>8</a:t>
            </a:r>
            <a:r>
              <a:rPr lang="zh-TW" altLang="en-US" dirty="0" smtClean="0"/>
              <a:t>那時，亞瑪力人來在利非訂，和以色列人爭戰。 </a:t>
            </a:r>
            <a:r>
              <a:rPr lang="en-US" altLang="zh-TW" dirty="0" smtClean="0"/>
              <a:t>9</a:t>
            </a:r>
            <a:r>
              <a:rPr lang="zh-TW" altLang="en-US" dirty="0" smtClean="0"/>
              <a:t>摩西對約書亞說：「你為我們選出人來，出去和亞瑪力人爭戰。明天我手裏要拿著神的杖，站在山頂上。」 </a:t>
            </a:r>
            <a:r>
              <a:rPr lang="en-US" altLang="zh-TW" dirty="0" smtClean="0"/>
              <a:t>10</a:t>
            </a:r>
            <a:r>
              <a:rPr lang="zh-TW" altLang="en-US" dirty="0" smtClean="0"/>
              <a:t>於是約書亞照著摩西對他所說的話行，和亞瑪力人爭戰。摩西、亞倫，與戶珥都上了山頂。 </a:t>
            </a:r>
            <a:r>
              <a:rPr lang="en-US" altLang="zh-TW" dirty="0" smtClean="0"/>
              <a:t>11</a:t>
            </a:r>
            <a:r>
              <a:rPr lang="zh-TW" altLang="en-US" dirty="0" smtClean="0"/>
              <a:t>摩西何時舉手，以色列人就得勝，何時垂手，亞瑪力人就得勝。 </a:t>
            </a:r>
            <a:r>
              <a:rPr lang="en-US" altLang="zh-TW" dirty="0" smtClean="0"/>
              <a:t>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 瑪拉苦水變酒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r>
              <a:rPr lang="en-US" altLang="zh-TW" dirty="0" smtClean="0"/>
              <a:t>2.</a:t>
            </a:r>
            <a:r>
              <a:rPr lang="zh-TW" alt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task identifies with our progress in ‘overcoming’ our sins, faults and human natures, putting sin out of our lives, and developing the holy attributes of God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task identifies with our progress in ‘overcoming’ our sins, faults and human natures, putting sin out of our lives, and developing the holy attributes of God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3319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5999" y="0"/>
            <a:ext cx="45732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639" y="1600200"/>
            <a:ext cx="4573192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2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639" y="5562600"/>
            <a:ext cx="4573190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1" cap="none" baseline="0">
                <a:solidFill>
                  <a:schemeClr val="tx2"/>
                </a:solidFill>
              </a:defRPr>
            </a:lvl1pPr>
            <a:lvl2pPr marL="45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B44B-E826-43A5-8562-98A07E65CDF3}" type="datetime1">
              <a:rPr lang="en-US" smtClean="0"/>
              <a:pPr/>
              <a:t>4/26/2015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609600"/>
            <a:ext cx="1981717" cy="56388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609600"/>
            <a:ext cx="7393324" cy="5638800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BD1C-046D-41F1-9F7C-F8A35DA0B538}" type="datetime1">
              <a:rPr lang="en-US" smtClean="0"/>
              <a:pPr/>
              <a:t>4/26/2015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18C1-F7D3-43F8-850D-83C24620C00F}" type="datetime1">
              <a:rPr lang="en-US" smtClean="0"/>
              <a:pPr/>
              <a:t>4/26/2015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447" y="1616075"/>
            <a:ext cx="7317103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1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7449" y="4495801"/>
            <a:ext cx="7317103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1" cap="none" baseline="0">
                <a:solidFill>
                  <a:schemeClr val="tx2"/>
                </a:solidFill>
              </a:defRPr>
            </a:lvl1pPr>
            <a:lvl2pPr marL="45733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2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40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19B1-0B0E-4EE6-A1C7-FEBA7D8F1058}" type="datetime1">
              <a:rPr lang="en-US" smtClean="0"/>
              <a:pPr/>
              <a:t>4/26/2015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129" y="1828800"/>
            <a:ext cx="4420750" cy="4419600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 marL="2058017">
              <a:defRPr sz="1600"/>
            </a:lvl6pPr>
            <a:lvl7pPr marL="2058017">
              <a:defRPr sz="1600"/>
            </a:lvl7pPr>
            <a:lvl8pPr marL="2058017">
              <a:defRPr sz="1600"/>
            </a:lvl8pPr>
            <a:lvl9pPr marL="2058017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761" y="1828800"/>
            <a:ext cx="4420751" cy="4419600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 marL="2058017">
              <a:defRPr sz="1600"/>
            </a:lvl6pPr>
            <a:lvl7pPr marL="2058017">
              <a:defRPr sz="1600"/>
            </a:lvl7pPr>
            <a:lvl8pPr marL="2058017">
              <a:defRPr sz="1600"/>
            </a:lvl8pPr>
            <a:lvl9pPr marL="2058017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934-5856-48FA-A909-EE8B759A3B14}" type="datetime1">
              <a:rPr lang="en-US" smtClean="0"/>
              <a:pPr/>
              <a:t>4/26/2015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537" y="1828800"/>
            <a:ext cx="441770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1" b="0" cap="none" baseline="0">
                <a:solidFill>
                  <a:schemeClr val="tx2"/>
                </a:solidFill>
              </a:defRPr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537" y="2743200"/>
            <a:ext cx="4417702" cy="3505200"/>
          </a:xfrm>
        </p:spPr>
        <p:txBody>
          <a:bodyPr>
            <a:normAutofit/>
          </a:bodyPr>
          <a:lstStyle>
            <a:lvl1pPr>
              <a:defRPr sz="2001"/>
            </a:lvl1pPr>
            <a:lvl2pPr>
              <a:defRPr sz="1801"/>
            </a:lvl2pPr>
            <a:lvl3pPr>
              <a:defRPr sz="1600"/>
            </a:lvl3pPr>
            <a:lvl4pPr>
              <a:defRPr sz="1400"/>
            </a:lvl4pPr>
            <a:lvl5pPr marL="2058017">
              <a:defRPr sz="1400"/>
            </a:lvl5pPr>
            <a:lvl6pPr marL="2058017">
              <a:defRPr sz="1400"/>
            </a:lvl6pPr>
            <a:lvl7pPr marL="2058017">
              <a:defRPr sz="1400"/>
            </a:lvl7pPr>
            <a:lvl8pPr marL="2058017">
              <a:defRPr sz="1400"/>
            </a:lvl8pPr>
            <a:lvl9pPr marL="2058017"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7219" y="1828800"/>
            <a:ext cx="441770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1" b="0" cap="none" baseline="0">
                <a:solidFill>
                  <a:schemeClr val="tx2"/>
                </a:solidFill>
              </a:defRPr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7219" y="2743200"/>
            <a:ext cx="4417702" cy="3505200"/>
          </a:xfrm>
        </p:spPr>
        <p:txBody>
          <a:bodyPr>
            <a:normAutofit/>
          </a:bodyPr>
          <a:lstStyle>
            <a:lvl1pPr>
              <a:defRPr sz="2001"/>
            </a:lvl1pPr>
            <a:lvl2pPr>
              <a:defRPr sz="1801"/>
            </a:lvl2pPr>
            <a:lvl3pPr>
              <a:defRPr sz="1600"/>
            </a:lvl3pPr>
            <a:lvl4pPr>
              <a:defRPr sz="1400"/>
            </a:lvl4pPr>
            <a:lvl5pPr marL="2058017">
              <a:defRPr sz="1400"/>
            </a:lvl5pPr>
            <a:lvl6pPr marL="2058017">
              <a:defRPr sz="1400"/>
            </a:lvl6pPr>
            <a:lvl7pPr marL="2058017">
              <a:defRPr sz="1400"/>
            </a:lvl7pPr>
            <a:lvl8pPr marL="2058017">
              <a:defRPr sz="1400"/>
            </a:lvl8pPr>
            <a:lvl9pPr marL="2058017"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ADE6-7A01-42E3-B869-B17F98EA14C8}" type="datetime1">
              <a:rPr lang="en-US" smtClean="0"/>
              <a:pPr/>
              <a:t>4/26/2015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D5DA-152F-4AF9-A2CD-44E51C70504C}" type="datetime1">
              <a:rPr lang="en-US" smtClean="0"/>
              <a:pPr/>
              <a:t>4/26/2015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12191999" cy="685788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73ED-2D47-46F2-9EDF-AF0C5CBA4D86}" type="datetime1">
              <a:rPr lang="en-US" smtClean="0"/>
              <a:pPr/>
              <a:t>4/26/2015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129" y="588964"/>
            <a:ext cx="3658553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1" b="0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2" y="588964"/>
            <a:ext cx="5487829" cy="5580061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0129" y="3581400"/>
            <a:ext cx="3658553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1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4E63-D1DC-46AA-92E7-A989BD4F4F40}" type="datetime1">
              <a:rPr lang="en-US" smtClean="0"/>
              <a:pPr/>
              <a:t>4/26/2015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49" y="588963"/>
            <a:ext cx="5487781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9137" y="805658"/>
            <a:ext cx="5061604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1"/>
            </a:lvl1pPr>
            <a:lvl2pPr marL="457337" indent="0">
              <a:buNone/>
              <a:defRPr sz="2801"/>
            </a:lvl2pPr>
            <a:lvl3pPr marL="914674" indent="0">
              <a:buNone/>
              <a:defRPr sz="2401"/>
            </a:lvl3pPr>
            <a:lvl4pPr marL="1372011" indent="0">
              <a:buNone/>
              <a:defRPr sz="2001"/>
            </a:lvl4pPr>
            <a:lvl5pPr marL="1829349" indent="0">
              <a:buNone/>
              <a:defRPr sz="2001"/>
            </a:lvl5pPr>
            <a:lvl6pPr marL="2286686" indent="0">
              <a:buNone/>
              <a:defRPr sz="2001"/>
            </a:lvl6pPr>
            <a:lvl7pPr marL="2744023" indent="0">
              <a:buNone/>
              <a:defRPr sz="2001"/>
            </a:lvl7pPr>
            <a:lvl8pPr marL="3201360" indent="0">
              <a:buNone/>
              <a:defRPr sz="2001"/>
            </a:lvl8pPr>
            <a:lvl9pPr marL="3658697" indent="0">
              <a:buNone/>
              <a:defRPr sz="2001"/>
            </a:lvl9pPr>
          </a:lstStyle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129" y="588963"/>
            <a:ext cx="3658553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i="0" baseline="0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0129" y="3581400"/>
            <a:ext cx="3658553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1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1A41-2725-41FD-A2DF-880B4F061638}" type="datetime1">
              <a:rPr lang="en-US" smtClean="0"/>
              <a:pPr/>
              <a:t>4/26/2015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12191999" cy="6857887"/>
          </a:xfrm>
          <a:prstGeom prst="rect">
            <a:avLst/>
          </a:prstGeom>
        </p:spPr>
      </p:pic>
      <p:pic>
        <p:nvPicPr>
          <p:cNvPr id="10" name="Picture 9" descr="Large 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5080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418" y="0"/>
            <a:ext cx="22866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128" y="381000"/>
            <a:ext cx="914638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128" y="1828800"/>
            <a:ext cx="914638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30155" y="6400800"/>
            <a:ext cx="154906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C9A9C-D72D-4275-A890-D13FF757990D}" type="datetime1">
              <a:rPr lang="en-US" smtClean="0"/>
              <a:pPr/>
              <a:t>4/26/2015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0127" y="6400800"/>
            <a:ext cx="595638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9431" y="6400800"/>
            <a:ext cx="10670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674" rtl="0" eaLnBrk="1" latinLnBrk="0" hangingPunct="1">
        <a:lnSpc>
          <a:spcPct val="90000"/>
        </a:lnSpc>
        <a:spcBef>
          <a:spcPct val="0"/>
        </a:spcBef>
        <a:buNone/>
        <a:defRPr sz="36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905" indent="-223905" algn="l" defTabSz="914674" rtl="0" eaLnBrk="1" latinLnBrk="0" hangingPunct="1">
        <a:lnSpc>
          <a:spcPct val="90000"/>
        </a:lnSpc>
        <a:spcBef>
          <a:spcPts val="1801"/>
        </a:spcBef>
        <a:buSzPct val="80000"/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86006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343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680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017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54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692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30029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914674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0CAcQjRw&amp;url=https://pattythomas513.wordpress.com/2014/04/21/we-are-in-the-49-days-of-counting-the-omer/&amp;ei=LwojVafUD8zUoASm0oHwCA&amp;psig=AFQjCNFVm_LbTctHc-lu3dvc4h9W5Wr6cg&amp;ust=142844606457112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553200" y="1905000"/>
            <a:ext cx="5486400" cy="2590800"/>
          </a:xfrm>
        </p:spPr>
        <p:txBody>
          <a:bodyPr>
            <a:normAutofit/>
          </a:bodyPr>
          <a:lstStyle/>
          <a:p>
            <a:r>
              <a:rPr lang="zh-TW" altLang="en-US" sz="6600" dirty="0" smtClean="0"/>
              <a:t>俄梅珥計算</a:t>
            </a:r>
            <a:r>
              <a:rPr lang="en-US" altLang="zh-TW" sz="6600" dirty="0" smtClean="0"/>
              <a:t/>
            </a:r>
            <a:br>
              <a:rPr lang="en-US" altLang="zh-TW" sz="6600" dirty="0" smtClean="0"/>
            </a:br>
            <a:r>
              <a:rPr lang="en-US" altLang="zh-TW" sz="5000" dirty="0" smtClean="0"/>
              <a:t>(Counting the Omer)</a:t>
            </a:r>
            <a:endParaRPr lang="en-US" sz="5000" dirty="0"/>
          </a:p>
        </p:txBody>
      </p:sp>
      <p:pic>
        <p:nvPicPr>
          <p:cNvPr id="23554" name="Picture 2" descr="https://encrypted-tbn0.gstatic.com/images?q=tbn:ANd9GcRPj-5RvpnOdU4QII19vY9Xr7Nkz8GtaIY82Py7nRdKwx6fRvd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532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47800" y="152400"/>
            <a:ext cx="10210800" cy="9144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+mj-ea"/>
              </a:rPr>
              <a:t>數算俄梅珥的日子 </a:t>
            </a:r>
            <a:r>
              <a:rPr lang="en-US" altLang="zh-TW" sz="4800" dirty="0" smtClean="0">
                <a:latin typeface="+mj-ea"/>
              </a:rPr>
              <a:t>–</a:t>
            </a:r>
            <a:r>
              <a:rPr lang="zh-TW" altLang="en-US" sz="4800" dirty="0" smtClean="0">
                <a:latin typeface="+mj-ea"/>
              </a:rPr>
              <a:t> 新約</a:t>
            </a:r>
            <a:endParaRPr lang="en-US" sz="4800" dirty="0">
              <a:latin typeface="+mj-ea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1600" y="1295400"/>
            <a:ext cx="10363200" cy="53340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+mn-ea"/>
              </a:rPr>
              <a:t>耶穌從</a:t>
            </a:r>
            <a:r>
              <a:rPr lang="zh-TW" altLang="en-US" sz="3600" dirty="0" smtClean="0">
                <a:solidFill>
                  <a:srgbClr val="FFFF00"/>
                </a:solidFill>
                <a:latin typeface="+mn-ea"/>
              </a:rPr>
              <a:t>死裡復活</a:t>
            </a:r>
            <a:r>
              <a:rPr lang="en-US" altLang="zh-TW" sz="3600" dirty="0" smtClean="0">
                <a:latin typeface="+mn-ea"/>
              </a:rPr>
              <a:t>.</a:t>
            </a:r>
          </a:p>
          <a:p>
            <a:r>
              <a:rPr lang="zh-TW" altLang="en-US" sz="3600" dirty="0" smtClean="0">
                <a:latin typeface="+mn-ea"/>
              </a:rPr>
              <a:t>耶穌在以馬忤斯路上和其後</a:t>
            </a:r>
            <a:r>
              <a:rPr lang="en-US" altLang="zh-TW" sz="3600" dirty="0" smtClean="0">
                <a:latin typeface="+mn-ea"/>
              </a:rPr>
              <a:t>40</a:t>
            </a:r>
            <a:r>
              <a:rPr lang="zh-TW" altLang="en-US" sz="3600" dirty="0" smtClean="0">
                <a:latin typeface="+mn-ea"/>
              </a:rPr>
              <a:t>天</a:t>
            </a:r>
            <a:r>
              <a:rPr lang="en-US" altLang="zh-TW" sz="3600" dirty="0" smtClean="0">
                <a:latin typeface="+mn-ea"/>
              </a:rPr>
              <a:t>,</a:t>
            </a:r>
            <a:r>
              <a:rPr lang="zh-TW" altLang="en-US" sz="3600" dirty="0" smtClean="0">
                <a:latin typeface="+mn-ea"/>
              </a:rPr>
              <a:t> 向祂的門徒</a:t>
            </a:r>
            <a:r>
              <a:rPr lang="zh-TW" altLang="en-US" sz="3600" dirty="0" smtClean="0">
                <a:solidFill>
                  <a:srgbClr val="FFFF00"/>
                </a:solidFill>
                <a:latin typeface="+mn-ea"/>
              </a:rPr>
              <a:t>顯現</a:t>
            </a:r>
            <a:r>
              <a:rPr lang="en-US" altLang="zh-TW" sz="3600" dirty="0" smtClean="0">
                <a:latin typeface="+mn-ea"/>
              </a:rPr>
              <a:t>.</a:t>
            </a:r>
          </a:p>
          <a:p>
            <a:r>
              <a:rPr lang="zh-TW" altLang="en-US" sz="3600" dirty="0" smtClean="0">
                <a:latin typeface="+mn-ea"/>
              </a:rPr>
              <a:t>耶穌昇天回到父家</a:t>
            </a:r>
            <a:r>
              <a:rPr lang="en-US" altLang="zh-TW" sz="3600" dirty="0" smtClean="0">
                <a:latin typeface="+mn-ea"/>
              </a:rPr>
              <a:t>.</a:t>
            </a:r>
          </a:p>
          <a:p>
            <a:r>
              <a:rPr lang="zh-TW" altLang="en-US" sz="3600" dirty="0" smtClean="0">
                <a:latin typeface="+mn-ea"/>
              </a:rPr>
              <a:t>天使宣告彌賽亞會用祂升天同樣的方式再來</a:t>
            </a:r>
            <a:r>
              <a:rPr lang="en-US" altLang="zh-TW" sz="3600" dirty="0" smtClean="0">
                <a:latin typeface="+mn-ea"/>
              </a:rPr>
              <a:t>.</a:t>
            </a:r>
            <a:r>
              <a:rPr lang="en-US" sz="3600" dirty="0" smtClean="0">
                <a:latin typeface="+mn-ea"/>
              </a:rPr>
              <a:t> </a:t>
            </a:r>
          </a:p>
          <a:p>
            <a:r>
              <a:rPr lang="en-US" sz="3600" dirty="0" smtClean="0">
                <a:latin typeface="+mn-ea"/>
              </a:rPr>
              <a:t>1948 </a:t>
            </a:r>
            <a:r>
              <a:rPr lang="zh-TW" altLang="en-US" sz="3600" dirty="0" smtClean="0">
                <a:latin typeface="+mn-ea"/>
              </a:rPr>
              <a:t>年以色列正式重生成為一個國家 （以珥月</a:t>
            </a:r>
            <a:r>
              <a:rPr lang="en-US" altLang="zh-TW" sz="3600" dirty="0" smtClean="0">
                <a:latin typeface="+mn-ea"/>
              </a:rPr>
              <a:t>5</a:t>
            </a:r>
            <a:r>
              <a:rPr lang="zh-TW" altLang="en-US" sz="3600" dirty="0" smtClean="0">
                <a:latin typeface="+mn-ea"/>
              </a:rPr>
              <a:t>日</a:t>
            </a:r>
            <a:r>
              <a:rPr lang="en-US" altLang="zh-TW" sz="3600" dirty="0" smtClean="0">
                <a:latin typeface="+mn-ea"/>
              </a:rPr>
              <a:t>; 4/24/15)</a:t>
            </a:r>
            <a:r>
              <a:rPr lang="en-US" sz="3600" dirty="0" smtClean="0">
                <a:latin typeface="+mn-ea"/>
              </a:rPr>
              <a:t> </a:t>
            </a:r>
          </a:p>
          <a:p>
            <a:r>
              <a:rPr lang="en-US" sz="3600" dirty="0" smtClean="0">
                <a:latin typeface="+mn-ea"/>
              </a:rPr>
              <a:t>1967</a:t>
            </a:r>
            <a:r>
              <a:rPr lang="zh-TW" altLang="en-US" sz="3600" dirty="0" smtClean="0">
                <a:latin typeface="+mn-ea"/>
              </a:rPr>
              <a:t> 年六日戰爭 （以珥月</a:t>
            </a:r>
            <a:r>
              <a:rPr lang="en-US" altLang="zh-TW" sz="3600" dirty="0" smtClean="0">
                <a:latin typeface="+mn-ea"/>
              </a:rPr>
              <a:t>28</a:t>
            </a:r>
            <a:r>
              <a:rPr lang="zh-TW" altLang="en-US" sz="3600" dirty="0" smtClean="0">
                <a:latin typeface="+mn-ea"/>
              </a:rPr>
              <a:t>日</a:t>
            </a:r>
            <a:r>
              <a:rPr lang="en-US" altLang="zh-TW" sz="3600" dirty="0" smtClean="0">
                <a:latin typeface="+mn-ea"/>
              </a:rPr>
              <a:t>; 5/17/15)</a:t>
            </a:r>
            <a:endParaRPr lang="en-US" sz="3600" dirty="0" smtClean="0">
              <a:latin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47800" y="0"/>
            <a:ext cx="10210800" cy="1066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+mj-ea"/>
              </a:rPr>
              <a:t>數算俄梅珥的意義 </a:t>
            </a:r>
            <a:r>
              <a:rPr lang="en-US" altLang="zh-TW" sz="5400" dirty="0" smtClean="0">
                <a:latin typeface="+mj-ea"/>
              </a:rPr>
              <a:t>-1</a:t>
            </a:r>
            <a:endParaRPr lang="en-US" sz="5400" dirty="0">
              <a:latin typeface="+mj-ea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1600" y="1219200"/>
            <a:ext cx="10134600" cy="54102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+mn-ea"/>
              </a:rPr>
              <a:t>一個屬靈嬰孩的成長歷程</a:t>
            </a:r>
            <a:r>
              <a:rPr lang="en-US" altLang="zh-TW" sz="3600" dirty="0" smtClean="0">
                <a:latin typeface="+mn-ea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3600" dirty="0" smtClean="0">
                <a:latin typeface="+mn-ea"/>
              </a:rPr>
              <a:t> </a:t>
            </a:r>
            <a:r>
              <a:rPr lang="zh-TW" altLang="en-US" sz="3600" dirty="0" smtClean="0">
                <a:latin typeface="+mn-ea"/>
              </a:rPr>
              <a:t>屬靈曠野</a:t>
            </a:r>
            <a:r>
              <a:rPr lang="en-US" altLang="zh-TW" sz="3600" dirty="0" smtClean="0">
                <a:latin typeface="+mn-ea"/>
              </a:rPr>
              <a:t>(</a:t>
            </a:r>
            <a:r>
              <a:rPr lang="zh-TW" altLang="en-US" sz="3600" dirty="0" smtClean="0">
                <a:latin typeface="+mn-ea"/>
              </a:rPr>
              <a:t>世界</a:t>
            </a:r>
            <a:r>
              <a:rPr lang="en-US" altLang="zh-TW" sz="3600" dirty="0" smtClean="0">
                <a:latin typeface="+mn-ea"/>
              </a:rPr>
              <a:t>,</a:t>
            </a:r>
            <a:r>
              <a:rPr lang="zh-TW" altLang="en-US" sz="3600" dirty="0" smtClean="0">
                <a:latin typeface="+mn-ea"/>
              </a:rPr>
              <a:t> 老我）</a:t>
            </a:r>
            <a:r>
              <a:rPr lang="en-US" altLang="zh-TW" sz="3600" dirty="0" smtClean="0">
                <a:latin typeface="+mn-ea"/>
              </a:rPr>
              <a:t>,</a:t>
            </a:r>
            <a:r>
              <a:rPr lang="zh-TW" altLang="en-US" sz="3600" dirty="0" smtClean="0">
                <a:latin typeface="+mn-ea"/>
              </a:rPr>
              <a:t> 經歷困難</a:t>
            </a:r>
            <a:r>
              <a:rPr lang="en-US" altLang="zh-TW" sz="3600" dirty="0" smtClean="0">
                <a:latin typeface="+mn-ea"/>
              </a:rPr>
              <a:t>,</a:t>
            </a:r>
            <a:r>
              <a:rPr lang="zh-TW" altLang="en-US" sz="3600" dirty="0" smtClean="0">
                <a:latin typeface="+mn-ea"/>
              </a:rPr>
              <a:t> 挑戰</a:t>
            </a:r>
            <a:r>
              <a:rPr lang="en-US" altLang="zh-TW" sz="3600" dirty="0" smtClean="0">
                <a:latin typeface="+mn-ea"/>
              </a:rPr>
              <a:t>,</a:t>
            </a:r>
            <a:r>
              <a:rPr lang="zh-TW" altLang="en-US" sz="3600" dirty="0" smtClean="0">
                <a:latin typeface="+mn-ea"/>
              </a:rPr>
              <a:t> 試練</a:t>
            </a:r>
            <a:r>
              <a:rPr lang="en-US" altLang="zh-TW" sz="3600" dirty="0" smtClean="0">
                <a:latin typeface="+mn-ea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3600" dirty="0" smtClean="0">
                <a:latin typeface="+mn-ea"/>
              </a:rPr>
              <a:t> </a:t>
            </a:r>
            <a:r>
              <a:rPr lang="zh-TW" altLang="en-US" sz="3600" dirty="0" smtClean="0">
                <a:latin typeface="+mn-ea"/>
              </a:rPr>
              <a:t>脫去老我</a:t>
            </a:r>
            <a:r>
              <a:rPr lang="en-US" altLang="zh-TW" sz="3600" dirty="0" smtClean="0">
                <a:latin typeface="+mn-ea"/>
              </a:rPr>
              <a:t>,</a:t>
            </a:r>
            <a:r>
              <a:rPr lang="zh-TW" altLang="en-US" sz="3600" dirty="0" smtClean="0">
                <a:latin typeface="+mn-ea"/>
              </a:rPr>
              <a:t> 罪</a:t>
            </a:r>
            <a:r>
              <a:rPr lang="en-US" altLang="zh-TW" sz="3600" dirty="0" smtClean="0">
                <a:latin typeface="+mn-ea"/>
              </a:rPr>
              <a:t>,</a:t>
            </a:r>
            <a:r>
              <a:rPr lang="zh-TW" altLang="en-US" sz="3600" dirty="0" smtClean="0">
                <a:latin typeface="+mn-ea"/>
              </a:rPr>
              <a:t> 人性</a:t>
            </a:r>
            <a:r>
              <a:rPr lang="en-US" altLang="zh-TW" sz="3600" dirty="0" smtClean="0">
                <a:latin typeface="+mn-ea"/>
              </a:rPr>
              <a:t>,</a:t>
            </a:r>
            <a:r>
              <a:rPr lang="zh-TW" altLang="en-US" sz="3600" dirty="0" smtClean="0">
                <a:latin typeface="+mn-ea"/>
              </a:rPr>
              <a:t> 傷害</a:t>
            </a:r>
            <a:r>
              <a:rPr lang="en-US" altLang="zh-TW" sz="3600" dirty="0" smtClean="0">
                <a:latin typeface="+mn-ea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3600" dirty="0" smtClean="0">
                <a:latin typeface="+mn-ea"/>
              </a:rPr>
              <a:t> </a:t>
            </a:r>
            <a:r>
              <a:rPr lang="zh-TW" altLang="en-US" sz="3600" dirty="0" smtClean="0">
                <a:solidFill>
                  <a:srgbClr val="FFFF00"/>
                </a:solidFill>
                <a:latin typeface="+mn-ea"/>
              </a:rPr>
              <a:t>信靠神</a:t>
            </a:r>
            <a:r>
              <a:rPr lang="en-US" altLang="zh-TW" sz="3600" dirty="0" smtClean="0">
                <a:latin typeface="+mn-ea"/>
              </a:rPr>
              <a:t>,</a:t>
            </a:r>
            <a:r>
              <a:rPr lang="zh-TW" altLang="en-US" sz="3600" dirty="0" smtClean="0">
                <a:latin typeface="+mn-ea"/>
              </a:rPr>
              <a:t> 得保守</a:t>
            </a:r>
            <a:r>
              <a:rPr lang="en-US" altLang="zh-TW" sz="3600" dirty="0" smtClean="0">
                <a:latin typeface="+mn-ea"/>
              </a:rPr>
              <a:t>&amp;</a:t>
            </a:r>
            <a:r>
              <a:rPr lang="zh-TW" altLang="en-US" sz="3600" dirty="0" smtClean="0">
                <a:latin typeface="+mn-ea"/>
              </a:rPr>
              <a:t>供應</a:t>
            </a:r>
            <a:r>
              <a:rPr lang="en-US" altLang="zh-TW" sz="3600" dirty="0" smtClean="0">
                <a:latin typeface="+mn-ea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zh-TW" altLang="en-US" sz="3600" dirty="0" smtClean="0">
                <a:latin typeface="+mn-ea"/>
              </a:rPr>
              <a:t> </a:t>
            </a:r>
            <a:r>
              <a:rPr lang="zh-TW" altLang="en-US" sz="3600" dirty="0" smtClean="0">
                <a:solidFill>
                  <a:srgbClr val="FFFF00"/>
                </a:solidFill>
                <a:latin typeface="+mn-ea"/>
              </a:rPr>
              <a:t>神的屬性</a:t>
            </a:r>
            <a:r>
              <a:rPr lang="zh-TW" altLang="en-US" sz="3600" dirty="0" smtClean="0">
                <a:latin typeface="+mn-ea"/>
              </a:rPr>
              <a:t>開始慢慢建立在我們身上</a:t>
            </a:r>
            <a:r>
              <a:rPr lang="en-US" altLang="zh-TW" sz="3600" dirty="0" smtClean="0">
                <a:latin typeface="+mn-ea"/>
              </a:rPr>
              <a:t>;</a:t>
            </a:r>
            <a:r>
              <a:rPr lang="zh-TW" altLang="en-US" sz="3600" dirty="0" smtClean="0">
                <a:latin typeface="+mn-ea"/>
              </a:rPr>
              <a:t> </a:t>
            </a:r>
            <a:endParaRPr lang="en-US" altLang="zh-TW" sz="3600" dirty="0" smtClean="0">
              <a:latin typeface="+mn-ea"/>
            </a:endParaRPr>
          </a:p>
          <a:p>
            <a:pPr>
              <a:buFont typeface="Wingdings" pitchFamily="2" charset="2"/>
              <a:buChar char="ü"/>
            </a:pPr>
            <a:r>
              <a:rPr lang="en-US" altLang="zh-TW" sz="3600" dirty="0" smtClean="0">
                <a:latin typeface="+mn-ea"/>
              </a:rPr>
              <a:t> </a:t>
            </a:r>
            <a:r>
              <a:rPr lang="zh-TW" altLang="en-US" sz="3600" dirty="0" smtClean="0">
                <a:latin typeface="+mn-ea"/>
              </a:rPr>
              <a:t>觸摸到</a:t>
            </a:r>
            <a:r>
              <a:rPr lang="zh-TW" altLang="en-US" sz="3600" dirty="0" smtClean="0">
                <a:solidFill>
                  <a:srgbClr val="FFFF00"/>
                </a:solidFill>
                <a:latin typeface="+mn-ea"/>
              </a:rPr>
              <a:t>神的國</a:t>
            </a:r>
            <a:r>
              <a:rPr lang="zh-TW" altLang="en-US" sz="3600" dirty="0" smtClean="0">
                <a:latin typeface="+mn-ea"/>
              </a:rPr>
              <a:t>（西奈山與神相遇）</a:t>
            </a:r>
            <a:r>
              <a:rPr lang="en-US" altLang="zh-TW" sz="3600" dirty="0" smtClean="0">
                <a:latin typeface="+mn-ea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zh-TW" altLang="en-US" sz="3600" dirty="0" smtClean="0">
                <a:latin typeface="+mn-ea"/>
              </a:rPr>
              <a:t> 成為神的</a:t>
            </a:r>
            <a:r>
              <a:rPr lang="zh-TW" altLang="en-US" sz="3600" dirty="0" smtClean="0">
                <a:solidFill>
                  <a:srgbClr val="FFFF00"/>
                </a:solidFill>
                <a:latin typeface="+mn-ea"/>
              </a:rPr>
              <a:t>眾子</a:t>
            </a:r>
            <a:r>
              <a:rPr lang="en-US" altLang="zh-TW" sz="3600" dirty="0" smtClean="0">
                <a:latin typeface="+mn-ea"/>
              </a:rPr>
              <a:t>,</a:t>
            </a:r>
            <a:r>
              <a:rPr lang="zh-TW" altLang="en-US" sz="3600" dirty="0" smtClean="0">
                <a:latin typeface="+mn-ea"/>
              </a:rPr>
              <a:t> 承受</a:t>
            </a:r>
            <a:r>
              <a:rPr lang="zh-TW" altLang="en-US" sz="3600" dirty="0" smtClean="0">
                <a:solidFill>
                  <a:srgbClr val="FFFF00"/>
                </a:solidFill>
                <a:latin typeface="+mn-ea"/>
              </a:rPr>
              <a:t>神的產業</a:t>
            </a:r>
            <a:r>
              <a:rPr lang="en-US" altLang="zh-TW" sz="3600" dirty="0" smtClean="0">
                <a:latin typeface="+mn-ea"/>
              </a:rPr>
              <a:t>,</a:t>
            </a:r>
            <a:r>
              <a:rPr lang="zh-TW" altLang="en-US" sz="3600" dirty="0" smtClean="0">
                <a:latin typeface="+mn-ea"/>
              </a:rPr>
              <a:t> 新約的應許</a:t>
            </a:r>
            <a:r>
              <a:rPr lang="en-US" altLang="zh-TW" sz="3600" dirty="0" smtClean="0">
                <a:latin typeface="+mn-ea"/>
              </a:rPr>
              <a:t>.</a:t>
            </a:r>
            <a:endParaRPr lang="en-US" sz="3600" dirty="0" smtClean="0">
              <a:latin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47800" y="0"/>
            <a:ext cx="10210800" cy="1066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+mj-ea"/>
              </a:rPr>
              <a:t>數算俄梅珥的意義 </a:t>
            </a:r>
            <a:r>
              <a:rPr lang="en-US" altLang="zh-TW" sz="5400" dirty="0" smtClean="0">
                <a:latin typeface="+mj-ea"/>
              </a:rPr>
              <a:t>-2</a:t>
            </a:r>
            <a:endParaRPr lang="en-US" sz="5400" dirty="0">
              <a:latin typeface="+mj-ea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1600" y="1219200"/>
            <a:ext cx="10134600" cy="54102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+mn-ea"/>
              </a:rPr>
              <a:t>預表勝過罪</a:t>
            </a:r>
            <a:r>
              <a:rPr lang="en-US" altLang="zh-TW" sz="3600" dirty="0" smtClean="0">
                <a:latin typeface="+mn-ea"/>
              </a:rPr>
              <a:t>&amp;</a:t>
            </a:r>
            <a:r>
              <a:rPr lang="zh-TW" altLang="en-US" sz="3600" dirty="0" smtClean="0">
                <a:latin typeface="+mn-ea"/>
              </a:rPr>
              <a:t>軟弱</a:t>
            </a:r>
            <a:r>
              <a:rPr lang="en-US" altLang="zh-TW" sz="3600" dirty="0" smtClean="0">
                <a:latin typeface="+mn-ea"/>
              </a:rPr>
              <a:t>,</a:t>
            </a:r>
            <a:r>
              <a:rPr lang="zh-TW" altLang="en-US" sz="3600" dirty="0" smtClean="0">
                <a:latin typeface="+mn-ea"/>
              </a:rPr>
              <a:t> 發展出神的屬性</a:t>
            </a:r>
            <a:r>
              <a:rPr lang="en-US" altLang="zh-TW" sz="3600" dirty="0" smtClean="0">
                <a:latin typeface="+mn-ea"/>
              </a:rPr>
              <a:t>,</a:t>
            </a:r>
            <a:r>
              <a:rPr lang="zh-TW" altLang="en-US" sz="3600" dirty="0" smtClean="0">
                <a:latin typeface="+mn-ea"/>
              </a:rPr>
              <a:t> 使我們越來越像耶穌</a:t>
            </a:r>
            <a:r>
              <a:rPr lang="en-US" altLang="zh-TW" sz="3600" dirty="0" smtClean="0">
                <a:latin typeface="+mn-ea"/>
              </a:rPr>
              <a:t>.</a:t>
            </a:r>
          </a:p>
          <a:p>
            <a:r>
              <a:rPr lang="zh-TW" altLang="en-US" sz="3600" dirty="0" smtClean="0">
                <a:latin typeface="+mn-ea"/>
              </a:rPr>
              <a:t>特別在這段日子禱告</a:t>
            </a:r>
            <a:r>
              <a:rPr lang="en-US" altLang="zh-TW" sz="3600" dirty="0" smtClean="0">
                <a:latin typeface="+mn-ea"/>
              </a:rPr>
              <a:t> “</a:t>
            </a:r>
            <a:r>
              <a:rPr lang="en-US" altLang="zh-TW" sz="3600" dirty="0" smtClean="0">
                <a:solidFill>
                  <a:srgbClr val="FFFF00"/>
                </a:solidFill>
                <a:latin typeface="+mn-ea"/>
              </a:rPr>
              <a:t>overcoming and growing in God’s holiness and righteous character.</a:t>
            </a:r>
            <a:r>
              <a:rPr lang="en-US" altLang="zh-TW" sz="3600" dirty="0" smtClean="0">
                <a:latin typeface="+mn-ea"/>
              </a:rPr>
              <a:t>“ (</a:t>
            </a:r>
            <a:r>
              <a:rPr lang="zh-TW" altLang="en-US" sz="3600" dirty="0" smtClean="0">
                <a:latin typeface="+mn-ea"/>
              </a:rPr>
              <a:t>在神的聖潔和公義的屬性中成長</a:t>
            </a:r>
            <a:r>
              <a:rPr lang="en-US" altLang="zh-TW" sz="3600" dirty="0" smtClean="0">
                <a:latin typeface="+mn-ea"/>
              </a:rPr>
              <a:t>)</a:t>
            </a:r>
          </a:p>
          <a:p>
            <a:r>
              <a:rPr lang="zh-TW" altLang="en-US" sz="3600" dirty="0" smtClean="0">
                <a:latin typeface="+mn-ea"/>
              </a:rPr>
              <a:t>現代猶太人：潔淨和預備自己</a:t>
            </a:r>
            <a:r>
              <a:rPr lang="en-US" altLang="zh-TW" sz="3600" dirty="0" smtClean="0">
                <a:latin typeface="+mn-ea"/>
              </a:rPr>
              <a:t>,</a:t>
            </a:r>
            <a:r>
              <a:rPr lang="zh-TW" altLang="en-US" sz="3600" dirty="0" smtClean="0">
                <a:latin typeface="+mn-ea"/>
              </a:rPr>
              <a:t> 領受神在五旬節所賜下的話語啟示</a:t>
            </a:r>
            <a:r>
              <a:rPr lang="en-US" altLang="zh-TW" sz="3600" dirty="0" smtClean="0">
                <a:latin typeface="+mn-ea"/>
              </a:rPr>
              <a:t>.</a:t>
            </a:r>
          </a:p>
          <a:p>
            <a:endParaRPr lang="en-US" sz="3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47800" y="0"/>
            <a:ext cx="10210800" cy="9144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+mj-ea"/>
              </a:rPr>
              <a:t>如何數算俄梅珥</a:t>
            </a:r>
            <a:endParaRPr lang="en-US" sz="5400" dirty="0">
              <a:latin typeface="+mj-ea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3000" y="990600"/>
            <a:ext cx="10896600" cy="56388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+mn-ea"/>
              </a:rPr>
              <a:t>每天的祝禱：</a:t>
            </a:r>
            <a:endParaRPr lang="en-US" altLang="zh-TW" sz="3600" dirty="0" smtClean="0">
              <a:latin typeface="+mn-ea"/>
            </a:endParaRPr>
          </a:p>
          <a:p>
            <a:pPr>
              <a:spcBef>
                <a:spcPts val="0"/>
              </a:spcBef>
              <a:buNone/>
            </a:pPr>
            <a:r>
              <a:rPr lang="zh-TW" altLang="en-US" sz="3600" dirty="0" smtClean="0">
                <a:latin typeface="+mn-ea"/>
              </a:rPr>
              <a:t>  我們的神</a:t>
            </a:r>
            <a:r>
              <a:rPr lang="en-US" altLang="zh-TW" sz="3600" dirty="0" smtClean="0">
                <a:latin typeface="+mn-ea"/>
              </a:rPr>
              <a:t>,</a:t>
            </a:r>
            <a:r>
              <a:rPr lang="zh-TW" altLang="en-US" sz="3600" dirty="0" smtClean="0">
                <a:latin typeface="+mn-ea"/>
              </a:rPr>
              <a:t> 創造天地的主</a:t>
            </a:r>
            <a:r>
              <a:rPr lang="en-US" altLang="zh-TW" sz="3600" dirty="0" smtClean="0">
                <a:latin typeface="+mn-ea"/>
              </a:rPr>
              <a:t>,</a:t>
            </a:r>
            <a:r>
              <a:rPr lang="zh-TW" altLang="en-US" sz="3600" dirty="0" smtClean="0">
                <a:latin typeface="+mn-ea"/>
              </a:rPr>
              <a:t>是值得稱頌的</a:t>
            </a:r>
            <a:r>
              <a:rPr lang="en-US" altLang="zh-TW" sz="3600" dirty="0" smtClean="0">
                <a:latin typeface="+mn-ea"/>
              </a:rPr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zh-TW" altLang="en-US" sz="3600" dirty="0" smtClean="0">
                <a:latin typeface="+mn-ea"/>
              </a:rPr>
              <a:t>  因祢的誡命我們被</a:t>
            </a:r>
            <a:r>
              <a:rPr lang="zh-TW" altLang="en-US" sz="3600" dirty="0" smtClean="0">
                <a:solidFill>
                  <a:srgbClr val="FFFF00"/>
                </a:solidFill>
                <a:latin typeface="+mn-ea"/>
              </a:rPr>
              <a:t>分別出來</a:t>
            </a:r>
            <a:r>
              <a:rPr lang="en-US" altLang="zh-TW" sz="3600" dirty="0" smtClean="0">
                <a:latin typeface="+mn-ea"/>
              </a:rPr>
              <a:t>,</a:t>
            </a:r>
            <a:r>
              <a:rPr lang="zh-TW" altLang="en-US" sz="3600" dirty="0" smtClean="0">
                <a:latin typeface="+mn-ea"/>
              </a:rPr>
              <a:t> </a:t>
            </a:r>
            <a:endParaRPr lang="en-US" altLang="zh-TW" sz="3600" dirty="0" smtClean="0">
              <a:latin typeface="+mn-ea"/>
            </a:endParaRPr>
          </a:p>
          <a:p>
            <a:pPr>
              <a:spcBef>
                <a:spcPts val="0"/>
              </a:spcBef>
              <a:buNone/>
            </a:pPr>
            <a:r>
              <a:rPr lang="zh-TW" altLang="en-US" sz="3600" dirty="0" smtClean="0">
                <a:latin typeface="+mn-ea"/>
              </a:rPr>
              <a:t>  也命令我們每天數算俄梅珥</a:t>
            </a:r>
            <a:r>
              <a:rPr lang="en-US" altLang="zh-TW" sz="3600" dirty="0" smtClean="0">
                <a:latin typeface="+mn-ea"/>
              </a:rPr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zh-TW" altLang="en-US" sz="3600" dirty="0" smtClean="0">
                <a:latin typeface="+mn-ea"/>
              </a:rPr>
              <a:t>  今天是俄梅珥第</a:t>
            </a:r>
            <a:r>
              <a:rPr lang="en-US" altLang="zh-TW" sz="3600" dirty="0" smtClean="0">
                <a:latin typeface="+mn-ea"/>
              </a:rPr>
              <a:t>22</a:t>
            </a:r>
            <a:r>
              <a:rPr lang="zh-TW" altLang="en-US" sz="3600" dirty="0" smtClean="0">
                <a:latin typeface="+mn-ea"/>
              </a:rPr>
              <a:t>天 </a:t>
            </a:r>
            <a:r>
              <a:rPr lang="en-US" altLang="zh-TW" sz="3600" dirty="0" smtClean="0">
                <a:latin typeface="+mn-ea"/>
              </a:rPr>
              <a:t>(4/26/15).</a:t>
            </a:r>
            <a:r>
              <a:rPr lang="zh-TW" altLang="en-US" sz="3600" dirty="0" smtClean="0">
                <a:latin typeface="+mn-ea"/>
              </a:rPr>
              <a:t> </a:t>
            </a:r>
            <a:endParaRPr lang="en-US" altLang="zh-TW" sz="3600" dirty="0" smtClean="0">
              <a:latin typeface="+mn-ea"/>
            </a:endParaRPr>
          </a:p>
          <a:p>
            <a:pPr>
              <a:spcBef>
                <a:spcPts val="0"/>
              </a:spcBef>
              <a:buNone/>
            </a:pPr>
            <a:endParaRPr lang="en-US" altLang="zh-TW" sz="3600" dirty="0" smtClean="0">
              <a:latin typeface="+mn-ea"/>
            </a:endParaRPr>
          </a:p>
          <a:p>
            <a:pPr>
              <a:spcBef>
                <a:spcPts val="0"/>
              </a:spcBef>
              <a:buNone/>
            </a:pPr>
            <a:r>
              <a:rPr lang="zh-TW" altLang="en-US" sz="3600" dirty="0" smtClean="0">
                <a:latin typeface="+mn-ea"/>
              </a:rPr>
              <a:t>  </a:t>
            </a:r>
            <a:r>
              <a:rPr lang="en-US" altLang="zh-TW" sz="3200" dirty="0" smtClean="0">
                <a:latin typeface="+mn-ea"/>
              </a:rPr>
              <a:t>Blessed are You, O Lord our God, King of the Universe, </a:t>
            </a:r>
            <a:r>
              <a:rPr lang="zh-TW" altLang="en-US" sz="3200" dirty="0" smtClean="0">
                <a:latin typeface="+mn-ea"/>
              </a:rPr>
              <a:t> </a:t>
            </a:r>
            <a:endParaRPr lang="en-US" altLang="zh-TW" sz="3200" dirty="0" smtClean="0">
              <a:latin typeface="+mn-ea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zh-TW" sz="3200" dirty="0" smtClean="0">
                <a:latin typeface="+mn-ea"/>
              </a:rPr>
              <a:t>  Who has </a:t>
            </a:r>
            <a:r>
              <a:rPr lang="en-US" altLang="zh-TW" sz="3200" dirty="0" smtClean="0">
                <a:solidFill>
                  <a:srgbClr val="FFFF00"/>
                </a:solidFill>
                <a:latin typeface="+mn-ea"/>
              </a:rPr>
              <a:t>separated us </a:t>
            </a:r>
            <a:r>
              <a:rPr lang="en-US" altLang="zh-TW" sz="3200" dirty="0" smtClean="0">
                <a:latin typeface="+mn-ea"/>
              </a:rPr>
              <a:t>by Your Commandments, and Who has commanded us to count the Omer. </a:t>
            </a: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endParaRPr lang="en-US" altLang="zh-TW" sz="3600" dirty="0" smtClean="0"/>
          </a:p>
          <a:p>
            <a:endParaRPr lang="en-US" sz="3600" b="1" dirty="0" smtClean="0">
              <a:solidFill>
                <a:srgbClr val="FF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9146383" cy="9144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500" dirty="0" smtClean="0"/>
              <a:t>數算俄梅珥週曆</a:t>
            </a:r>
            <a:endParaRPr lang="en-US" sz="45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2362200" y="1295400"/>
          <a:ext cx="8153400" cy="521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4191000"/>
                <a:gridCol w="2286000"/>
              </a:tblGrid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週次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屬性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代表人物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仁愛</a:t>
                      </a:r>
                      <a:r>
                        <a:rPr lang="en-US" altLang="zh-TW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zh-TW" alt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恩</a:t>
                      </a:r>
                      <a:r>
                        <a:rPr lang="zh-TW" altLang="en-US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慈</a:t>
                      </a:r>
                      <a:r>
                        <a:rPr lang="en-US" altLang="zh-TW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(Loving-Kindness)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亞伯拉罕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喜</a:t>
                      </a:r>
                      <a:r>
                        <a:rPr lang="zh-TW" altLang="en-US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樂 </a:t>
                      </a:r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(Joy/</a:t>
                      </a:r>
                      <a:r>
                        <a:rPr lang="en-US" altLang="zh-TW" sz="2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altLang="zh-TW" sz="24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Strength,Power</a:t>
                      </a:r>
                      <a:r>
                        <a:rPr lang="en-US" altLang="zh-TW" sz="2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以撒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平</a:t>
                      </a:r>
                      <a:r>
                        <a:rPr lang="zh-TW" altLang="en-US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安 </a:t>
                      </a:r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(Peace/</a:t>
                      </a:r>
                      <a:r>
                        <a:rPr lang="en-US" altLang="zh-TW" sz="2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Harmony)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雅各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b="1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忍</a:t>
                      </a:r>
                      <a:r>
                        <a:rPr lang="zh-TW" altLang="en-US" sz="32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耐 </a:t>
                      </a:r>
                      <a:r>
                        <a:rPr lang="en-US" altLang="zh-TW" sz="2400" b="1" i="0" u="none" strike="noStrike" dirty="0" smtClean="0">
                          <a:solidFill>
                            <a:srgbClr val="0000FF"/>
                          </a:solidFill>
                          <a:latin typeface="Calibri"/>
                        </a:rPr>
                        <a:t>(Patient,</a:t>
                      </a:r>
                      <a:r>
                        <a:rPr lang="en-US" altLang="zh-TW" sz="2400" b="1" i="0" u="none" strike="noStrike" baseline="0" dirty="0" smtClean="0">
                          <a:solidFill>
                            <a:srgbClr val="0000FF"/>
                          </a:solidFill>
                          <a:latin typeface="Calibri"/>
                        </a:rPr>
                        <a:t> long-suffering/</a:t>
                      </a:r>
                    </a:p>
                    <a:p>
                      <a:pPr algn="ctr" fontAlgn="b"/>
                      <a:r>
                        <a:rPr lang="en-US" altLang="zh-TW" sz="2400" b="1" i="0" u="none" strike="noStrike" baseline="0" dirty="0" smtClean="0">
                          <a:solidFill>
                            <a:srgbClr val="0000FF"/>
                          </a:solidFill>
                          <a:latin typeface="Calibri"/>
                        </a:rPr>
                        <a:t>Eternity)</a:t>
                      </a:r>
                      <a:endParaRPr lang="zh-TW" altLang="en-US" sz="24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b="1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摩西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恩慈</a:t>
                      </a:r>
                      <a:r>
                        <a:rPr lang="en-US" altLang="zh-TW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zh-TW" alt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良</a:t>
                      </a:r>
                      <a:r>
                        <a:rPr lang="zh-TW" altLang="en-US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善 </a:t>
                      </a:r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(Gentleness, Goodness/</a:t>
                      </a:r>
                      <a:r>
                        <a:rPr lang="en-US" altLang="zh-TW" sz="2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Glory, Majesty)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亞倫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信</a:t>
                      </a:r>
                      <a:r>
                        <a:rPr lang="zh-TW" altLang="en-US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實 </a:t>
                      </a:r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(Faithfulness/ Foundation)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約瑟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溫柔</a:t>
                      </a:r>
                      <a:r>
                        <a:rPr lang="en-US" altLang="zh-TW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zh-TW" alt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節</a:t>
                      </a:r>
                      <a:r>
                        <a:rPr lang="zh-TW" altLang="en-US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制 </a:t>
                      </a:r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(Meekness, </a:t>
                      </a:r>
                    </a:p>
                    <a:p>
                      <a:pPr algn="ctr" fontAlgn="b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Self-control/ Sovereignty)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大衛</a:t>
                      </a: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47800" y="152400"/>
            <a:ext cx="10210800" cy="838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+mj-ea"/>
              </a:rPr>
              <a:t>七位屬靈偉人</a:t>
            </a:r>
            <a:endParaRPr lang="en-US" sz="5400" dirty="0">
              <a:latin typeface="+mj-ea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1600" y="1143000"/>
            <a:ext cx="10134600" cy="548640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000" dirty="0" smtClean="0">
                <a:latin typeface="+mn-ea"/>
              </a:rPr>
              <a:t>亞伯拉罕</a:t>
            </a:r>
            <a:r>
              <a:rPr lang="en-US" altLang="zh-TW" sz="3000" dirty="0" smtClean="0">
                <a:latin typeface="+mn-ea"/>
              </a:rPr>
              <a:t>(Loving-Kindness): </a:t>
            </a:r>
            <a:r>
              <a:rPr lang="zh-TW" altLang="en-US" sz="3000" dirty="0" smtClean="0">
                <a:latin typeface="+mn-ea"/>
              </a:rPr>
              <a:t>無私的愛</a:t>
            </a:r>
            <a:r>
              <a:rPr lang="en-US" altLang="zh-TW" sz="3000" dirty="0" smtClean="0">
                <a:latin typeface="+mn-ea"/>
              </a:rPr>
              <a:t>;</a:t>
            </a:r>
            <a:r>
              <a:rPr lang="zh-TW" altLang="en-US" sz="3000" dirty="0" smtClean="0">
                <a:latin typeface="+mn-ea"/>
              </a:rPr>
              <a:t> 靠近神</a:t>
            </a:r>
            <a:r>
              <a:rPr lang="en-US" altLang="zh-TW" sz="3000" dirty="0" smtClean="0">
                <a:latin typeface="+mn-ea"/>
              </a:rPr>
              <a:t>.</a:t>
            </a:r>
          </a:p>
          <a:p>
            <a:r>
              <a:rPr lang="zh-TW" altLang="en-US" sz="3000" dirty="0" smtClean="0">
                <a:latin typeface="+mn-ea"/>
              </a:rPr>
              <a:t>以撒</a:t>
            </a:r>
            <a:r>
              <a:rPr lang="en-US" altLang="zh-TW" sz="3000" dirty="0" smtClean="0">
                <a:latin typeface="+mn-ea"/>
              </a:rPr>
              <a:t>(Strength/Joy): </a:t>
            </a:r>
            <a:r>
              <a:rPr lang="zh-TW" altLang="en-US" sz="3000" dirty="0" smtClean="0">
                <a:latin typeface="+mn-ea"/>
              </a:rPr>
              <a:t>敬畏神</a:t>
            </a:r>
            <a:r>
              <a:rPr lang="en-US" altLang="zh-TW" sz="3000" dirty="0" smtClean="0">
                <a:latin typeface="+mn-ea"/>
              </a:rPr>
              <a:t>,</a:t>
            </a:r>
            <a:r>
              <a:rPr lang="zh-TW" altLang="en-US" sz="3000" dirty="0" smtClean="0">
                <a:latin typeface="+mn-ea"/>
              </a:rPr>
              <a:t> 服事神</a:t>
            </a:r>
            <a:r>
              <a:rPr lang="en-US" altLang="zh-TW" sz="3000" dirty="0" smtClean="0">
                <a:latin typeface="+mn-ea"/>
              </a:rPr>
              <a:t>.</a:t>
            </a:r>
          </a:p>
          <a:p>
            <a:r>
              <a:rPr lang="zh-TW" altLang="en-US" sz="3000" dirty="0" smtClean="0">
                <a:latin typeface="+mn-ea"/>
              </a:rPr>
              <a:t>雅各</a:t>
            </a:r>
            <a:r>
              <a:rPr lang="en-US" altLang="zh-TW" sz="3000" dirty="0" smtClean="0">
                <a:latin typeface="+mn-ea"/>
              </a:rPr>
              <a:t>(Harmony/Peace): </a:t>
            </a:r>
            <a:r>
              <a:rPr lang="zh-TW" altLang="en-US" sz="3000" dirty="0" smtClean="0">
                <a:latin typeface="+mn-ea"/>
              </a:rPr>
              <a:t>從抓的生命</a:t>
            </a:r>
            <a:r>
              <a:rPr lang="en-US" altLang="zh-TW" sz="3000" dirty="0" smtClean="0">
                <a:latin typeface="+mn-ea"/>
              </a:rPr>
              <a:t>,</a:t>
            </a:r>
            <a:r>
              <a:rPr lang="zh-TW" altLang="en-US" sz="3000" dirty="0" smtClean="0">
                <a:latin typeface="+mn-ea"/>
              </a:rPr>
              <a:t> 改變成謙卑的僕人</a:t>
            </a:r>
            <a:r>
              <a:rPr lang="en-US" altLang="zh-TW" sz="3000" dirty="0" smtClean="0">
                <a:latin typeface="+mn-ea"/>
              </a:rPr>
              <a:t>.</a:t>
            </a:r>
            <a:r>
              <a:rPr lang="zh-TW" altLang="en-US" sz="3000" dirty="0" smtClean="0">
                <a:latin typeface="+mn-ea"/>
              </a:rPr>
              <a:t> </a:t>
            </a:r>
            <a:r>
              <a:rPr lang="en-US" altLang="zh-TW" sz="3000" dirty="0" smtClean="0">
                <a:latin typeface="+mn-ea"/>
              </a:rPr>
              <a:t> </a:t>
            </a:r>
          </a:p>
          <a:p>
            <a:r>
              <a:rPr lang="zh-TW" altLang="en-US" sz="3000" dirty="0" smtClean="0">
                <a:solidFill>
                  <a:srgbClr val="FFFF00"/>
                </a:solidFill>
                <a:latin typeface="+mn-ea"/>
              </a:rPr>
              <a:t>摩西</a:t>
            </a:r>
            <a:r>
              <a:rPr lang="en-US" altLang="zh-TW" sz="3000" dirty="0" smtClean="0">
                <a:solidFill>
                  <a:srgbClr val="FFFF00"/>
                </a:solidFill>
                <a:latin typeface="+mn-ea"/>
              </a:rPr>
              <a:t>(Eternity, Victory/Patient): </a:t>
            </a:r>
            <a:r>
              <a:rPr lang="zh-TW" altLang="en-US" sz="3000" dirty="0" smtClean="0">
                <a:solidFill>
                  <a:srgbClr val="FFFF00"/>
                </a:solidFill>
                <a:latin typeface="+mn-ea"/>
              </a:rPr>
              <a:t>只有妥拉是永恆</a:t>
            </a:r>
            <a:r>
              <a:rPr lang="en-US" altLang="zh-TW" sz="3000" dirty="0" smtClean="0">
                <a:solidFill>
                  <a:srgbClr val="FFFF00"/>
                </a:solidFill>
                <a:latin typeface="+mn-ea"/>
              </a:rPr>
              <a:t>;</a:t>
            </a:r>
            <a:r>
              <a:rPr lang="zh-TW" altLang="en-US" sz="3000" dirty="0" smtClean="0">
                <a:solidFill>
                  <a:srgbClr val="FFFF00"/>
                </a:solidFill>
                <a:latin typeface="+mn-ea"/>
              </a:rPr>
              <a:t> 恆久忍耐</a:t>
            </a:r>
            <a:r>
              <a:rPr lang="en-US" altLang="zh-TW" sz="3000" dirty="0" smtClean="0">
                <a:solidFill>
                  <a:srgbClr val="FFFF00"/>
                </a:solidFill>
                <a:latin typeface="+mn-ea"/>
              </a:rPr>
              <a:t>;</a:t>
            </a:r>
            <a:r>
              <a:rPr lang="zh-TW" altLang="en-US" sz="3000" dirty="0" smtClean="0">
                <a:solidFill>
                  <a:srgbClr val="FFFF00"/>
                </a:solidFill>
                <a:latin typeface="+mn-ea"/>
              </a:rPr>
              <a:t> 得勝的生命</a:t>
            </a:r>
            <a:r>
              <a:rPr lang="en-US" altLang="zh-TW" sz="3000" dirty="0" smtClean="0">
                <a:solidFill>
                  <a:srgbClr val="FFFF00"/>
                </a:solidFill>
                <a:latin typeface="+mn-ea"/>
              </a:rPr>
              <a:t>.</a:t>
            </a:r>
          </a:p>
          <a:p>
            <a:r>
              <a:rPr lang="zh-TW" altLang="en-US" sz="3000" dirty="0" smtClean="0">
                <a:latin typeface="+mn-ea"/>
              </a:rPr>
              <a:t>亞倫</a:t>
            </a:r>
            <a:r>
              <a:rPr lang="en-US" altLang="zh-TW" sz="3000" dirty="0" smtClean="0">
                <a:latin typeface="+mn-ea"/>
              </a:rPr>
              <a:t>(Glory/Gentleness): </a:t>
            </a:r>
            <a:r>
              <a:rPr lang="zh-TW" altLang="en-US" sz="3000" dirty="0" smtClean="0">
                <a:latin typeface="+mn-ea"/>
              </a:rPr>
              <a:t>喜愛和平</a:t>
            </a:r>
            <a:r>
              <a:rPr lang="en-US" altLang="zh-TW" sz="3000" dirty="0" smtClean="0">
                <a:latin typeface="+mn-ea"/>
              </a:rPr>
              <a:t>,</a:t>
            </a:r>
            <a:r>
              <a:rPr lang="zh-TW" altLang="en-US" sz="3000" dirty="0" smtClean="0">
                <a:latin typeface="+mn-ea"/>
              </a:rPr>
              <a:t> 謙讓</a:t>
            </a:r>
            <a:r>
              <a:rPr lang="en-US" altLang="zh-TW" sz="3000" dirty="0" smtClean="0">
                <a:latin typeface="+mn-ea"/>
              </a:rPr>
              <a:t>,</a:t>
            </a:r>
            <a:r>
              <a:rPr lang="zh-TW" altLang="en-US" sz="3000" dirty="0" smtClean="0">
                <a:latin typeface="+mn-ea"/>
              </a:rPr>
              <a:t> 對他弟弟沒有忌妒</a:t>
            </a:r>
            <a:r>
              <a:rPr lang="en-US" altLang="zh-TW" sz="3000" dirty="0" smtClean="0">
                <a:latin typeface="+mn-ea"/>
              </a:rPr>
              <a:t>,</a:t>
            </a:r>
            <a:r>
              <a:rPr lang="zh-TW" altLang="en-US" sz="3000" dirty="0" smtClean="0">
                <a:latin typeface="+mn-ea"/>
              </a:rPr>
              <a:t> 榮耀的生命</a:t>
            </a:r>
            <a:r>
              <a:rPr lang="en-US" altLang="zh-TW" sz="3000" dirty="0" smtClean="0">
                <a:latin typeface="+mn-ea"/>
              </a:rPr>
              <a:t>.</a:t>
            </a:r>
          </a:p>
          <a:p>
            <a:r>
              <a:rPr lang="zh-TW" altLang="en-US" sz="3000" dirty="0" smtClean="0">
                <a:latin typeface="+mn-ea"/>
              </a:rPr>
              <a:t>約瑟</a:t>
            </a:r>
            <a:r>
              <a:rPr lang="en-US" altLang="zh-TW" sz="3000" dirty="0" smtClean="0">
                <a:latin typeface="+mn-ea"/>
              </a:rPr>
              <a:t>(Foundation/Faithfulness): </a:t>
            </a:r>
            <a:r>
              <a:rPr lang="zh-TW" altLang="en-US" sz="3000" dirty="0" smtClean="0">
                <a:latin typeface="+mn-ea"/>
              </a:rPr>
              <a:t>建立一切道德的基礎</a:t>
            </a:r>
            <a:r>
              <a:rPr lang="en-US" altLang="zh-TW" sz="3000" dirty="0" smtClean="0">
                <a:latin typeface="+mn-ea"/>
              </a:rPr>
              <a:t>;</a:t>
            </a:r>
            <a:r>
              <a:rPr lang="zh-TW" altLang="en-US" sz="3000" dirty="0" smtClean="0">
                <a:latin typeface="+mn-ea"/>
              </a:rPr>
              <a:t> 因他的公義</a:t>
            </a:r>
            <a:r>
              <a:rPr lang="en-US" altLang="zh-TW" sz="3000" dirty="0" smtClean="0">
                <a:latin typeface="+mn-ea"/>
              </a:rPr>
              <a:t>,</a:t>
            </a:r>
            <a:r>
              <a:rPr lang="zh-TW" altLang="en-US" sz="3000" dirty="0" smtClean="0">
                <a:latin typeface="+mn-ea"/>
              </a:rPr>
              <a:t>信實</a:t>
            </a:r>
            <a:r>
              <a:rPr lang="en-US" altLang="zh-TW" sz="3000" dirty="0" smtClean="0">
                <a:latin typeface="+mn-ea"/>
              </a:rPr>
              <a:t>,</a:t>
            </a:r>
            <a:r>
              <a:rPr lang="zh-TW" altLang="en-US" sz="3000" dirty="0" smtClean="0">
                <a:latin typeface="+mn-ea"/>
              </a:rPr>
              <a:t> 神將他提升到至高</a:t>
            </a:r>
            <a:r>
              <a:rPr lang="en-US" altLang="zh-TW" sz="3000" dirty="0" smtClean="0">
                <a:latin typeface="+mn-ea"/>
              </a:rPr>
              <a:t>.</a:t>
            </a:r>
          </a:p>
          <a:p>
            <a:r>
              <a:rPr lang="zh-TW" altLang="en-US" sz="3000" dirty="0" smtClean="0">
                <a:latin typeface="+mn-ea"/>
              </a:rPr>
              <a:t>大衛</a:t>
            </a:r>
            <a:r>
              <a:rPr lang="en-US" altLang="zh-TW" sz="3000" dirty="0" smtClean="0">
                <a:latin typeface="+mn-ea"/>
              </a:rPr>
              <a:t>(Meekness/Sovereignty): </a:t>
            </a:r>
            <a:r>
              <a:rPr lang="zh-TW" altLang="en-US" sz="3000" dirty="0" smtClean="0">
                <a:latin typeface="+mn-ea"/>
              </a:rPr>
              <a:t>溫柔</a:t>
            </a:r>
            <a:r>
              <a:rPr lang="en-US" altLang="zh-TW" sz="3000" dirty="0" smtClean="0">
                <a:latin typeface="+mn-ea"/>
              </a:rPr>
              <a:t>,</a:t>
            </a:r>
            <a:r>
              <a:rPr lang="zh-TW" altLang="en-US" sz="3000" dirty="0" smtClean="0">
                <a:latin typeface="+mn-ea"/>
              </a:rPr>
              <a:t>體貼神的心</a:t>
            </a:r>
            <a:r>
              <a:rPr lang="en-US" altLang="zh-TW" sz="3000" dirty="0" smtClean="0">
                <a:latin typeface="+mn-ea"/>
              </a:rPr>
              <a:t>;</a:t>
            </a:r>
            <a:r>
              <a:rPr lang="zh-TW" altLang="en-US" sz="3000" dirty="0" smtClean="0">
                <a:latin typeface="+mn-ea"/>
              </a:rPr>
              <a:t> 神掌權在他身上</a:t>
            </a:r>
            <a:r>
              <a:rPr lang="en-US" altLang="zh-TW" sz="3000" dirty="0" smtClean="0">
                <a:latin typeface="+mn-ea"/>
              </a:rPr>
              <a:t>,</a:t>
            </a:r>
            <a:r>
              <a:rPr lang="zh-TW" altLang="en-US" sz="3000" dirty="0" smtClean="0">
                <a:latin typeface="+mn-ea"/>
              </a:rPr>
              <a:t> 也在他的國度</a:t>
            </a:r>
            <a:r>
              <a:rPr lang="en-US" altLang="zh-TW" sz="3000" dirty="0" smtClean="0">
                <a:latin typeface="+mn-ea"/>
              </a:rPr>
              <a:t>. </a:t>
            </a:r>
            <a:r>
              <a:rPr lang="zh-TW" altLang="en-US" sz="3200" dirty="0" smtClean="0"/>
              <a:t/>
            </a:r>
            <a:br>
              <a:rPr lang="zh-TW" altLang="en-US" sz="3200" dirty="0" smtClean="0"/>
            </a:br>
            <a:endParaRPr lang="en-US" altLang="zh-TW" sz="3200" dirty="0" smtClean="0"/>
          </a:p>
          <a:p>
            <a:endParaRPr lang="en-US" sz="3600" b="1" dirty="0" smtClean="0">
              <a:solidFill>
                <a:srgbClr val="FF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47800" y="152400"/>
            <a:ext cx="10210800" cy="9144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+mj-ea"/>
              </a:rPr>
              <a:t>禱告</a:t>
            </a:r>
            <a:r>
              <a:rPr lang="en-US" altLang="zh-TW" sz="5400" dirty="0" smtClean="0">
                <a:latin typeface="+mj-ea"/>
              </a:rPr>
              <a:t> 1</a:t>
            </a:r>
            <a:endParaRPr lang="en-US" sz="5400" dirty="0">
              <a:latin typeface="+mj-ea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1600" y="1219200"/>
            <a:ext cx="105918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sz="3600" dirty="0" smtClean="0">
                <a:latin typeface="+mn-ea"/>
              </a:rPr>
              <a:t>為</a:t>
            </a:r>
            <a:r>
              <a:rPr lang="zh-TW" altLang="en-US" sz="3600" dirty="0" smtClean="0">
                <a:latin typeface="+mn-ea"/>
              </a:rPr>
              <a:t>猶太長兄禱告</a:t>
            </a:r>
            <a:r>
              <a:rPr lang="en-US" altLang="zh-TW" sz="3600" dirty="0" smtClean="0">
                <a:latin typeface="+mn-ea"/>
              </a:rPr>
              <a:t>:</a:t>
            </a:r>
          </a:p>
          <a:p>
            <a:pPr>
              <a:buNone/>
            </a:pPr>
            <a:endParaRPr lang="en-US" altLang="zh-TW" sz="800" dirty="0" smtClean="0">
              <a:latin typeface="+mn-ea"/>
            </a:endParaRPr>
          </a:p>
          <a:p>
            <a:pPr>
              <a:buNone/>
            </a:pPr>
            <a:r>
              <a:rPr lang="en-US" altLang="zh-TW" sz="3600" dirty="0" smtClean="0"/>
              <a:t>[</a:t>
            </a:r>
            <a:r>
              <a:rPr lang="zh-TW" altLang="en-US" sz="3600" dirty="0" smtClean="0"/>
              <a:t>亞</a:t>
            </a:r>
            <a:r>
              <a:rPr lang="en-US" altLang="zh-TW" sz="3600" dirty="0" smtClean="0"/>
              <a:t>12:10] </a:t>
            </a:r>
            <a:r>
              <a:rPr lang="zh-TW" altLang="en-US" sz="3600" dirty="0" smtClean="0"/>
              <a:t>我</a:t>
            </a:r>
            <a:r>
              <a:rPr lang="zh-TW" altLang="en-US" sz="3600" dirty="0" smtClean="0"/>
              <a:t>必將那施恩叫人懇求的靈，澆灌大衛家和耶路撒冷的居民。他們必仰望</a:t>
            </a:r>
            <a:r>
              <a:rPr lang="zh-TW" altLang="en-US" sz="3600" dirty="0" smtClean="0"/>
              <a:t>我，</a:t>
            </a:r>
            <a:r>
              <a:rPr lang="zh-TW" altLang="en-US" sz="3600" dirty="0" smtClean="0"/>
              <a:t>就是他們所扎的；必為我悲哀，如喪獨生子，又為我愁苦，如喪長子。 </a:t>
            </a:r>
            <a:endParaRPr lang="en-US" altLang="zh-TW" sz="3600" dirty="0" smtClean="0"/>
          </a:p>
          <a:p>
            <a:pPr>
              <a:buNone/>
            </a:pPr>
            <a:r>
              <a:rPr lang="en-US" altLang="zh-TW" sz="3600" dirty="0" smtClean="0"/>
              <a:t>[</a:t>
            </a:r>
            <a:r>
              <a:rPr lang="zh-TW" altLang="en-US" sz="3600" dirty="0" smtClean="0"/>
              <a:t>林後</a:t>
            </a:r>
            <a:r>
              <a:rPr lang="en-US" altLang="zh-TW" sz="3600" dirty="0" smtClean="0"/>
              <a:t>3:14]</a:t>
            </a:r>
            <a:r>
              <a:rPr lang="zh-TW" altLang="en-US" sz="3600" dirty="0" smtClean="0"/>
              <a:t>但</a:t>
            </a:r>
            <a:r>
              <a:rPr lang="zh-TW" altLang="en-US" sz="3600" dirty="0" smtClean="0"/>
              <a:t>他們的心地剛硬，直到今日誦讀舊約的時候，這帕子還沒有揭去。這帕子在基督裏已經廢去了。</a:t>
            </a:r>
            <a:r>
              <a:rPr lang="zh-TW" altLang="en-US" sz="4400" dirty="0" smtClean="0"/>
              <a:t> </a:t>
            </a: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endParaRPr lang="en-US" sz="3600" b="1" dirty="0" smtClean="0"/>
          </a:p>
          <a:p>
            <a:endParaRPr lang="en-US" sz="36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47800" y="152400"/>
            <a:ext cx="10210800" cy="9144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+mj-ea"/>
              </a:rPr>
              <a:t>禱告</a:t>
            </a:r>
            <a:r>
              <a:rPr lang="en-US" altLang="zh-TW" sz="5400" dirty="0" smtClean="0">
                <a:latin typeface="+mj-ea"/>
              </a:rPr>
              <a:t> </a:t>
            </a:r>
            <a:r>
              <a:rPr lang="en-US" altLang="zh-TW" sz="5400" dirty="0" smtClean="0">
                <a:latin typeface="+mj-ea"/>
              </a:rPr>
              <a:t>2</a:t>
            </a:r>
            <a:endParaRPr lang="en-US" sz="5400" dirty="0">
              <a:latin typeface="+mj-ea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1600" y="1219200"/>
            <a:ext cx="105918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600" dirty="0" smtClean="0"/>
              <a:t>為耶路撒冷代禱：</a:t>
            </a:r>
            <a:endParaRPr lang="en-US" altLang="zh-TW" sz="3600" dirty="0" smtClean="0"/>
          </a:p>
          <a:p>
            <a:pPr>
              <a:buNone/>
            </a:pPr>
            <a:r>
              <a:rPr lang="en-US" altLang="zh-TW" sz="3600" dirty="0" smtClean="0"/>
              <a:t>[</a:t>
            </a:r>
            <a:r>
              <a:rPr lang="zh-TW" altLang="en-US" sz="3600" dirty="0" smtClean="0"/>
              <a:t>亞</a:t>
            </a:r>
            <a:r>
              <a:rPr lang="en-US" altLang="zh-TW" sz="3600" dirty="0" smtClean="0"/>
              <a:t>2:5]</a:t>
            </a:r>
            <a:r>
              <a:rPr lang="zh-TW" altLang="en-US" sz="3600" dirty="0" smtClean="0"/>
              <a:t> </a:t>
            </a:r>
            <a:r>
              <a:rPr lang="zh-TW" altLang="en-US" sz="3600" dirty="0" smtClean="0"/>
              <a:t>耶和華說：我要作耶路撒冷四圍的火城，並要作其中的榮耀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pPr>
              <a:buNone/>
            </a:pPr>
            <a:r>
              <a:rPr lang="zh-TW" altLang="en-US" sz="3600" dirty="0" smtClean="0"/>
              <a:t> </a:t>
            </a:r>
            <a:r>
              <a:rPr lang="en-US" altLang="zh-TW" sz="3600" dirty="0" smtClean="0"/>
              <a:t>[</a:t>
            </a:r>
            <a:r>
              <a:rPr lang="zh-TW" altLang="en-US" sz="3600" dirty="0" smtClean="0"/>
              <a:t>亞</a:t>
            </a:r>
            <a:r>
              <a:rPr lang="en-US" altLang="zh-TW" sz="3600" dirty="0" smtClean="0"/>
              <a:t>12:3]</a:t>
            </a:r>
            <a:r>
              <a:rPr lang="zh-TW" altLang="en-US" sz="3600" dirty="0" smtClean="0"/>
              <a:t>那</a:t>
            </a:r>
            <a:r>
              <a:rPr lang="zh-TW" altLang="en-US" sz="3600" dirty="0" smtClean="0"/>
              <a:t>日，我必使耶路撒冷向聚集攻擊他的萬民當作一塊重石頭；凡舉起的必受重</a:t>
            </a:r>
            <a:r>
              <a:rPr lang="zh-TW" altLang="en-US" sz="3600" dirty="0" smtClean="0"/>
              <a:t>傷</a:t>
            </a:r>
            <a:r>
              <a:rPr lang="en-US" altLang="zh-TW" sz="3600" dirty="0" smtClean="0"/>
              <a:t>.</a:t>
            </a:r>
          </a:p>
          <a:p>
            <a:pPr>
              <a:buNone/>
            </a:pP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endParaRPr lang="en-US" sz="3600" b="1" dirty="0" smtClean="0"/>
          </a:p>
          <a:p>
            <a:endParaRPr lang="en-US" sz="36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47800" y="152400"/>
            <a:ext cx="10210800" cy="9144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+mj-ea"/>
              </a:rPr>
              <a:t>禱告</a:t>
            </a:r>
            <a:r>
              <a:rPr lang="en-US" altLang="zh-TW" sz="5400" dirty="0" smtClean="0">
                <a:latin typeface="+mj-ea"/>
              </a:rPr>
              <a:t> </a:t>
            </a:r>
            <a:r>
              <a:rPr lang="en-US" altLang="zh-TW" sz="5400" dirty="0" smtClean="0">
                <a:latin typeface="+mj-ea"/>
              </a:rPr>
              <a:t>3</a:t>
            </a:r>
            <a:endParaRPr lang="en-US" sz="5400" dirty="0">
              <a:latin typeface="+mj-ea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5400" y="1219200"/>
            <a:ext cx="10515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600" dirty="0" smtClean="0">
                <a:latin typeface="+mn-ea"/>
              </a:rPr>
              <a:t>用 </a:t>
            </a:r>
            <a:r>
              <a:rPr lang="en-US" altLang="zh-TW" sz="3600" dirty="0" smtClean="0">
                <a:latin typeface="+mn-ea"/>
              </a:rPr>
              <a:t>“</a:t>
            </a:r>
            <a:r>
              <a:rPr lang="zh-TW" altLang="en-US" sz="3600" dirty="0" smtClean="0">
                <a:latin typeface="+mn-ea"/>
              </a:rPr>
              <a:t>七位屬靈偉人</a:t>
            </a:r>
            <a:r>
              <a:rPr lang="en-US" altLang="zh-TW" sz="3600" dirty="0" smtClean="0">
                <a:latin typeface="+mn-ea"/>
              </a:rPr>
              <a:t>”(</a:t>
            </a:r>
            <a:r>
              <a:rPr lang="zh-TW" altLang="en-US" sz="3600" dirty="0" smtClean="0">
                <a:latin typeface="+mn-ea"/>
              </a:rPr>
              <a:t>神的屬性</a:t>
            </a:r>
            <a:r>
              <a:rPr lang="en-US" altLang="zh-TW" sz="3600" dirty="0" smtClean="0">
                <a:latin typeface="+mn-ea"/>
              </a:rPr>
              <a:t>),</a:t>
            </a:r>
            <a:r>
              <a:rPr lang="zh-TW" altLang="en-US" sz="3600" dirty="0" smtClean="0">
                <a:latin typeface="+mn-ea"/>
              </a:rPr>
              <a:t>為自己代禱：</a:t>
            </a:r>
            <a:endParaRPr lang="en-US" altLang="zh-TW" sz="3600" dirty="0" smtClean="0">
              <a:latin typeface="+mn-ea"/>
            </a:endParaRPr>
          </a:p>
          <a:p>
            <a:pPr>
              <a:buNone/>
            </a:pPr>
            <a:endParaRPr lang="en-US" altLang="zh-TW" sz="800" dirty="0" smtClean="0">
              <a:latin typeface="+mn-ea"/>
            </a:endParaRPr>
          </a:p>
          <a:p>
            <a:pPr>
              <a:spcBef>
                <a:spcPts val="0"/>
              </a:spcBef>
            </a:pPr>
            <a:r>
              <a:rPr lang="zh-TW" altLang="en-US" sz="3200" dirty="0" smtClean="0">
                <a:latin typeface="+mn-ea"/>
              </a:rPr>
              <a:t>亞伯拉罕</a:t>
            </a:r>
            <a:r>
              <a:rPr lang="en-US" altLang="zh-TW" sz="3200" dirty="0" smtClean="0">
                <a:latin typeface="+mn-ea"/>
              </a:rPr>
              <a:t>(Loving-Kindness); </a:t>
            </a:r>
            <a:r>
              <a:rPr lang="zh-TW" altLang="en-US" sz="3200" dirty="0" smtClean="0">
                <a:latin typeface="+mn-ea"/>
              </a:rPr>
              <a:t>以撒</a:t>
            </a:r>
            <a:r>
              <a:rPr lang="en-US" altLang="zh-TW" sz="3200" dirty="0" smtClean="0">
                <a:latin typeface="+mn-ea"/>
              </a:rPr>
              <a:t>(Strength/Joy);</a:t>
            </a:r>
          </a:p>
          <a:p>
            <a:pPr>
              <a:spcBef>
                <a:spcPts val="0"/>
              </a:spcBef>
              <a:buNone/>
            </a:pPr>
            <a:r>
              <a:rPr lang="en-US" altLang="zh-TW" sz="3200" dirty="0" smtClean="0">
                <a:latin typeface="+mn-ea"/>
              </a:rPr>
              <a:t>  </a:t>
            </a:r>
            <a:r>
              <a:rPr lang="zh-TW" altLang="en-US" sz="3200" dirty="0" smtClean="0">
                <a:latin typeface="+mn-ea"/>
              </a:rPr>
              <a:t>雅各</a:t>
            </a:r>
            <a:r>
              <a:rPr lang="en-US" altLang="zh-TW" sz="3200" dirty="0" smtClean="0">
                <a:latin typeface="+mn-ea"/>
              </a:rPr>
              <a:t>(Harmony/Peace); </a:t>
            </a:r>
            <a:r>
              <a:rPr lang="zh-TW" altLang="en-US" sz="3200" dirty="0" smtClean="0">
                <a:latin typeface="+mn-ea"/>
              </a:rPr>
              <a:t>摩西</a:t>
            </a:r>
            <a:r>
              <a:rPr lang="en-US" altLang="zh-TW" sz="3200" dirty="0" smtClean="0">
                <a:latin typeface="+mn-ea"/>
              </a:rPr>
              <a:t>(Eternity/Patient);</a:t>
            </a:r>
          </a:p>
          <a:p>
            <a:pPr>
              <a:spcBef>
                <a:spcPts val="0"/>
              </a:spcBef>
              <a:buNone/>
            </a:pPr>
            <a:r>
              <a:rPr lang="en-US" altLang="zh-TW" sz="3200" dirty="0" smtClean="0">
                <a:latin typeface="+mn-ea"/>
              </a:rPr>
              <a:t>  </a:t>
            </a:r>
            <a:r>
              <a:rPr lang="zh-TW" altLang="en-US" sz="3200" dirty="0" smtClean="0">
                <a:latin typeface="+mn-ea"/>
              </a:rPr>
              <a:t>亞倫</a:t>
            </a:r>
            <a:r>
              <a:rPr lang="en-US" altLang="zh-TW" sz="3200" dirty="0" smtClean="0">
                <a:latin typeface="+mn-ea"/>
              </a:rPr>
              <a:t>(Glory/Gentleness);</a:t>
            </a:r>
            <a:r>
              <a:rPr lang="zh-TW" altLang="en-US" sz="3200" dirty="0" smtClean="0">
                <a:latin typeface="+mn-ea"/>
              </a:rPr>
              <a:t>約瑟</a:t>
            </a:r>
            <a:r>
              <a:rPr lang="en-US" altLang="zh-TW" sz="2800" dirty="0" smtClean="0">
                <a:latin typeface="+mn-ea"/>
              </a:rPr>
              <a:t>(Foundation/Faithfulness) </a:t>
            </a:r>
            <a:r>
              <a:rPr lang="en-US" altLang="zh-TW" sz="3200" dirty="0" smtClean="0">
                <a:latin typeface="+mn-ea"/>
              </a:rPr>
              <a:t>; </a:t>
            </a:r>
            <a:r>
              <a:rPr lang="zh-TW" altLang="en-US" sz="3200" dirty="0" smtClean="0">
                <a:latin typeface="+mn-ea"/>
              </a:rPr>
              <a:t>大衛</a:t>
            </a:r>
            <a:r>
              <a:rPr lang="en-US" altLang="zh-TW" sz="3200" dirty="0" smtClean="0">
                <a:latin typeface="+mn-ea"/>
              </a:rPr>
              <a:t>(Meekness/Sovereignty): </a:t>
            </a:r>
          </a:p>
          <a:p>
            <a:r>
              <a:rPr lang="zh-TW" altLang="en-US" sz="3600" dirty="0" smtClean="0">
                <a:latin typeface="+mn-ea"/>
              </a:rPr>
              <a:t>你最需要的是哪些方面？</a:t>
            </a:r>
            <a:endParaRPr lang="en-US" sz="3600" dirty="0" smtClean="0">
              <a:latin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05000" y="152400"/>
            <a:ext cx="9146383" cy="9144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+mj-ea"/>
              </a:rPr>
              <a:t>逾越節期</a:t>
            </a:r>
            <a:r>
              <a:rPr lang="en-US" altLang="zh-TW" sz="5400" dirty="0" smtClean="0">
                <a:latin typeface="+mj-ea"/>
                <a:sym typeface="Wingdings" pitchFamily="2" charset="2"/>
              </a:rPr>
              <a:t></a:t>
            </a:r>
            <a:r>
              <a:rPr lang="zh-TW" altLang="en-US" sz="5400" dirty="0" smtClean="0">
                <a:latin typeface="+mj-ea"/>
              </a:rPr>
              <a:t>七七節</a:t>
            </a:r>
            <a:endParaRPr lang="en-US" sz="5400" dirty="0">
              <a:latin typeface="+mj-e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4800600"/>
            <a:ext cx="10134600" cy="0"/>
          </a:xfrm>
          <a:prstGeom prst="line">
            <a:avLst/>
          </a:prstGeom>
          <a:ln w="41275"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57400" y="4648200"/>
            <a:ext cx="0" cy="457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6400" y="5029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3/31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990600" y="480060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76600" y="4648200"/>
            <a:ext cx="0" cy="457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71800" y="5105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4/3 (Fri)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733800" y="4648200"/>
            <a:ext cx="0" cy="457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67200" y="4648200"/>
            <a:ext cx="0" cy="457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77200" y="4648200"/>
            <a:ext cx="0" cy="457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052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4/4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62400" y="5105400"/>
            <a:ext cx="838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4/5 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(Sun Night)</a:t>
            </a:r>
            <a:endParaRPr lang="en-US" sz="1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276600" y="3962400"/>
            <a:ext cx="0" cy="53340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71800" y="2819400"/>
            <a:ext cx="615553" cy="1219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FF00"/>
                </a:solidFill>
              </a:rPr>
              <a:t>逾越節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96200" y="5105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4/11 (Sat)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0" name="Block Arc 29"/>
          <p:cNvSpPr/>
          <p:nvPr/>
        </p:nvSpPr>
        <p:spPr>
          <a:xfrm>
            <a:off x="3733800" y="4191000"/>
            <a:ext cx="4343400" cy="609600"/>
          </a:xfrm>
          <a:prstGeom prst="blockArc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53000" y="3581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FF00"/>
                </a:solidFill>
              </a:rPr>
              <a:t>無酵節有七天</a:t>
            </a:r>
            <a:endParaRPr lang="en-US" sz="2800" b="1" dirty="0">
              <a:solidFill>
                <a:srgbClr val="FFFF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267200" y="3810000"/>
            <a:ext cx="0" cy="83820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962400" y="2743200"/>
            <a:ext cx="615553" cy="1219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FF00"/>
                </a:solidFill>
              </a:rPr>
              <a:t>初熟節</a:t>
            </a:r>
            <a:endParaRPr lang="en-US" sz="2800" b="1" dirty="0">
              <a:solidFill>
                <a:srgbClr val="FFFF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724400" y="4648200"/>
            <a:ext cx="0" cy="457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Block Arc 36"/>
          <p:cNvSpPr/>
          <p:nvPr/>
        </p:nvSpPr>
        <p:spPr>
          <a:xfrm>
            <a:off x="3276600" y="4648200"/>
            <a:ext cx="457200" cy="228600"/>
          </a:xfrm>
          <a:prstGeom prst="blockArc">
            <a:avLst/>
          </a:prstGeom>
          <a:solidFill>
            <a:srgbClr val="FFFF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Block Arc 37"/>
          <p:cNvSpPr/>
          <p:nvPr/>
        </p:nvSpPr>
        <p:spPr>
          <a:xfrm>
            <a:off x="4267200" y="4648200"/>
            <a:ext cx="457200" cy="228600"/>
          </a:xfrm>
          <a:prstGeom prst="blockArc">
            <a:avLst/>
          </a:prstGeom>
          <a:solidFill>
            <a:srgbClr val="FFFF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0" y="5181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4/6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1" name="Curved Connector 40"/>
          <p:cNvCxnSpPr/>
          <p:nvPr/>
        </p:nvCxnSpPr>
        <p:spPr>
          <a:xfrm>
            <a:off x="990600" y="4038600"/>
            <a:ext cx="2743200" cy="12700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600200" y="3276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除酵</a:t>
            </a:r>
            <a:endParaRPr lang="en-US" sz="28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219200" y="4648200"/>
            <a:ext cx="0" cy="457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66800" y="5181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3/20 (Nissan 1)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0668000" y="4648200"/>
            <a:ext cx="0" cy="457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363200" y="5181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5/23</a:t>
            </a:r>
            <a:endParaRPr lang="en-US" b="1" dirty="0">
              <a:solidFill>
                <a:srgbClr val="FFC0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1658600" y="4800600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668000" y="3657600"/>
            <a:ext cx="0" cy="91440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363200" y="2362200"/>
            <a:ext cx="615553" cy="1371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FF00"/>
                </a:solidFill>
              </a:rPr>
              <a:t>七七節</a:t>
            </a:r>
            <a:endParaRPr lang="en-US" sz="2800" b="1" dirty="0">
              <a:solidFill>
                <a:srgbClr val="FFFF0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191000" y="2057400"/>
            <a:ext cx="6324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257800" y="2133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FF00"/>
                </a:solidFill>
              </a:rPr>
              <a:t>俄梅珥計算 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(49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天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)</a:t>
            </a:r>
            <a:endParaRPr lang="en-US" sz="2800" b="1" dirty="0">
              <a:solidFill>
                <a:srgbClr val="FFFF0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4191000" y="1828800"/>
            <a:ext cx="0" cy="4572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52600" y="152400"/>
            <a:ext cx="9906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dirty="0" smtClean="0">
                <a:latin typeface="+mj-ea"/>
              </a:rPr>
              <a:t>俄梅珥計算 </a:t>
            </a:r>
            <a:r>
              <a:rPr lang="en-US" altLang="zh-TW" sz="4900" dirty="0" smtClean="0">
                <a:latin typeface="+mj-ea"/>
              </a:rPr>
              <a:t>(Counting the Omer) -1</a:t>
            </a:r>
            <a:endParaRPr lang="en-US" sz="4900" dirty="0">
              <a:latin typeface="+mj-ea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4000" y="1371600"/>
            <a:ext cx="9906000" cy="5105400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+mn-ea"/>
              </a:rPr>
              <a:t>[</a:t>
            </a:r>
            <a:r>
              <a:rPr lang="zh-TW" altLang="en-US" sz="3600" dirty="0" smtClean="0">
                <a:latin typeface="+mn-ea"/>
              </a:rPr>
              <a:t>利</a:t>
            </a:r>
            <a:r>
              <a:rPr lang="en-US" altLang="zh-TW" sz="3600" dirty="0" smtClean="0">
                <a:latin typeface="+mn-ea"/>
              </a:rPr>
              <a:t>23:15]</a:t>
            </a:r>
            <a:r>
              <a:rPr lang="zh-TW" altLang="en-US" sz="3600" dirty="0" smtClean="0">
                <a:latin typeface="+mn-ea"/>
              </a:rPr>
              <a:t>你們要從安息日的次日，獻</a:t>
            </a:r>
            <a:r>
              <a:rPr lang="zh-TW" altLang="en-US" sz="3600" u="sng" dirty="0" smtClean="0">
                <a:solidFill>
                  <a:srgbClr val="FFFF00"/>
                </a:solidFill>
                <a:latin typeface="+mn-ea"/>
              </a:rPr>
              <a:t>禾捆</a:t>
            </a:r>
            <a:r>
              <a:rPr lang="zh-TW" altLang="en-US" sz="3600" dirty="0" smtClean="0">
                <a:latin typeface="+mn-ea"/>
              </a:rPr>
              <a:t>為搖祭的那日</a:t>
            </a:r>
            <a:r>
              <a:rPr lang="zh-TW" altLang="en-US" sz="3600" dirty="0" smtClean="0">
                <a:solidFill>
                  <a:srgbClr val="FFFF00"/>
                </a:solidFill>
                <a:latin typeface="+mn-ea"/>
              </a:rPr>
              <a:t>算起</a:t>
            </a:r>
            <a:r>
              <a:rPr lang="zh-TW" altLang="en-US" sz="3600" dirty="0" smtClean="0">
                <a:latin typeface="+mn-ea"/>
              </a:rPr>
              <a:t>，要滿了七個安息日。 到第七個安息日的次日，共計</a:t>
            </a:r>
            <a:r>
              <a:rPr lang="zh-TW" altLang="en-US" sz="3600" dirty="0" smtClean="0">
                <a:solidFill>
                  <a:srgbClr val="FFFF00"/>
                </a:solidFill>
                <a:latin typeface="+mn-ea"/>
              </a:rPr>
              <a:t>五十天</a:t>
            </a:r>
            <a:r>
              <a:rPr lang="zh-TW" altLang="en-US" sz="3600" dirty="0" smtClean="0">
                <a:latin typeface="+mn-ea"/>
              </a:rPr>
              <a:t>，又要將新素祭獻給耶和華</a:t>
            </a:r>
            <a:r>
              <a:rPr lang="en-US" altLang="zh-TW" sz="3600" dirty="0" smtClean="0">
                <a:latin typeface="+mn-ea"/>
              </a:rPr>
              <a:t>.</a:t>
            </a:r>
          </a:p>
          <a:p>
            <a:r>
              <a:rPr lang="en-US" sz="3600" dirty="0" smtClean="0">
                <a:latin typeface="+mn-ea"/>
              </a:rPr>
              <a:t>[Leviticus23:15]And you shall </a:t>
            </a:r>
            <a:r>
              <a:rPr lang="en-US" sz="3600" b="1" u="sng" dirty="0" smtClean="0">
                <a:solidFill>
                  <a:srgbClr val="FFFF00"/>
                </a:solidFill>
                <a:latin typeface="+mn-ea"/>
              </a:rPr>
              <a:t>count</a:t>
            </a:r>
            <a:r>
              <a:rPr lang="en-US" sz="3600" dirty="0" smtClean="0">
                <a:latin typeface="+mn-ea"/>
              </a:rPr>
              <a:t> from the day after the Sabbath, from the day that you brought the </a:t>
            </a:r>
            <a:r>
              <a:rPr lang="en-US" sz="3600" b="1" u="sng" dirty="0" smtClean="0">
                <a:solidFill>
                  <a:srgbClr val="FFFF00"/>
                </a:solidFill>
                <a:latin typeface="+mn-ea"/>
              </a:rPr>
              <a:t>sheaf (</a:t>
            </a:r>
            <a:r>
              <a:rPr lang="en-US" sz="3600" b="1" u="sng" dirty="0" err="1" smtClean="0">
                <a:solidFill>
                  <a:srgbClr val="FFFF00"/>
                </a:solidFill>
                <a:latin typeface="+mn-ea"/>
              </a:rPr>
              <a:t>omer</a:t>
            </a:r>
            <a:r>
              <a:rPr lang="en-US" sz="3600" b="1" u="sng" dirty="0" smtClean="0">
                <a:solidFill>
                  <a:srgbClr val="FFFF00"/>
                </a:solidFill>
                <a:latin typeface="+mn-ea"/>
              </a:rPr>
              <a:t>)</a:t>
            </a:r>
            <a:r>
              <a:rPr lang="en-US" sz="3600" dirty="0" smtClean="0">
                <a:latin typeface="+mn-ea"/>
              </a:rPr>
              <a:t>of the wave offering, seven Sabbaths; [seven full weeks] shall they be.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9146383" cy="9906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+mj-ea"/>
              </a:rPr>
              <a:t>俄梅珥計算 </a:t>
            </a:r>
            <a:r>
              <a:rPr lang="en-US" altLang="zh-TW" sz="5400" dirty="0" smtClean="0">
                <a:latin typeface="+mj-ea"/>
              </a:rPr>
              <a:t>-2</a:t>
            </a:r>
            <a:endParaRPr lang="en-US" sz="5400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10210800" cy="5029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3600" dirty="0" smtClean="0">
                <a:latin typeface="+mn-ea"/>
              </a:rPr>
              <a:t>4</a:t>
            </a:r>
            <a:r>
              <a:rPr lang="zh-TW" altLang="en-US" sz="3600" dirty="0" smtClean="0">
                <a:latin typeface="+mn-ea"/>
              </a:rPr>
              <a:t>月</a:t>
            </a:r>
            <a:r>
              <a:rPr lang="en-US" altLang="zh-TW" sz="3600" dirty="0" smtClean="0">
                <a:latin typeface="+mn-ea"/>
              </a:rPr>
              <a:t>5</a:t>
            </a:r>
            <a:r>
              <a:rPr lang="zh-TW" altLang="en-US" sz="3600" dirty="0" smtClean="0">
                <a:latin typeface="+mn-ea"/>
              </a:rPr>
              <a:t>日初熟節開始，一直到五旬節 </a:t>
            </a:r>
            <a:r>
              <a:rPr lang="en-US" altLang="zh-TW" sz="3600" dirty="0" smtClean="0">
                <a:latin typeface="+mn-ea"/>
              </a:rPr>
              <a:t>Shavuot.</a:t>
            </a:r>
            <a:endParaRPr lang="zh-TW" altLang="en-US" sz="3600" dirty="0" smtClean="0">
              <a:latin typeface="+mn-ea"/>
            </a:endParaRP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600" dirty="0" smtClean="0">
                <a:latin typeface="+mn-ea"/>
              </a:rPr>
              <a:t>初熟節算起的第五十天是五旬節</a:t>
            </a:r>
            <a:r>
              <a:rPr lang="en-US" altLang="zh-TW" sz="3600" dirty="0" smtClean="0">
                <a:latin typeface="+mn-ea"/>
              </a:rPr>
              <a:t>(5</a:t>
            </a:r>
            <a:r>
              <a:rPr lang="zh-TW" altLang="en-US" sz="3600" dirty="0" smtClean="0">
                <a:latin typeface="+mn-ea"/>
              </a:rPr>
              <a:t>月</a:t>
            </a:r>
            <a:r>
              <a:rPr lang="en-US" altLang="zh-TW" sz="3600" dirty="0" smtClean="0">
                <a:latin typeface="+mn-ea"/>
              </a:rPr>
              <a:t>23</a:t>
            </a:r>
            <a:r>
              <a:rPr lang="zh-TW" altLang="en-US" sz="3600" dirty="0" smtClean="0">
                <a:latin typeface="+mn-ea"/>
              </a:rPr>
              <a:t>日</a:t>
            </a:r>
            <a:r>
              <a:rPr lang="en-US" altLang="zh-TW" sz="3600" dirty="0" smtClean="0">
                <a:latin typeface="+mn-ea"/>
              </a:rPr>
              <a:t>)</a:t>
            </a:r>
            <a:r>
              <a:rPr lang="zh-TW" altLang="en-US" sz="3600" dirty="0" smtClean="0">
                <a:latin typeface="+mn-ea"/>
              </a:rPr>
              <a:t>要再次獻祭 </a:t>
            </a:r>
            <a:r>
              <a:rPr lang="en-US" altLang="zh-TW" sz="3600" dirty="0" smtClean="0">
                <a:latin typeface="+mn-ea"/>
              </a:rPr>
              <a:t>(</a:t>
            </a:r>
            <a:r>
              <a:rPr lang="zh-TW" altLang="en-US" sz="3600" dirty="0" smtClean="0">
                <a:latin typeface="+mn-ea"/>
              </a:rPr>
              <a:t>利廿三</a:t>
            </a:r>
            <a:r>
              <a:rPr lang="en-US" altLang="zh-TW" sz="3600" dirty="0" smtClean="0">
                <a:latin typeface="+mn-ea"/>
              </a:rPr>
              <a:t>15〜21).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600" dirty="0" smtClean="0">
                <a:latin typeface="+mn-ea"/>
              </a:rPr>
              <a:t>神要以色列人每天數算</a:t>
            </a:r>
            <a:r>
              <a:rPr lang="en-US" altLang="zh-TW" sz="3600" dirty="0" smtClean="0">
                <a:latin typeface="+mn-ea"/>
              </a:rPr>
              <a:t>,</a:t>
            </a:r>
            <a:r>
              <a:rPr lang="zh-TW" altLang="en-US" sz="3600" dirty="0" smtClean="0">
                <a:latin typeface="+mn-ea"/>
              </a:rPr>
              <a:t> 為要紀念他們從</a:t>
            </a:r>
            <a:r>
              <a:rPr lang="zh-TW" altLang="en-US" sz="3600" dirty="0" smtClean="0">
                <a:solidFill>
                  <a:srgbClr val="FFFF00"/>
                </a:solidFill>
                <a:latin typeface="+mn-ea"/>
              </a:rPr>
              <a:t>被擄</a:t>
            </a:r>
            <a:r>
              <a:rPr lang="en-US" altLang="zh-TW" sz="3600" dirty="0" smtClean="0">
                <a:latin typeface="+mn-ea"/>
              </a:rPr>
              <a:t>(</a:t>
            </a:r>
            <a:r>
              <a:rPr lang="zh-TW" altLang="en-US" sz="3600" dirty="0" smtClean="0">
                <a:latin typeface="+mn-ea"/>
              </a:rPr>
              <a:t>埃及）到</a:t>
            </a:r>
            <a:r>
              <a:rPr lang="zh-TW" altLang="en-US" sz="3600" dirty="0" smtClean="0">
                <a:solidFill>
                  <a:srgbClr val="FFFF00"/>
                </a:solidFill>
                <a:latin typeface="+mn-ea"/>
              </a:rPr>
              <a:t>得自由</a:t>
            </a:r>
            <a:r>
              <a:rPr lang="zh-TW" altLang="en-US" sz="3600" dirty="0" smtClean="0">
                <a:latin typeface="+mn-ea"/>
              </a:rPr>
              <a:t>（西奈山）的旅程</a:t>
            </a:r>
            <a:r>
              <a:rPr lang="en-US" altLang="zh-TW" sz="3600" dirty="0" smtClean="0">
                <a:latin typeface="+mn-ea"/>
              </a:rPr>
              <a:t>.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TW" sz="3600" b="1" dirty="0" smtClean="0">
              <a:ea typeface="新細明體" charset="-12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8763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9448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10363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47800" y="152400"/>
            <a:ext cx="10210800" cy="838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+mj-ea"/>
              </a:rPr>
              <a:t>數算俄梅珥的日子 </a:t>
            </a:r>
            <a:r>
              <a:rPr lang="en-US" altLang="zh-TW" sz="5400" dirty="0" smtClean="0">
                <a:latin typeface="+mj-ea"/>
              </a:rPr>
              <a:t>–</a:t>
            </a:r>
            <a:r>
              <a:rPr lang="zh-TW" altLang="en-US" sz="5400" dirty="0" smtClean="0">
                <a:latin typeface="+mj-ea"/>
              </a:rPr>
              <a:t> 舊約</a:t>
            </a:r>
            <a:endParaRPr lang="en-US" sz="5400" dirty="0">
              <a:latin typeface="+mj-ea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1600" y="1066800"/>
            <a:ext cx="10515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600" dirty="0" smtClean="0">
                <a:latin typeface="+mn-ea"/>
              </a:rPr>
              <a:t>出</a:t>
            </a:r>
            <a:r>
              <a:rPr lang="en-US" altLang="zh-TW" sz="3600" dirty="0" smtClean="0">
                <a:latin typeface="+mn-ea"/>
              </a:rPr>
              <a:t>15 ~ 18</a:t>
            </a:r>
            <a:r>
              <a:rPr lang="zh-TW" altLang="en-US" sz="3600" dirty="0" smtClean="0">
                <a:latin typeface="+mn-ea"/>
              </a:rPr>
              <a:t>章</a:t>
            </a:r>
            <a:r>
              <a:rPr lang="en-US" altLang="zh-TW" sz="3600" dirty="0" smtClean="0">
                <a:latin typeface="+mn-ea"/>
              </a:rPr>
              <a:t>:</a:t>
            </a:r>
          </a:p>
          <a:p>
            <a:r>
              <a:rPr lang="zh-TW" altLang="en-US" sz="3600" dirty="0" smtClean="0">
                <a:latin typeface="+mn-ea"/>
              </a:rPr>
              <a:t>在</a:t>
            </a:r>
            <a:r>
              <a:rPr lang="zh-TW" altLang="en-US" sz="3600" u="sng" dirty="0" smtClean="0">
                <a:latin typeface="+mn-ea"/>
              </a:rPr>
              <a:t>瑪拉</a:t>
            </a:r>
            <a:r>
              <a:rPr lang="zh-TW" altLang="en-US" sz="3600" dirty="0" smtClean="0">
                <a:latin typeface="+mn-ea"/>
              </a:rPr>
              <a:t>苦水變甜</a:t>
            </a:r>
            <a:r>
              <a:rPr lang="en-US" altLang="zh-TW" sz="3600" dirty="0" smtClean="0">
                <a:latin typeface="+mn-ea"/>
              </a:rPr>
              <a:t>.</a:t>
            </a:r>
            <a:r>
              <a:rPr lang="zh-TW" altLang="en-US" sz="3600" dirty="0" smtClean="0">
                <a:latin typeface="+mn-ea"/>
              </a:rPr>
              <a:t> 在</a:t>
            </a:r>
            <a:r>
              <a:rPr lang="zh-TW" altLang="en-US" sz="3600" u="sng" dirty="0" smtClean="0">
                <a:latin typeface="+mn-ea"/>
              </a:rPr>
              <a:t>以琳</a:t>
            </a:r>
            <a:r>
              <a:rPr lang="zh-TW" altLang="en-US" sz="3600" dirty="0" smtClean="0">
                <a:latin typeface="+mn-ea"/>
              </a:rPr>
              <a:t>安營</a:t>
            </a:r>
            <a:r>
              <a:rPr lang="en-US" altLang="zh-TW" sz="3600" dirty="0" smtClean="0">
                <a:latin typeface="+mn-ea"/>
              </a:rPr>
              <a:t>;</a:t>
            </a:r>
            <a:r>
              <a:rPr lang="zh-TW" altLang="en-US" sz="3600" dirty="0" smtClean="0">
                <a:latin typeface="+mn-ea"/>
              </a:rPr>
              <a:t> </a:t>
            </a:r>
            <a:r>
              <a:rPr lang="en-US" altLang="zh-TW" sz="3600" dirty="0" smtClean="0">
                <a:latin typeface="+mn-ea"/>
              </a:rPr>
              <a:t>12 </a:t>
            </a:r>
            <a:r>
              <a:rPr lang="zh-TW" altLang="en-US" sz="3600" dirty="0" smtClean="0">
                <a:latin typeface="+mn-ea"/>
              </a:rPr>
              <a:t>股</a:t>
            </a:r>
            <a:r>
              <a:rPr lang="zh-TW" altLang="en-US" sz="3600" dirty="0" smtClean="0">
                <a:solidFill>
                  <a:srgbClr val="FFFF00"/>
                </a:solidFill>
                <a:latin typeface="+mn-ea"/>
              </a:rPr>
              <a:t>泉水</a:t>
            </a:r>
            <a:r>
              <a:rPr lang="en-US" altLang="zh-TW" sz="3600" dirty="0" smtClean="0">
                <a:latin typeface="+mn-ea"/>
              </a:rPr>
              <a:t>.</a:t>
            </a:r>
          </a:p>
          <a:p>
            <a:r>
              <a:rPr lang="zh-TW" altLang="en-US" sz="3600" dirty="0" smtClean="0">
                <a:latin typeface="+mn-ea"/>
              </a:rPr>
              <a:t>在</a:t>
            </a:r>
            <a:r>
              <a:rPr lang="zh-TW" altLang="en-US" sz="3600" u="sng" dirty="0" smtClean="0">
                <a:latin typeface="+mn-ea"/>
              </a:rPr>
              <a:t>汛</a:t>
            </a:r>
            <a:r>
              <a:rPr lang="zh-TW" altLang="en-US" sz="3600" dirty="0" smtClean="0">
                <a:latin typeface="+mn-ea"/>
              </a:rPr>
              <a:t>的曠野</a:t>
            </a:r>
            <a:r>
              <a:rPr lang="en-US" altLang="zh-TW" sz="3600" dirty="0" smtClean="0">
                <a:latin typeface="+mn-ea"/>
              </a:rPr>
              <a:t>;</a:t>
            </a:r>
            <a:r>
              <a:rPr lang="zh-TW" altLang="en-US" sz="3600" dirty="0" smtClean="0">
                <a:latin typeface="+mn-ea"/>
              </a:rPr>
              <a:t> 抱怨</a:t>
            </a:r>
            <a:r>
              <a:rPr lang="en-US" altLang="zh-TW" sz="3600" dirty="0" smtClean="0">
                <a:latin typeface="+mn-ea"/>
              </a:rPr>
              <a:t>;</a:t>
            </a:r>
            <a:r>
              <a:rPr lang="zh-TW" altLang="en-US" sz="3600" dirty="0" smtClean="0">
                <a:latin typeface="+mn-ea"/>
              </a:rPr>
              <a:t> 賜下</a:t>
            </a:r>
            <a:r>
              <a:rPr lang="zh-TW" altLang="en-US" sz="3600" dirty="0" smtClean="0">
                <a:solidFill>
                  <a:srgbClr val="FFFF00"/>
                </a:solidFill>
                <a:latin typeface="+mn-ea"/>
              </a:rPr>
              <a:t>嗎哪</a:t>
            </a:r>
            <a:r>
              <a:rPr lang="en-US" altLang="zh-TW" sz="3600" dirty="0" smtClean="0">
                <a:latin typeface="+mn-ea"/>
              </a:rPr>
              <a:t>.</a:t>
            </a:r>
          </a:p>
          <a:p>
            <a:r>
              <a:rPr lang="zh-TW" altLang="en-US" sz="3600" dirty="0" smtClean="0">
                <a:latin typeface="+mn-ea"/>
              </a:rPr>
              <a:t>在</a:t>
            </a:r>
            <a:r>
              <a:rPr lang="zh-TW" altLang="en-US" sz="3600" u="sng" dirty="0" smtClean="0">
                <a:latin typeface="+mn-ea"/>
              </a:rPr>
              <a:t>利非訂</a:t>
            </a:r>
            <a:r>
              <a:rPr lang="zh-TW" altLang="en-US" sz="3600" dirty="0" smtClean="0">
                <a:latin typeface="+mn-ea"/>
              </a:rPr>
              <a:t>磐石</a:t>
            </a:r>
            <a:r>
              <a:rPr lang="zh-TW" altLang="en-US" sz="3600" dirty="0" smtClean="0">
                <a:solidFill>
                  <a:srgbClr val="FFFF00"/>
                </a:solidFill>
                <a:latin typeface="+mn-ea"/>
              </a:rPr>
              <a:t>出水</a:t>
            </a:r>
            <a:r>
              <a:rPr lang="en-US" altLang="zh-TW" sz="3600" dirty="0" smtClean="0">
                <a:latin typeface="+mn-ea"/>
              </a:rPr>
              <a:t>;</a:t>
            </a:r>
            <a:r>
              <a:rPr lang="zh-TW" altLang="en-US" sz="3600" dirty="0" smtClean="0">
                <a:latin typeface="+mn-ea"/>
              </a:rPr>
              <a:t> 亞瑪力人與以色列人</a:t>
            </a:r>
            <a:r>
              <a:rPr lang="zh-TW" altLang="en-US" sz="3600" dirty="0" smtClean="0">
                <a:solidFill>
                  <a:srgbClr val="FFFF00"/>
                </a:solidFill>
                <a:latin typeface="+mn-ea"/>
              </a:rPr>
              <a:t>爭戰</a:t>
            </a:r>
            <a:r>
              <a:rPr lang="en-US" altLang="zh-TW" sz="3600" dirty="0" smtClean="0">
                <a:latin typeface="+mn-ea"/>
              </a:rPr>
              <a:t>.</a:t>
            </a:r>
          </a:p>
          <a:p>
            <a:pPr>
              <a:buNone/>
            </a:pPr>
            <a:r>
              <a:rPr lang="en-US" altLang="zh-TW" sz="3600" dirty="0" smtClean="0">
                <a:latin typeface="+mn-ea"/>
              </a:rPr>
              <a:t>[</a:t>
            </a:r>
            <a:r>
              <a:rPr lang="zh-TW" altLang="en-US" sz="3600" dirty="0" smtClean="0">
                <a:latin typeface="+mn-ea"/>
              </a:rPr>
              <a:t>出</a:t>
            </a:r>
            <a:r>
              <a:rPr lang="en-US" altLang="zh-TW" sz="3600" dirty="0" smtClean="0">
                <a:latin typeface="+mn-ea"/>
              </a:rPr>
              <a:t>17:8,14]</a:t>
            </a:r>
            <a:r>
              <a:rPr lang="zh-TW" altLang="en-US" sz="3600" dirty="0" smtClean="0">
                <a:latin typeface="+mn-ea"/>
              </a:rPr>
              <a:t> 那時</a:t>
            </a:r>
            <a:r>
              <a:rPr lang="en-US" altLang="zh-TW" sz="3600" dirty="0" smtClean="0">
                <a:latin typeface="+mn-ea"/>
              </a:rPr>
              <a:t>,</a:t>
            </a:r>
            <a:r>
              <a:rPr lang="zh-TW" altLang="en-US" sz="3600" dirty="0" smtClean="0">
                <a:latin typeface="+mn-ea"/>
              </a:rPr>
              <a:t>亞瑪力人來在</a:t>
            </a:r>
            <a:r>
              <a:rPr lang="zh-TW" altLang="en-US" sz="3600" u="sng" dirty="0" smtClean="0">
                <a:latin typeface="+mn-ea"/>
              </a:rPr>
              <a:t>利非訂</a:t>
            </a:r>
            <a:r>
              <a:rPr lang="en-US" altLang="zh-TW" sz="3600" dirty="0" smtClean="0">
                <a:latin typeface="+mn-ea"/>
              </a:rPr>
              <a:t>,</a:t>
            </a:r>
            <a:r>
              <a:rPr lang="zh-TW" altLang="en-US" sz="3600" dirty="0" smtClean="0">
                <a:latin typeface="+mn-ea"/>
              </a:rPr>
              <a:t>和以色列人爭戰</a:t>
            </a:r>
            <a:r>
              <a:rPr lang="en-US" altLang="zh-TW" sz="3600" dirty="0" smtClean="0">
                <a:latin typeface="+mn-ea"/>
              </a:rPr>
              <a:t>..</a:t>
            </a:r>
            <a:r>
              <a:rPr lang="zh-TW" altLang="en-US" sz="3600" dirty="0" smtClean="0">
                <a:latin typeface="+mn-ea"/>
              </a:rPr>
              <a:t>耶和華對摩西說：「我要將亞瑪力的名號從天下全然塗抹了；你要將這話寫在書上作紀念，又念給約書亞聽。」</a:t>
            </a:r>
            <a:endParaRPr lang="en-US" sz="3600" dirty="0" smtClean="0">
              <a:latin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9146383" cy="9906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500" dirty="0" smtClean="0"/>
              <a:t>逾越節到七七節</a:t>
            </a:r>
            <a:endParaRPr lang="en-US" sz="4500" dirty="0"/>
          </a:p>
        </p:txBody>
      </p:sp>
      <p:pic>
        <p:nvPicPr>
          <p:cNvPr id="3" name="Picture 2" descr="C:\Users\Helen Wang\Documents\FRCC_Israel\Pentecost\7wksin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10287000" cy="5410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5124</TotalTime>
  <Words>1924</Words>
  <Application>Microsoft Office PowerPoint</Application>
  <PresentationFormat>Custom</PresentationFormat>
  <Paragraphs>145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Ocean Waves 16x9</vt:lpstr>
      <vt:lpstr>俄梅珥計算 (Counting the Omer)</vt:lpstr>
      <vt:lpstr>逾越節期七七節</vt:lpstr>
      <vt:lpstr>俄梅珥計算 (Counting the Omer) -1</vt:lpstr>
      <vt:lpstr>俄梅珥計算 -2</vt:lpstr>
      <vt:lpstr>Slide 5</vt:lpstr>
      <vt:lpstr>Slide 6</vt:lpstr>
      <vt:lpstr>Slide 7</vt:lpstr>
      <vt:lpstr>數算俄梅珥的日子 – 舊約</vt:lpstr>
      <vt:lpstr>逾越節到七七節</vt:lpstr>
      <vt:lpstr>數算俄梅珥的日子 – 新約</vt:lpstr>
      <vt:lpstr>數算俄梅珥的意義 -1</vt:lpstr>
      <vt:lpstr>數算俄梅珥的意義 -2</vt:lpstr>
      <vt:lpstr>如何數算俄梅珥</vt:lpstr>
      <vt:lpstr>數算俄梅珥週曆</vt:lpstr>
      <vt:lpstr>七位屬靈偉人</vt:lpstr>
      <vt:lpstr>禱告 1</vt:lpstr>
      <vt:lpstr>禱告 2</vt:lpstr>
      <vt:lpstr>禱告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Chungchi Wang</dc:creator>
  <cp:lastModifiedBy>Chungchi Wang</cp:lastModifiedBy>
  <cp:revision>449</cp:revision>
  <dcterms:created xsi:type="dcterms:W3CDTF">2012-05-18T02:13:39Z</dcterms:created>
  <dcterms:modified xsi:type="dcterms:W3CDTF">2015-04-26T16:19:18Z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