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63" r:id="rId3"/>
    <p:sldId id="264" r:id="rId4"/>
    <p:sldId id="260" r:id="rId5"/>
    <p:sldId id="265" r:id="rId6"/>
    <p:sldId id="268" r:id="rId7"/>
    <p:sldId id="266" r:id="rId8"/>
    <p:sldId id="270" r:id="rId9"/>
    <p:sldId id="267" r:id="rId10"/>
    <p:sldId id="269" r:id="rId11"/>
    <p:sldId id="271" r:id="rId12"/>
    <p:sldId id="275" r:id="rId13"/>
    <p:sldId id="274" r:id="rId14"/>
    <p:sldId id="276" r:id="rId15"/>
    <p:sldId id="272" r:id="rId16"/>
    <p:sldId id="279" r:id="rId17"/>
    <p:sldId id="273" r:id="rId18"/>
    <p:sldId id="277" r:id="rId19"/>
    <p:sldId id="278" r:id="rId20"/>
    <p:sldId id="280"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1718221-D8BE-254C-A90C-04EBEDC95F19}">
          <p14:sldIdLst>
            <p14:sldId id="256"/>
            <p14:sldId id="263"/>
            <p14:sldId id="264"/>
            <p14:sldId id="260"/>
            <p14:sldId id="265"/>
            <p14:sldId id="268"/>
            <p14:sldId id="266"/>
            <p14:sldId id="270"/>
            <p14:sldId id="267"/>
            <p14:sldId id="269"/>
            <p14:sldId id="271"/>
            <p14:sldId id="275"/>
            <p14:sldId id="274"/>
            <p14:sldId id="276"/>
            <p14:sldId id="272"/>
            <p14:sldId id="279"/>
            <p14:sldId id="273"/>
            <p14:sldId id="277"/>
            <p14:sldId id="278"/>
            <p14:sldId id="28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164" autoAdjust="0"/>
  </p:normalViewPr>
  <p:slideViewPr>
    <p:cSldViewPr snapToGrid="0" snapToObjects="1">
      <p:cViewPr varScale="1">
        <p:scale>
          <a:sx n="76" d="100"/>
          <a:sy n="76" d="100"/>
        </p:scale>
        <p:origin x="-2000"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6C6DED6-C655-0A4A-ADED-DA056304BBDE}" type="datetimeFigureOut">
              <a:rPr lang="en-US" smtClean="0"/>
              <a:t>11/22/15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309853-046E-3F49-9277-ADBC151E0931}" type="slidenum">
              <a:rPr lang="en-US" smtClean="0"/>
              <a:t>‹#›</a:t>
            </a:fld>
            <a:endParaRPr lang="en-US"/>
          </a:p>
        </p:txBody>
      </p:sp>
    </p:spTree>
    <p:extLst>
      <p:ext uri="{BB962C8B-B14F-4D97-AF65-F5344CB8AC3E}">
        <p14:creationId xmlns:p14="http://schemas.microsoft.com/office/powerpoint/2010/main" val="22033408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Moral" TargetMode="External"/><Relationship Id="rId4" Type="http://schemas.openxmlformats.org/officeDocument/2006/relationships/hyperlink" Target="https://en.wikipedia.org/wiki/Torah" TargetMode="External"/><Relationship Id="rId5" Type="http://schemas.openxmlformats.org/officeDocument/2006/relationships/hyperlink" Target="https://en.wikipedia.org/wiki/Jewish_views_on_marriage" TargetMode="External"/><Relationship Id="rId6" Type="http://schemas.openxmlformats.org/officeDocument/2006/relationships/hyperlink" Target="https://en.wikipedia.org/wiki/613_Mitzvot"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 Id="rId3" Type="http://schemas.openxmlformats.org/officeDocument/2006/relationships/hyperlink" Target="http://www.haaretz.com/israel-news/.premium-1.68697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nytimes.com/2015/11/12/world/middleeast/eu-labels-israeli-settlements.html" TargetMode="External"/><Relationship Id="rId4" Type="http://schemas.openxmlformats.org/officeDocument/2006/relationships/hyperlink" Target="http://eeas.europa.eu/delegations/israel/documents/news/20151111_interpretative_notice_indication_of_origin_of_goods_en.pdf" TargetMode="External"/><Relationship Id="rId5" Type="http://schemas.openxmlformats.org/officeDocument/2006/relationships/hyperlink" Target="http://topics.nytimes.com/top/news/international/countriesandterritories/israel/index.html?inline=nyt-geo" TargetMode="External"/><Relationship Id="rId6" Type="http://schemas.openxmlformats.org/officeDocument/2006/relationships/hyperlink" Target="http://topics.nytimes.com/top/reference/timestopics/organizations/e/european_union/index.html?inline=nyt-org" TargetMode="External"/><Relationship Id="rId7" Type="http://schemas.openxmlformats.org/officeDocument/2006/relationships/hyperlink" Target="http://topics.nytimes.com/top/reference/timestopics/organizations/w/world_trade_organization/index.html?inline=nyt-org" TargetMode="External"/><Relationship Id="rId8" Type="http://schemas.openxmlformats.org/officeDocument/2006/relationships/hyperlink" Target="http://www.jpost.com/Israel-News/Berlin-department-store-removes-Israeli-settlement-products-434818"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November</a:t>
            </a:r>
            <a:r>
              <a:rPr lang="en-US" baseline="0" dirty="0" smtClean="0"/>
              <a:t> 19 (Thursday), two Israelis dead and two have been wounded after a</a:t>
            </a:r>
            <a:r>
              <a:rPr lang="en-US" altLang="zh-TW" baseline="0" dirty="0" smtClean="0"/>
              <a:t>n Arab</a:t>
            </a:r>
            <a:r>
              <a:rPr lang="en-US" baseline="0" dirty="0" smtClean="0"/>
              <a:t> terrorist stabbing attack </a:t>
            </a:r>
            <a:r>
              <a:rPr lang="en-US" altLang="zh-TW" baseline="0" dirty="0" smtClean="0"/>
              <a:t>in Tel Aviv.</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32-year-old</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 51-year-old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incident took place in parking lot at an entrance to a synagogue as afternoon prayers were taking place. One victim was declared dead at the scene, and the other one was rushed to the hospital with serious injuries.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32-year-old man was lying (on the ground) unconscious, without a pulse and not breathing, after suffering from stab wounds to his upper body.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Close to him lay a 30-year-old man with stab wounds to his upper body, and a floor below we located an additional casualty, a man of about 50, fully conscious.</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www.blog.standforisrael.org</a:t>
            </a:r>
            <a:r>
              <a:rPr lang="en-US" dirty="0" smtClean="0"/>
              <a:t>/articles/two-killed-in-stabbing-attack-in-</a:t>
            </a:r>
            <a:r>
              <a:rPr lang="en-US" dirty="0" err="1" smtClean="0"/>
              <a:t>tel</a:t>
            </a:r>
            <a:r>
              <a:rPr lang="en-US" dirty="0" smtClean="0"/>
              <a:t>-</a:t>
            </a:r>
            <a:r>
              <a:rPr lang="en-US" dirty="0" err="1" smtClean="0"/>
              <a:t>aviv</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www.israelnationalnews.com</a:t>
            </a:r>
            <a:r>
              <a:rPr lang="en-US" dirty="0" smtClean="0"/>
              <a:t>/News/</a:t>
            </a:r>
            <a:r>
              <a:rPr lang="en-US" dirty="0" err="1" smtClean="0"/>
              <a:t>News.aspx</a:t>
            </a:r>
            <a:r>
              <a:rPr lang="en-US" dirty="0" smtClean="0"/>
              <a:t>/203647#.VlD7qd-rQ3E</a:t>
            </a:r>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2</a:t>
            </a:fld>
            <a:endParaRPr lang="en-US"/>
          </a:p>
        </p:txBody>
      </p:sp>
    </p:spTree>
    <p:extLst>
      <p:ext uri="{BB962C8B-B14F-4D97-AF65-F5344CB8AC3E}">
        <p14:creationId xmlns:p14="http://schemas.microsoft.com/office/powerpoint/2010/main" val="23673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Huge influx of French Jews expected to come home to Israel in 2015</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Jewish Agency </a:t>
            </a:r>
            <a:r>
              <a:rPr lang="zh-TW" altLang="en-US" sz="1200" kern="1200" dirty="0" smtClean="0">
                <a:solidFill>
                  <a:schemeClr val="tx1"/>
                </a:solidFill>
                <a:effectLst/>
                <a:latin typeface="+mn-lt"/>
                <a:ea typeface="+mn-ea"/>
                <a:cs typeface="+mn-cs"/>
              </a:rPr>
              <a:t>辦事處</a:t>
            </a:r>
            <a:r>
              <a:rPr lang="en-US" altLang="zh-TW"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has asked the Christian Embassy to assist with funding for the huge influx of French Jews expected to come home to Israel in 2015. Nearly half of the 550,000 Jews in France escaped there from North Africa several generations ago and many still live in poorer </a:t>
            </a:r>
            <a:r>
              <a:rPr lang="en-US" sz="1200" kern="1200" dirty="0" err="1" smtClean="0">
                <a:solidFill>
                  <a:schemeClr val="tx1"/>
                </a:solidFill>
                <a:effectLst/>
                <a:latin typeface="+mn-lt"/>
                <a:ea typeface="+mn-ea"/>
                <a:cs typeface="+mn-cs"/>
              </a:rPr>
              <a:t>neighbourhoods</a:t>
            </a:r>
            <a:r>
              <a:rPr lang="en-US" sz="1200" kern="1200" dirty="0" smtClean="0">
                <a:solidFill>
                  <a:schemeClr val="tx1"/>
                </a:solidFill>
                <a:effectLst/>
                <a:latin typeface="+mn-lt"/>
                <a:ea typeface="+mn-ea"/>
                <a:cs typeface="+mn-cs"/>
              </a:rPr>
              <a:t> alongside Muslim immigrants. They are the most vulnerable Jews at present, and the least able to afford the expenses of moving to another country. </a:t>
            </a:r>
          </a:p>
          <a:p>
            <a:endParaRPr lang="en-US" sz="1200" kern="1200" dirty="0" smtClean="0">
              <a:solidFill>
                <a:schemeClr val="tx1"/>
              </a:solidFill>
              <a:effectLst/>
              <a:latin typeface="+mn-lt"/>
              <a:ea typeface="+mn-ea"/>
              <a:cs typeface="+mn-cs"/>
            </a:endParaRPr>
          </a:p>
          <a:p>
            <a:pPr marL="171450" indent="-171450">
              <a:buFont typeface="Arial"/>
              <a:buChar char="•"/>
            </a:pPr>
            <a:r>
              <a:rPr lang="en-US" sz="1200" kern="1200" dirty="0" smtClean="0">
                <a:solidFill>
                  <a:schemeClr val="tx1"/>
                </a:solidFill>
                <a:effectLst/>
                <a:latin typeface="+mn-lt"/>
                <a:ea typeface="+mn-ea"/>
                <a:cs typeface="+mn-cs"/>
              </a:rPr>
              <a:t>ICEJ will be funding </a:t>
            </a:r>
            <a:r>
              <a:rPr lang="en-US" sz="1200" kern="1200" dirty="0" err="1" smtClean="0">
                <a:solidFill>
                  <a:schemeClr val="tx1"/>
                </a:solidFill>
                <a:effectLst/>
                <a:latin typeface="+mn-lt"/>
                <a:ea typeface="+mn-ea"/>
                <a:cs typeface="+mn-cs"/>
              </a:rPr>
              <a:t>aliyah</a:t>
            </a:r>
            <a:r>
              <a:rPr lang="en-US" sz="1200" kern="1200" dirty="0" smtClean="0">
                <a:solidFill>
                  <a:schemeClr val="tx1"/>
                </a:solidFill>
                <a:effectLst/>
                <a:latin typeface="+mn-lt"/>
                <a:ea typeface="+mn-ea"/>
                <a:cs typeface="+mn-cs"/>
              </a:rPr>
              <a:t> seminars</a:t>
            </a:r>
            <a:r>
              <a:rPr lang="en-US" sz="1200" kern="1200" baseline="0" dirty="0" smtClean="0">
                <a:solidFill>
                  <a:schemeClr val="tx1"/>
                </a:solidFill>
                <a:effectLst/>
                <a:latin typeface="+mn-lt"/>
                <a:ea typeface="+mn-ea"/>
                <a:cs typeface="+mn-cs"/>
              </a:rPr>
              <a:t> and provide assistance </a:t>
            </a:r>
            <a:r>
              <a:rPr lang="zh-TW" altLang="en-US" sz="1200" kern="1200" baseline="0" dirty="0" smtClean="0">
                <a:solidFill>
                  <a:schemeClr val="tx1"/>
                </a:solidFill>
                <a:effectLst/>
                <a:latin typeface="+mn-lt"/>
                <a:ea typeface="+mn-ea"/>
                <a:cs typeface="+mn-cs"/>
              </a:rPr>
              <a:t>協助</a:t>
            </a:r>
            <a:r>
              <a:rPr lang="en-US" altLang="zh-TW" sz="1200" kern="1200" baseline="0" dirty="0" smtClean="0">
                <a:solidFill>
                  <a:schemeClr val="tx1"/>
                </a:solidFill>
                <a:effectLst/>
                <a:latin typeface="+mn-lt"/>
                <a:ea typeface="+mn-ea"/>
                <a:cs typeface="+mn-cs"/>
              </a:rPr>
              <a:t> with </a:t>
            </a:r>
            <a:r>
              <a:rPr lang="en-US" sz="1200" kern="1200" dirty="0" smtClean="0">
                <a:solidFill>
                  <a:schemeClr val="tx1"/>
                </a:solidFill>
                <a:effectLst/>
                <a:latin typeface="+mn-lt"/>
                <a:ea typeface="+mn-ea"/>
                <a:cs typeface="+mn-cs"/>
              </a:rPr>
              <a:t>ground transport, flight tickets, absorption costs and other expenses involved in the immigration process. </a:t>
            </a:r>
          </a:p>
          <a:p>
            <a:pPr marL="171450" indent="-171450">
              <a:buFont typeface="Arial"/>
              <a:buChar cha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Jewish estimates that t</a:t>
            </a:r>
            <a:r>
              <a:rPr lang="en-US" sz="1200" kern="1200" dirty="0" smtClean="0">
                <a:solidFill>
                  <a:schemeClr val="tx1"/>
                </a:solidFill>
                <a:effectLst/>
                <a:latin typeface="+mn-lt"/>
                <a:ea typeface="+mn-ea"/>
                <a:cs typeface="+mn-cs"/>
              </a:rPr>
              <a:t>he average cost for those who need assistance is $1100 per person.</a:t>
            </a:r>
          </a:p>
          <a:p>
            <a:pPr marL="171450" indent="-171450">
              <a:buFont typeface="Arial"/>
              <a:buChar char="•"/>
            </a:pPr>
            <a:r>
              <a:rPr lang="en-US" sz="1200" kern="1200" dirty="0" smtClean="0">
                <a:solidFill>
                  <a:schemeClr val="tx1"/>
                </a:solidFill>
                <a:effectLst/>
                <a:latin typeface="+mn-lt"/>
                <a:ea typeface="+mn-ea"/>
                <a:cs typeface="+mn-cs"/>
              </a:rPr>
              <a:t>International Fellowship of Christians and Jews has</a:t>
            </a:r>
            <a:r>
              <a:rPr lang="en-US" sz="1200" kern="1200" baseline="0" dirty="0" smtClean="0">
                <a:solidFill>
                  <a:schemeClr val="tx1"/>
                </a:solidFill>
                <a:effectLst/>
                <a:latin typeface="+mn-lt"/>
                <a:ea typeface="+mn-ea"/>
                <a:cs typeface="+mn-cs"/>
              </a:rPr>
              <a:t> also helped many Jews </a:t>
            </a:r>
            <a:r>
              <a:rPr lang="en-US" sz="1200" kern="1200" baseline="0" dirty="0" err="1" smtClean="0">
                <a:solidFill>
                  <a:schemeClr val="tx1"/>
                </a:solidFill>
                <a:effectLst/>
                <a:latin typeface="+mn-lt"/>
                <a:ea typeface="+mn-ea"/>
                <a:cs typeface="+mn-cs"/>
              </a:rPr>
              <a:t>aliyah</a:t>
            </a:r>
            <a:r>
              <a:rPr lang="en-US" sz="1200" kern="1200" baseline="0" dirty="0" smtClean="0">
                <a:solidFill>
                  <a:schemeClr val="tx1"/>
                </a:solidFill>
                <a:effectLst/>
                <a:latin typeface="+mn-lt"/>
                <a:ea typeface="+mn-ea"/>
                <a:cs typeface="+mn-cs"/>
              </a:rPr>
              <a:t> (video on next page)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endParaRPr lang="en-US" dirty="0" smtClean="0"/>
          </a:p>
        </p:txBody>
      </p:sp>
      <p:sp>
        <p:nvSpPr>
          <p:cNvPr id="4" name="Slide Number Placeholder 3"/>
          <p:cNvSpPr>
            <a:spLocks noGrp="1"/>
          </p:cNvSpPr>
          <p:nvPr>
            <p:ph type="sldNum" sz="quarter" idx="10"/>
          </p:nvPr>
        </p:nvSpPr>
        <p:spPr/>
        <p:txBody>
          <a:bodyPr/>
          <a:lstStyle/>
          <a:p>
            <a:fld id="{02309853-046E-3F49-9277-ADBC151E0931}" type="slidenum">
              <a:rPr lang="en-US" smtClean="0"/>
              <a:t>11</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www.ifcj.org</a:t>
            </a:r>
            <a:r>
              <a:rPr lang="en-US" dirty="0" smtClean="0"/>
              <a:t>/site/</a:t>
            </a:r>
            <a:r>
              <a:rPr lang="en-US" dirty="0" err="1" smtClean="0"/>
              <a:t>PageNavigator</a:t>
            </a:r>
            <a:r>
              <a:rPr lang="en-US" dirty="0" smtClean="0"/>
              <a:t>/</a:t>
            </a:r>
            <a:r>
              <a:rPr lang="en-US" dirty="0" err="1" smtClean="0"/>
              <a:t>eng</a:t>
            </a:r>
            <a:r>
              <a:rPr lang="en-US" dirty="0" smtClean="0"/>
              <a:t>/programs/</a:t>
            </a:r>
            <a:r>
              <a:rPr lang="en-US" dirty="0" err="1" smtClean="0"/>
              <a:t>on_wings_of_eagles</a:t>
            </a:r>
            <a:r>
              <a:rPr lang="en-US" dirty="0" smtClean="0"/>
              <a:t>/</a:t>
            </a:r>
            <a:r>
              <a:rPr lang="en-US" dirty="0" err="1" smtClean="0"/>
              <a:t>who_we_serve</a:t>
            </a:r>
            <a:r>
              <a:rPr lang="en-US" dirty="0" smtClean="0"/>
              <a:t>/</a:t>
            </a:r>
            <a:r>
              <a:rPr lang="en-US" dirty="0" err="1" smtClean="0"/>
              <a:t>project_aliyah.html</a:t>
            </a:r>
            <a:endParaRPr lang="en-US" dirty="0" smtClean="0"/>
          </a:p>
        </p:txBody>
      </p:sp>
      <p:sp>
        <p:nvSpPr>
          <p:cNvPr id="4" name="Slide Number Placeholder 3"/>
          <p:cNvSpPr>
            <a:spLocks noGrp="1"/>
          </p:cNvSpPr>
          <p:nvPr>
            <p:ph type="sldNum" sz="quarter" idx="10"/>
          </p:nvPr>
        </p:nvSpPr>
        <p:spPr/>
        <p:txBody>
          <a:bodyPr/>
          <a:lstStyle/>
          <a:p>
            <a:fld id="{02309853-046E-3F49-9277-ADBC151E0931}" type="slidenum">
              <a:rPr lang="en-US" smtClean="0"/>
              <a:t>12</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smtClean="0"/>
              <a:t>幫助</a:t>
            </a:r>
            <a:r>
              <a:rPr lang="en-US" altLang="zh-TW" dirty="0" smtClean="0"/>
              <a:t>Ethiopian (</a:t>
            </a:r>
            <a:r>
              <a:rPr lang="zh-TW" altLang="en-US" dirty="0" smtClean="0"/>
              <a:t>埃塞俄比亞</a:t>
            </a:r>
            <a:r>
              <a:rPr lang="en-US" altLang="zh-TW" dirty="0" smtClean="0"/>
              <a:t> </a:t>
            </a:r>
            <a:r>
              <a:rPr lang="en-US" altLang="zh-TW" dirty="0" err="1" smtClean="0"/>
              <a:t>ai</a:t>
            </a:r>
            <a:r>
              <a:rPr lang="en-US" altLang="zh-TW" dirty="0" smtClean="0"/>
              <a:t> </a:t>
            </a:r>
            <a:r>
              <a:rPr lang="en-US" altLang="zh-TW" dirty="0" err="1" smtClean="0"/>
              <a:t>sai</a:t>
            </a:r>
            <a:r>
              <a:rPr lang="en-US" altLang="zh-TW" dirty="0" smtClean="0"/>
              <a:t> e bi </a:t>
            </a:r>
            <a:r>
              <a:rPr lang="en-US" altLang="zh-TW" dirty="0" err="1" smtClean="0"/>
              <a:t>ya</a:t>
            </a:r>
            <a:r>
              <a:rPr lang="en-US" altLang="zh-TW" dirty="0" smtClean="0"/>
              <a:t>)</a:t>
            </a:r>
            <a:r>
              <a:rPr lang="en-US" altLang="zh-TW" baseline="0" dirty="0" smtClean="0"/>
              <a:t> </a:t>
            </a:r>
            <a:r>
              <a:rPr lang="zh-TW" altLang="en-US" baseline="0" dirty="0" smtClean="0"/>
              <a:t>猶太人：</a:t>
            </a:r>
            <a:r>
              <a:rPr lang="en-US" altLang="zh-TW" baseline="0" dirty="0" smtClean="0"/>
              <a:t> not only with airfare but also help them settle</a:t>
            </a:r>
            <a:endParaRPr lang="en-US" dirty="0" smtClean="0"/>
          </a:p>
        </p:txBody>
      </p:sp>
      <p:sp>
        <p:nvSpPr>
          <p:cNvPr id="4" name="Slide Number Placeholder 3"/>
          <p:cNvSpPr>
            <a:spLocks noGrp="1"/>
          </p:cNvSpPr>
          <p:nvPr>
            <p:ph type="sldNum" sz="quarter" idx="10"/>
          </p:nvPr>
        </p:nvSpPr>
        <p:spPr/>
        <p:txBody>
          <a:bodyPr/>
          <a:lstStyle/>
          <a:p>
            <a:fld id="{02309853-046E-3F49-9277-ADBC151E0931}" type="slidenum">
              <a:rPr lang="en-US" smtClean="0"/>
              <a:t>13</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and old, families, </a:t>
            </a:r>
          </a:p>
        </p:txBody>
      </p:sp>
      <p:sp>
        <p:nvSpPr>
          <p:cNvPr id="4" name="Slide Number Placeholder 3"/>
          <p:cNvSpPr>
            <a:spLocks noGrp="1"/>
          </p:cNvSpPr>
          <p:nvPr>
            <p:ph type="sldNum" sz="quarter" idx="10"/>
          </p:nvPr>
        </p:nvSpPr>
        <p:spPr/>
        <p:txBody>
          <a:bodyPr/>
          <a:lstStyle/>
          <a:p>
            <a:fld id="{02309853-046E-3F49-9277-ADBC151E0931}" type="slidenum">
              <a:rPr lang="en-US" smtClean="0"/>
              <a:t>14</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With both Hanukkah and Christmas approaching, the ICEJ is looking to bring comfort and encouragement to the people of the Holy Land this holiday season.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ICEJ</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will be reaching out to Arab Christian communities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Jerusalem, Bethlehem and Nazareth.</a:t>
            </a:r>
          </a:p>
          <a:p>
            <a:endParaRPr lang="en-US" sz="1200" kern="1200" dirty="0" smtClean="0">
              <a:solidFill>
                <a:schemeClr val="tx1"/>
              </a:solidFill>
              <a:effectLst/>
              <a:latin typeface="+mn-lt"/>
              <a:ea typeface="+mn-ea"/>
              <a:cs typeface="+mn-cs"/>
            </a:endParaRPr>
          </a:p>
          <a:p>
            <a:r>
              <a:rPr lang="zh-TW" altLang="en-US" sz="1200" kern="1200" dirty="0" smtClean="0">
                <a:solidFill>
                  <a:schemeClr val="tx1"/>
                </a:solidFill>
                <a:effectLst/>
                <a:latin typeface="+mn-lt"/>
                <a:ea typeface="+mn-ea"/>
                <a:cs typeface="+mn-cs"/>
              </a:rPr>
              <a:t>與</a:t>
            </a:r>
            <a:r>
              <a:rPr lang="en-US" altLang="zh-TW" sz="1200" kern="1200" dirty="0" smtClean="0">
                <a:solidFill>
                  <a:schemeClr val="tx1"/>
                </a:solidFill>
                <a:effectLst/>
                <a:latin typeface="+mn-lt"/>
                <a:ea typeface="+mn-ea"/>
                <a:cs typeface="+mn-cs"/>
              </a:rPr>
              <a:t>Arab Pastors and Churches connect and partner</a:t>
            </a:r>
            <a:r>
              <a:rPr lang="en-US" sz="1200" kern="1200" dirty="0" smtClean="0">
                <a:solidFill>
                  <a:schemeClr val="tx1"/>
                </a:solidFill>
                <a:effectLst/>
                <a:latin typeface="+mn-lt"/>
                <a:ea typeface="+mn-ea"/>
                <a:cs typeface="+mn-cs"/>
              </a:rPr>
              <a:t>, the ICEJ will sponsor </a:t>
            </a:r>
            <a:r>
              <a:rPr lang="zh-TW" altLang="en-US" sz="1200" kern="1200" dirty="0" smtClean="0">
                <a:solidFill>
                  <a:schemeClr val="tx1"/>
                </a:solidFill>
                <a:effectLst/>
                <a:latin typeface="+mn-lt"/>
                <a:ea typeface="+mn-ea"/>
                <a:cs typeface="+mn-cs"/>
              </a:rPr>
              <a:t>主辦</a:t>
            </a:r>
            <a:r>
              <a:rPr lang="en-US" altLang="zh-TW"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holiday </a:t>
            </a:r>
            <a:r>
              <a:rPr lang="zh-TW" altLang="en-US" sz="1200" kern="1200" dirty="0" smtClean="0">
                <a:solidFill>
                  <a:schemeClr val="tx1"/>
                </a:solidFill>
                <a:effectLst/>
                <a:latin typeface="+mn-lt"/>
                <a:ea typeface="+mn-ea"/>
                <a:cs typeface="+mn-cs"/>
              </a:rPr>
              <a:t>（節日的聚集）</a:t>
            </a:r>
            <a:r>
              <a:rPr lang="en-US" sz="1200" kern="1200" dirty="0" smtClean="0">
                <a:solidFill>
                  <a:schemeClr val="tx1"/>
                </a:solidFill>
                <a:effectLst/>
                <a:latin typeface="+mn-lt"/>
                <a:ea typeface="+mn-ea"/>
                <a:cs typeface="+mn-cs"/>
              </a:rPr>
              <a:t>gatherings and distribute Christmas gifts</a:t>
            </a:r>
            <a:r>
              <a:rPr lang="en-US" sz="1200" kern="1200" baseline="0" dirty="0" smtClean="0">
                <a:solidFill>
                  <a:schemeClr val="tx1"/>
                </a:solidFill>
                <a:effectLst/>
                <a:latin typeface="+mn-lt"/>
                <a:ea typeface="+mn-ea"/>
                <a:cs typeface="+mn-cs"/>
              </a:rPr>
              <a:t> </a:t>
            </a:r>
            <a:r>
              <a:rPr lang="en-US" altLang="zh-TW" sz="1200" kern="1200" baseline="0" dirty="0" smtClean="0">
                <a:solidFill>
                  <a:schemeClr val="tx1"/>
                </a:solidFill>
                <a:effectLst/>
                <a:latin typeface="+mn-lt"/>
                <a:ea typeface="+mn-ea"/>
                <a:cs typeface="+mn-cs"/>
              </a:rPr>
              <a:t>that </a:t>
            </a:r>
            <a:r>
              <a:rPr lang="en-US" sz="1200" kern="1200" dirty="0" smtClean="0">
                <a:solidFill>
                  <a:schemeClr val="tx1"/>
                </a:solidFill>
                <a:effectLst/>
                <a:latin typeface="+mn-lt"/>
                <a:ea typeface="+mn-ea"/>
                <a:cs typeface="+mn-cs"/>
              </a:rPr>
              <a:t>include clothing and toys.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They will also bless the needy Christian families in Jerusalem and Nazareth with food coupons, so they can celebrate together around</a:t>
            </a:r>
            <a:r>
              <a:rPr lang="en-US" sz="1200" kern="1200" baseline="0" dirty="0" smtClean="0">
                <a:solidFill>
                  <a:schemeClr val="tx1"/>
                </a:solidFill>
                <a:effectLst/>
                <a:latin typeface="+mn-lt"/>
                <a:ea typeface="+mn-ea"/>
                <a:cs typeface="+mn-cs"/>
              </a:rPr>
              <a:t> a meal during Christmas</a:t>
            </a:r>
          </a:p>
          <a:p>
            <a:endParaRPr lang="en-US" dirty="0" smtClean="0"/>
          </a:p>
          <a:p>
            <a:r>
              <a:rPr lang="en-US" dirty="0" smtClean="0"/>
              <a:t>http://</a:t>
            </a:r>
            <a:r>
              <a:rPr lang="en-US" dirty="0" err="1" smtClean="0"/>
              <a:t>us.icej.org</a:t>
            </a:r>
            <a:r>
              <a:rPr lang="en-US" dirty="0" smtClean="0"/>
              <a:t>/news/special-reports/show-love-end-year</a:t>
            </a:r>
          </a:p>
        </p:txBody>
      </p:sp>
      <p:sp>
        <p:nvSpPr>
          <p:cNvPr id="4" name="Slide Number Placeholder 3"/>
          <p:cNvSpPr>
            <a:spLocks noGrp="1"/>
          </p:cNvSpPr>
          <p:nvPr>
            <p:ph type="sldNum" sz="quarter" idx="10"/>
          </p:nvPr>
        </p:nvSpPr>
        <p:spPr/>
        <p:txBody>
          <a:bodyPr/>
          <a:lstStyle/>
          <a:p>
            <a:fld id="{02309853-046E-3F49-9277-ADBC151E0931}" type="slidenum">
              <a:rPr lang="en-US" smtClean="0"/>
              <a:t>15</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know </a:t>
            </a:r>
            <a:r>
              <a:rPr lang="en-US" sz="1200" kern="1200" baseline="0" dirty="0" smtClean="0">
                <a:solidFill>
                  <a:schemeClr val="tx1"/>
                </a:solidFill>
                <a:effectLst/>
                <a:latin typeface="+mn-lt"/>
                <a:ea typeface="+mn-ea"/>
                <a:cs typeface="+mn-cs"/>
              </a:rPr>
              <a:t>lot of violence has been going on. </a:t>
            </a:r>
          </a:p>
          <a:p>
            <a:r>
              <a:rPr lang="en-US" sz="1200" kern="1200" dirty="0" smtClean="0">
                <a:solidFill>
                  <a:schemeClr val="tx1"/>
                </a:solidFill>
                <a:effectLst/>
                <a:latin typeface="+mn-lt"/>
                <a:ea typeface="+mn-ea"/>
                <a:cs typeface="+mn-cs"/>
              </a:rPr>
              <a:t>Every day people are getting injured or killed in stabbing, or shooting attacks.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ICEJ is partnering with a therapeutic center </a:t>
            </a:r>
            <a:r>
              <a:rPr lang="zh-TW" altLang="en-US" sz="1200" kern="1200" dirty="0" smtClean="0">
                <a:solidFill>
                  <a:schemeClr val="tx1"/>
                </a:solidFill>
                <a:effectLst/>
                <a:latin typeface="+mn-lt"/>
                <a:ea typeface="+mn-ea"/>
                <a:cs typeface="+mn-cs"/>
              </a:rPr>
              <a:t>（治療診所</a:t>
            </a:r>
            <a:r>
              <a:rPr lang="en-US" altLang="zh-TW" sz="1200" kern="1200" baseline="0" dirty="0" smtClean="0">
                <a:solidFill>
                  <a:schemeClr val="tx1"/>
                </a:solidFill>
                <a:effectLst/>
                <a:latin typeface="+mn-lt"/>
                <a:ea typeface="+mn-ea"/>
                <a:cs typeface="+mn-cs"/>
              </a:rPr>
              <a:t> </a:t>
            </a:r>
            <a:r>
              <a:rPr lang="en-US" altLang="zh-TW" sz="1200" kern="1200" baseline="0" dirty="0" err="1" smtClean="0">
                <a:solidFill>
                  <a:schemeClr val="tx1"/>
                </a:solidFill>
                <a:effectLst/>
                <a:latin typeface="+mn-lt"/>
                <a:ea typeface="+mn-ea"/>
                <a:cs typeface="+mn-cs"/>
              </a:rPr>
              <a:t>zhi</a:t>
            </a:r>
            <a:r>
              <a:rPr lang="en-US" altLang="zh-TW" sz="1200" kern="1200" baseline="0" dirty="0" smtClean="0">
                <a:solidFill>
                  <a:schemeClr val="tx1"/>
                </a:solidFill>
                <a:effectLst/>
                <a:latin typeface="+mn-lt"/>
                <a:ea typeface="+mn-ea"/>
                <a:cs typeface="+mn-cs"/>
              </a:rPr>
              <a:t> </a:t>
            </a:r>
            <a:r>
              <a:rPr lang="en-US" altLang="zh-TW" sz="1200" kern="1200" baseline="0" dirty="0" err="1" smtClean="0">
                <a:solidFill>
                  <a:schemeClr val="tx1"/>
                </a:solidFill>
                <a:effectLst/>
                <a:latin typeface="+mn-lt"/>
                <a:ea typeface="+mn-ea"/>
                <a:cs typeface="+mn-cs"/>
              </a:rPr>
              <a:t>liao</a:t>
            </a:r>
            <a:r>
              <a:rPr lang="en-US" altLang="zh-TW" sz="1200" kern="1200" baseline="0" dirty="0" smtClean="0">
                <a:solidFill>
                  <a:schemeClr val="tx1"/>
                </a:solidFill>
                <a:effectLst/>
                <a:latin typeface="+mn-lt"/>
                <a:ea typeface="+mn-ea"/>
                <a:cs typeface="+mn-cs"/>
              </a:rPr>
              <a:t> </a:t>
            </a:r>
            <a:r>
              <a:rPr lang="en-US" altLang="zh-TW" sz="1200" kern="1200" baseline="0" dirty="0" err="1" smtClean="0">
                <a:solidFill>
                  <a:schemeClr val="tx1"/>
                </a:solidFill>
                <a:effectLst/>
                <a:latin typeface="+mn-lt"/>
                <a:ea typeface="+mn-ea"/>
                <a:cs typeface="+mn-cs"/>
              </a:rPr>
              <a:t>zhen</a:t>
            </a:r>
            <a:r>
              <a:rPr lang="en-US" altLang="zh-TW" sz="1200" kern="1200" baseline="0" dirty="0" smtClean="0">
                <a:solidFill>
                  <a:schemeClr val="tx1"/>
                </a:solidFill>
                <a:effectLst/>
                <a:latin typeface="+mn-lt"/>
                <a:ea typeface="+mn-ea"/>
                <a:cs typeface="+mn-cs"/>
              </a:rPr>
              <a:t> </a:t>
            </a:r>
            <a:r>
              <a:rPr lang="en-US" altLang="zh-TW" sz="1200" kern="1200" baseline="0" dirty="0" err="1" smtClean="0">
                <a:solidFill>
                  <a:schemeClr val="tx1"/>
                </a:solidFill>
                <a:effectLst/>
                <a:latin typeface="+mn-lt"/>
                <a:ea typeface="+mn-ea"/>
                <a:cs typeface="+mn-cs"/>
              </a:rPr>
              <a:t>suo</a:t>
            </a:r>
            <a:r>
              <a:rPr lang="en-US" altLang="zh-TW" sz="1200" kern="1200" baseline="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in the land to help those affected by the unrest. Many people suffer from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Psycho-trauma (</a:t>
            </a:r>
            <a:r>
              <a:rPr lang="en-US" sz="1200" u="sng" kern="1200" dirty="0" smtClean="0">
                <a:solidFill>
                  <a:schemeClr val="tx1"/>
                </a:solidFill>
                <a:effectLst/>
                <a:latin typeface="+mn-lt"/>
                <a:ea typeface="+mn-ea"/>
                <a:cs typeface="+mn-cs"/>
              </a:rPr>
              <a:t>Post-Traumatic Stress Disorder</a:t>
            </a:r>
            <a:r>
              <a:rPr lang="en-US" sz="1200" u="sng" kern="1200" baseline="0" dirty="0" smtClean="0">
                <a:solidFill>
                  <a:schemeClr val="tx1"/>
                </a:solidFill>
                <a:effectLst/>
                <a:latin typeface="+mn-lt"/>
                <a:ea typeface="+mn-ea"/>
                <a:cs typeface="+mn-cs"/>
              </a:rPr>
              <a:t> </a:t>
            </a:r>
            <a:r>
              <a:rPr lang="zh-TW" altLang="en-US" sz="1200" kern="1200" baseline="0" dirty="0" smtClean="0">
                <a:solidFill>
                  <a:schemeClr val="tx1"/>
                </a:solidFill>
                <a:effectLst/>
                <a:latin typeface="+mn-lt"/>
                <a:ea typeface="+mn-ea"/>
                <a:cs typeface="+mn-cs"/>
              </a:rPr>
              <a:t>創傷後壓力紊亂</a:t>
            </a:r>
            <a:r>
              <a:rPr lang="en-US"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 the</a:t>
            </a:r>
            <a:r>
              <a:rPr lang="en-US" altLang="zh-TW" sz="1200" kern="1200" baseline="0" dirty="0" smtClean="0">
                <a:solidFill>
                  <a:schemeClr val="tx1"/>
                </a:solidFill>
                <a:effectLst/>
                <a:latin typeface="+mn-lt"/>
                <a:ea typeface="+mn-ea"/>
                <a:cs typeface="+mn-cs"/>
              </a:rPr>
              <a:t> therapeutic </a:t>
            </a:r>
            <a:r>
              <a:rPr lang="en-US" sz="1200" kern="1200" dirty="0" smtClean="0">
                <a:solidFill>
                  <a:schemeClr val="tx1"/>
                </a:solidFill>
                <a:effectLst/>
                <a:latin typeface="+mn-lt"/>
                <a:ea typeface="+mn-ea"/>
                <a:cs typeface="+mn-cs"/>
              </a:rPr>
              <a:t>center will</a:t>
            </a:r>
            <a:r>
              <a:rPr lang="en-US" sz="1200" kern="1200" baseline="0" dirty="0" smtClean="0">
                <a:solidFill>
                  <a:schemeClr val="tx1"/>
                </a:solidFill>
                <a:effectLst/>
                <a:latin typeface="+mn-lt"/>
                <a:ea typeface="+mn-ea"/>
                <a:cs typeface="+mn-cs"/>
              </a:rPr>
              <a:t> help them. Many people can’t afford one on one, so they do it in groups.</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Jerusalem Municipality </a:t>
            </a:r>
            <a:r>
              <a:rPr lang="zh-TW" altLang="en-US" sz="1200" kern="1200" dirty="0" smtClean="0">
                <a:solidFill>
                  <a:schemeClr val="tx1"/>
                </a:solidFill>
                <a:effectLst/>
                <a:latin typeface="+mn-lt"/>
                <a:ea typeface="+mn-ea"/>
                <a:cs typeface="+mn-cs"/>
              </a:rPr>
              <a:t>市</a:t>
            </a:r>
            <a:r>
              <a:rPr lang="en-US" sz="1200" kern="1200" dirty="0" smtClean="0">
                <a:solidFill>
                  <a:schemeClr val="tx1"/>
                </a:solidFill>
                <a:effectLst/>
                <a:latin typeface="+mn-lt"/>
                <a:ea typeface="+mn-ea"/>
                <a:cs typeface="+mn-cs"/>
              </a:rPr>
              <a:t> asked </a:t>
            </a:r>
            <a:r>
              <a:rPr lang="en-US" altLang="zh-TW" sz="1200" kern="1200" dirty="0" smtClean="0">
                <a:solidFill>
                  <a:schemeClr val="tx1"/>
                </a:solidFill>
                <a:effectLst/>
                <a:latin typeface="+mn-lt"/>
                <a:ea typeface="+mn-ea"/>
                <a:cs typeface="+mn-cs"/>
              </a:rPr>
              <a:t>ICEJ </a:t>
            </a:r>
            <a:r>
              <a:rPr lang="en-US" sz="1200" kern="1200" dirty="0" smtClean="0">
                <a:solidFill>
                  <a:schemeClr val="tx1"/>
                </a:solidFill>
                <a:effectLst/>
                <a:latin typeface="+mn-lt"/>
                <a:ea typeface="+mn-ea"/>
                <a:cs typeface="+mn-cs"/>
              </a:rPr>
              <a:t>to help purchase </a:t>
            </a:r>
            <a:r>
              <a:rPr lang="en-US" sz="1200" u="sng" kern="1200" dirty="0" smtClean="0">
                <a:solidFill>
                  <a:schemeClr val="tx1"/>
                </a:solidFill>
                <a:effectLst/>
                <a:latin typeface="+mn-lt"/>
                <a:ea typeface="+mn-ea"/>
                <a:cs typeface="+mn-cs"/>
              </a:rPr>
              <a:t>life-saving vests </a:t>
            </a:r>
            <a:r>
              <a:rPr lang="zh-TW" altLang="en-US" sz="1200" u="sng" kern="1200" dirty="0" smtClean="0">
                <a:solidFill>
                  <a:schemeClr val="tx1"/>
                </a:solidFill>
                <a:effectLst/>
                <a:latin typeface="+mn-lt"/>
                <a:ea typeface="+mn-ea"/>
                <a:cs typeface="+mn-cs"/>
              </a:rPr>
              <a:t>救生衣</a:t>
            </a:r>
            <a:r>
              <a:rPr lang="en-US" sz="1200" u="sng" kern="1200" dirty="0" smtClean="0">
                <a:solidFill>
                  <a:schemeClr val="tx1"/>
                </a:solidFill>
                <a:effectLst/>
                <a:latin typeface="+mn-lt"/>
                <a:ea typeface="+mn-ea"/>
                <a:cs typeface="+mn-cs"/>
              </a:rPr>
              <a:t> for their personnel </a:t>
            </a:r>
            <a:r>
              <a:rPr lang="zh-TW" altLang="en-US" sz="1200" u="sng" kern="1200" dirty="0" smtClean="0">
                <a:solidFill>
                  <a:schemeClr val="tx1"/>
                </a:solidFill>
                <a:effectLst/>
                <a:latin typeface="+mn-lt"/>
                <a:ea typeface="+mn-ea"/>
                <a:cs typeface="+mn-cs"/>
              </a:rPr>
              <a:t>人員</a:t>
            </a:r>
            <a:r>
              <a:rPr lang="en-US" sz="1200" u="sng"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These</a:t>
            </a:r>
            <a:r>
              <a:rPr lang="zh-TW" altLang="en-US" sz="1200" kern="1200" dirty="0" smtClean="0">
                <a:solidFill>
                  <a:schemeClr val="tx1"/>
                </a:solidFill>
                <a:effectLst/>
                <a:latin typeface="+mn-lt"/>
                <a:ea typeface="+mn-ea"/>
                <a:cs typeface="+mn-cs"/>
              </a:rPr>
              <a:t>人員</a:t>
            </a:r>
            <a:r>
              <a:rPr lang="en-US" altLang="zh-TW"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ensure that Jerusalem’s citizens and visitors can move safely throughout the city</a:t>
            </a:r>
            <a:r>
              <a:rPr lang="zh-TW" altLang="en-US"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 especially</a:t>
            </a:r>
            <a:r>
              <a:rPr lang="en-US" altLang="zh-TW" sz="1200" kern="1200" baseline="0" dirty="0" smtClean="0">
                <a:solidFill>
                  <a:schemeClr val="tx1"/>
                </a:solidFill>
                <a:effectLst/>
                <a:latin typeface="+mn-lt"/>
                <a:ea typeface="+mn-ea"/>
                <a:cs typeface="+mn-cs"/>
              </a:rPr>
              <a:t> near tourist sites where there are many people.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vests will help protect those</a:t>
            </a:r>
            <a:r>
              <a:rPr lang="zh-TW" altLang="en-US" sz="1200" kern="1200" dirty="0" smtClean="0">
                <a:solidFill>
                  <a:schemeClr val="tx1"/>
                </a:solidFill>
                <a:effectLst/>
                <a:latin typeface="+mn-lt"/>
                <a:ea typeface="+mn-ea"/>
                <a:cs typeface="+mn-cs"/>
              </a:rPr>
              <a:t>人員</a:t>
            </a:r>
            <a:r>
              <a:rPr lang="en-US" altLang="zh-TW"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By partnering with the City of Jerusalem to protect its residents </a:t>
            </a:r>
            <a:r>
              <a:rPr lang="zh-TW" altLang="en-US" sz="1200" u="sng" kern="1200" dirty="0" smtClean="0">
                <a:solidFill>
                  <a:schemeClr val="tx1"/>
                </a:solidFill>
                <a:effectLst/>
                <a:latin typeface="+mn-lt"/>
                <a:ea typeface="+mn-ea"/>
                <a:cs typeface="+mn-cs"/>
              </a:rPr>
              <a:t>居民</a:t>
            </a:r>
            <a:r>
              <a:rPr lang="en-US" sz="1200" u="sng" kern="1200" dirty="0" smtClean="0">
                <a:solidFill>
                  <a:schemeClr val="tx1"/>
                </a:solidFill>
                <a:effectLst/>
                <a:latin typeface="+mn-lt"/>
                <a:ea typeface="+mn-ea"/>
                <a:cs typeface="+mn-cs"/>
              </a:rPr>
              <a:t>, we are showing the Israeli people that Christians are concerned about their safety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us.icej.org</a:t>
            </a:r>
            <a:r>
              <a:rPr lang="en-US" sz="1200" kern="1200" dirty="0" smtClean="0">
                <a:solidFill>
                  <a:schemeClr val="tx1"/>
                </a:solidFill>
                <a:effectLst/>
                <a:latin typeface="+mn-lt"/>
                <a:ea typeface="+mn-ea"/>
                <a:cs typeface="+mn-cs"/>
              </a:rPr>
              <a:t>/aid/</a:t>
            </a:r>
            <a:r>
              <a:rPr lang="en-US" sz="1200" kern="1200" dirty="0" err="1" smtClean="0">
                <a:solidFill>
                  <a:schemeClr val="tx1"/>
                </a:solidFill>
                <a:effectLst/>
                <a:latin typeface="+mn-lt"/>
                <a:ea typeface="+mn-ea"/>
                <a:cs typeface="+mn-cs"/>
              </a:rPr>
              <a:t>israel_in_crisis</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2309853-046E-3F49-9277-ADBC151E0931}" type="slidenum">
              <a:rPr lang="en-US" smtClean="0"/>
              <a:t>16</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us.icej.org</a:t>
            </a:r>
            <a:r>
              <a:rPr lang="en-US" sz="1200" kern="1200" dirty="0" smtClean="0">
                <a:solidFill>
                  <a:schemeClr val="tx1"/>
                </a:solidFill>
                <a:effectLst/>
                <a:latin typeface="+mn-lt"/>
                <a:ea typeface="+mn-ea"/>
                <a:cs typeface="+mn-cs"/>
              </a:rPr>
              <a:t>/news/special-reports/icej-aid-action-1</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zh-CHT" altLang="en-US" sz="1200" kern="1200" dirty="0" smtClean="0">
                <a:solidFill>
                  <a:schemeClr val="tx1"/>
                </a:solidFill>
                <a:effectLst/>
                <a:latin typeface="+mn-lt"/>
                <a:ea typeface="+mn-ea"/>
                <a:cs typeface="+mn-cs"/>
              </a:rPr>
              <a:t>大屠殺的倖存者</a:t>
            </a:r>
            <a:r>
              <a:rPr lang="en-US" altLang="zh-CHT" sz="1200" kern="1200" dirty="0" smtClean="0">
                <a:solidFill>
                  <a:schemeClr val="tx1"/>
                </a:solidFill>
                <a:effectLst/>
                <a:latin typeface="+mn-lt"/>
                <a:ea typeface="+mn-ea"/>
                <a:cs typeface="+mn-cs"/>
              </a:rPr>
              <a:t> </a:t>
            </a:r>
            <a:r>
              <a:rPr lang="zh-TW" altLang="en-US" sz="1200" kern="1200" dirty="0" smtClean="0">
                <a:solidFill>
                  <a:schemeClr val="tx1"/>
                </a:solidFill>
                <a:effectLst/>
                <a:latin typeface="+mn-lt"/>
                <a:ea typeface="+mn-ea"/>
                <a:cs typeface="+mn-cs"/>
              </a:rPr>
              <a:t>（</a:t>
            </a:r>
            <a:r>
              <a:rPr lang="en-US" altLang="zh-TW" sz="1200" kern="1200" dirty="0" err="1" smtClean="0">
                <a:solidFill>
                  <a:schemeClr val="tx1"/>
                </a:solidFill>
                <a:effectLst/>
                <a:latin typeface="+mn-lt"/>
                <a:ea typeface="+mn-ea"/>
                <a:cs typeface="+mn-cs"/>
              </a:rPr>
              <a:t>xin</a:t>
            </a:r>
            <a:r>
              <a:rPr lang="en-US" altLang="zh-TW" sz="1200" kern="1200" dirty="0" smtClean="0">
                <a:solidFill>
                  <a:schemeClr val="tx1"/>
                </a:solidFill>
                <a:effectLst/>
                <a:latin typeface="+mn-lt"/>
                <a:ea typeface="+mn-ea"/>
                <a:cs typeface="+mn-cs"/>
              </a:rPr>
              <a:t> </a:t>
            </a:r>
            <a:r>
              <a:rPr lang="en-US" altLang="zh-TW" sz="1200" kern="1200" dirty="0" err="1" smtClean="0">
                <a:solidFill>
                  <a:schemeClr val="tx1"/>
                </a:solidFill>
                <a:effectLst/>
                <a:latin typeface="+mn-lt"/>
                <a:ea typeface="+mn-ea"/>
                <a:cs typeface="+mn-cs"/>
              </a:rPr>
              <a:t>cun</a:t>
            </a:r>
            <a:r>
              <a:rPr lang="en-US" altLang="zh-TW" sz="1200" kern="1200" dirty="0" smtClean="0">
                <a:solidFill>
                  <a:schemeClr val="tx1"/>
                </a:solidFill>
                <a:effectLst/>
                <a:latin typeface="+mn-lt"/>
                <a:ea typeface="+mn-ea"/>
                <a:cs typeface="+mn-cs"/>
              </a:rPr>
              <a:t> </a:t>
            </a:r>
            <a:r>
              <a:rPr lang="en-US" altLang="zh-TW" sz="1200" kern="1200" dirty="0" err="1" smtClean="0">
                <a:solidFill>
                  <a:schemeClr val="tx1"/>
                </a:solidFill>
                <a:effectLst/>
                <a:latin typeface="+mn-lt"/>
                <a:ea typeface="+mn-ea"/>
                <a:cs typeface="+mn-cs"/>
              </a:rPr>
              <a:t>zhe</a:t>
            </a:r>
            <a:r>
              <a:rPr lang="en-US" altLang="zh-TW"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July 13</a:t>
            </a:r>
            <a:r>
              <a:rPr lang="en-US" sz="1200" kern="1200" baseline="30000" dirty="0" smtClean="0">
                <a:solidFill>
                  <a:schemeClr val="tx1"/>
                </a:solidFill>
                <a:effectLst/>
                <a:latin typeface="+mn-lt"/>
                <a:ea typeface="+mn-ea"/>
                <a:cs typeface="+mn-cs"/>
              </a:rPr>
              <a:t>th</a:t>
            </a:r>
            <a:r>
              <a:rPr lang="en-US" sz="1200" kern="1200" baseline="0" dirty="0" smtClean="0">
                <a:solidFill>
                  <a:schemeClr val="tx1"/>
                </a:solidFill>
                <a:effectLst/>
                <a:latin typeface="+mn-lt"/>
                <a:ea typeface="+mn-ea"/>
                <a:cs typeface="+mn-cs"/>
              </a:rPr>
              <a:t> </a:t>
            </a:r>
            <a:r>
              <a:rPr lang="en-US" altLang="zh-TW" sz="1200" kern="1200" baseline="0" dirty="0" err="1" smtClean="0">
                <a:solidFill>
                  <a:schemeClr val="tx1"/>
                </a:solidFill>
                <a:effectLst/>
                <a:latin typeface="+mn-lt"/>
                <a:ea typeface="+mn-ea"/>
                <a:cs typeface="+mn-cs"/>
              </a:rPr>
              <a:t>iCEJ</a:t>
            </a:r>
            <a:r>
              <a:rPr lang="en-US" altLang="zh-TW" sz="1200" kern="1200" baseline="0" dirty="0" smtClean="0">
                <a:solidFill>
                  <a:schemeClr val="tx1"/>
                </a:solidFill>
                <a:effectLst/>
                <a:latin typeface="+mn-lt"/>
                <a:ea typeface="+mn-ea"/>
                <a:cs typeface="+mn-cs"/>
              </a:rPr>
              <a:t> helped host </a:t>
            </a:r>
            <a:r>
              <a:rPr lang="en-US" sz="1200" kern="1200" dirty="0" smtClean="0">
                <a:solidFill>
                  <a:schemeClr val="tx1"/>
                </a:solidFill>
                <a:effectLst/>
                <a:latin typeface="+mn-lt"/>
                <a:ea typeface="+mn-ea"/>
                <a:cs typeface="+mn-cs"/>
              </a:rPr>
              <a:t>a very special event.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Bar</a:t>
            </a:r>
            <a:r>
              <a:rPr lang="en-US" sz="1200" kern="1200" baseline="0" dirty="0" smtClean="0">
                <a:solidFill>
                  <a:schemeClr val="tx1"/>
                </a:solidFill>
                <a:effectLst/>
                <a:latin typeface="+mn-lt"/>
                <a:ea typeface="+mn-ea"/>
                <a:cs typeface="+mn-cs"/>
              </a:rPr>
              <a:t> mitzvah and bat mitzvah: when they reach the age of bar mitzvah boys 13, girls 12, it </a:t>
            </a:r>
            <a:r>
              <a:rPr lang="en-US" sz="1200" kern="1200" dirty="0" smtClean="0">
                <a:solidFill>
                  <a:schemeClr val="tx1"/>
                </a:solidFill>
                <a:effectLst/>
                <a:latin typeface="+mn-lt"/>
                <a:ea typeface="+mn-ea"/>
                <a:cs typeface="+mn-cs"/>
              </a:rPr>
              <a:t>signifies becoming a full-fledged member of the Jewish community </a:t>
            </a:r>
            <a:r>
              <a:rPr lang="zh-TW" altLang="en-US" sz="1200" kern="1200" dirty="0" smtClean="0">
                <a:solidFill>
                  <a:schemeClr val="tx1"/>
                </a:solidFill>
                <a:effectLst/>
                <a:latin typeface="+mn-lt"/>
                <a:ea typeface="+mn-ea"/>
                <a:cs typeface="+mn-cs"/>
              </a:rPr>
              <a:t>群體</a:t>
            </a:r>
            <a:r>
              <a:rPr lang="en-US" sz="1200" kern="1200" dirty="0" smtClean="0">
                <a:solidFill>
                  <a:schemeClr val="tx1"/>
                </a:solidFill>
                <a:effectLst/>
                <a:latin typeface="+mn-lt"/>
                <a:ea typeface="+mn-ea"/>
                <a:cs typeface="+mn-cs"/>
              </a:rPr>
              <a:t> with the responsibilities that come with it. These include </a:t>
            </a:r>
            <a:r>
              <a:rPr lang="en-US" sz="1200" u="none" strike="noStrike" kern="1200" dirty="0" smtClean="0">
                <a:solidFill>
                  <a:schemeClr val="tx1"/>
                </a:solidFill>
                <a:effectLst/>
                <a:latin typeface="+mn-lt"/>
                <a:ea typeface="+mn-ea"/>
                <a:cs typeface="+mn-cs"/>
                <a:hlinkClick r:id="rId3" tooltip="Moral"/>
              </a:rPr>
              <a:t>moral</a:t>
            </a:r>
            <a:r>
              <a:rPr lang="en-US" sz="1200" kern="1200" dirty="0" smtClean="0">
                <a:solidFill>
                  <a:schemeClr val="tx1"/>
                </a:solidFill>
                <a:effectLst/>
                <a:latin typeface="+mn-lt"/>
                <a:ea typeface="+mn-ea"/>
                <a:cs typeface="+mn-cs"/>
              </a:rPr>
              <a:t> responsibility for own actions, eligibility to be called to read from the </a:t>
            </a:r>
            <a:r>
              <a:rPr lang="en-US" sz="1200" u="none" strike="noStrike" kern="1200" dirty="0" smtClean="0">
                <a:solidFill>
                  <a:schemeClr val="tx1"/>
                </a:solidFill>
                <a:effectLst/>
                <a:latin typeface="+mn-lt"/>
                <a:ea typeface="+mn-ea"/>
                <a:cs typeface="+mn-cs"/>
                <a:hlinkClick r:id="rId4" tooltip="Torah"/>
              </a:rPr>
              <a:t>Torah</a:t>
            </a:r>
            <a:r>
              <a:rPr lang="zh-TW" altLang="en-US" sz="1200" u="none" strike="noStrike"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may possess personal property, may </a:t>
            </a:r>
            <a:r>
              <a:rPr lang="en-US" sz="1200" kern="1200" dirty="0" err="1" smtClean="0">
                <a:solidFill>
                  <a:schemeClr val="tx1"/>
                </a:solidFill>
                <a:effectLst/>
                <a:latin typeface="+mn-lt"/>
                <a:ea typeface="+mn-ea"/>
                <a:cs typeface="+mn-cs"/>
              </a:rPr>
              <a:t>be</a:t>
            </a:r>
            <a:r>
              <a:rPr lang="en-US" sz="1200" u="none" strike="noStrike" kern="1200" dirty="0" err="1" smtClean="0">
                <a:solidFill>
                  <a:schemeClr val="tx1"/>
                </a:solidFill>
                <a:effectLst/>
                <a:latin typeface="+mn-lt"/>
                <a:ea typeface="+mn-ea"/>
                <a:cs typeface="+mn-cs"/>
                <a:hlinkClick r:id="rId5" tooltip="Jewish views on marriage"/>
              </a:rPr>
              <a:t>legally</a:t>
            </a:r>
            <a:r>
              <a:rPr lang="en-US" sz="1200" u="none" strike="noStrike" kern="1200" dirty="0" smtClean="0">
                <a:solidFill>
                  <a:schemeClr val="tx1"/>
                </a:solidFill>
                <a:effectLst/>
                <a:latin typeface="+mn-lt"/>
                <a:ea typeface="+mn-ea"/>
                <a:cs typeface="+mn-cs"/>
                <a:hlinkClick r:id="rId5" tooltip="Jewish views on marriage"/>
              </a:rPr>
              <a:t> married according to Jewish law</a:t>
            </a:r>
            <a:r>
              <a:rPr lang="en-US" sz="1200" kern="1200" dirty="0" smtClean="0">
                <a:solidFill>
                  <a:schemeClr val="tx1"/>
                </a:solidFill>
                <a:effectLst/>
                <a:latin typeface="+mn-lt"/>
                <a:ea typeface="+mn-ea"/>
                <a:cs typeface="+mn-cs"/>
              </a:rPr>
              <a:t>, must follow the </a:t>
            </a:r>
            <a:r>
              <a:rPr lang="en-US" sz="1200" u="none" strike="noStrike" kern="1200" dirty="0" smtClean="0">
                <a:solidFill>
                  <a:schemeClr val="tx1"/>
                </a:solidFill>
                <a:effectLst/>
                <a:latin typeface="+mn-lt"/>
                <a:ea typeface="+mn-ea"/>
                <a:cs typeface="+mn-cs"/>
                <a:hlinkClick r:id="rId6" tooltip="613 Mitzvot"/>
              </a:rPr>
              <a:t>613 laws</a:t>
            </a:r>
            <a:r>
              <a:rPr lang="en-US" sz="1200" kern="1200" dirty="0" smtClean="0">
                <a:solidFill>
                  <a:schemeClr val="tx1"/>
                </a:solidFill>
                <a:effectLst/>
                <a:latin typeface="+mn-lt"/>
                <a:ea typeface="+mn-ea"/>
                <a:cs typeface="+mn-cs"/>
              </a:rPr>
              <a:t> of the Torah,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etc</a:t>
            </a:r>
            <a:endParaRPr lang="en-US" sz="1200" kern="1200" baseline="0" dirty="0" smtClean="0">
              <a:solidFill>
                <a:schemeClr val="tx1"/>
              </a:solidFill>
              <a:effectLst/>
              <a:latin typeface="+mn-lt"/>
              <a:ea typeface="+mn-ea"/>
              <a:cs typeface="+mn-cs"/>
            </a:endParaRPr>
          </a:p>
          <a:p>
            <a:pPr marL="171450" indent="-171450">
              <a:buFont typeface="Arial"/>
              <a:buChar char="•"/>
            </a:pPr>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30 Survivors whose bar mitzvah or bat mitzvah fell during World War II marked this Jewish rite of passage to adulthood at the Western Wall. </a:t>
            </a:r>
          </a:p>
          <a:p>
            <a:r>
              <a:rPr lang="en-US" sz="1200" kern="1200" dirty="0" smtClean="0">
                <a:solidFill>
                  <a:schemeClr val="tx1"/>
                </a:solidFill>
                <a:effectLst/>
                <a:latin typeface="+mn-lt"/>
                <a:ea typeface="+mn-ea"/>
                <a:cs typeface="+mn-cs"/>
              </a:rPr>
              <a:t>All</a:t>
            </a:r>
            <a:r>
              <a:rPr lang="en-US" sz="1200" kern="1200" baseline="0" dirty="0" smtClean="0">
                <a:solidFill>
                  <a:schemeClr val="tx1"/>
                </a:solidFill>
                <a:effectLst/>
                <a:latin typeface="+mn-lt"/>
                <a:ea typeface="+mn-ea"/>
                <a:cs typeface="+mn-cs"/>
              </a:rPr>
              <a:t> of them </a:t>
            </a:r>
            <a:r>
              <a:rPr lang="en-US" sz="1200" kern="1200" dirty="0" smtClean="0">
                <a:solidFill>
                  <a:schemeClr val="tx1"/>
                </a:solidFill>
                <a:effectLst/>
                <a:latin typeface="+mn-lt"/>
                <a:ea typeface="+mn-ea"/>
                <a:cs typeface="+mn-cs"/>
              </a:rPr>
              <a:t>80 and 90 plus year old people got out of the bus and with Israeli flags started to sing and dance with the crowd that awaited them. </a:t>
            </a:r>
          </a:p>
          <a:p>
            <a:r>
              <a:rPr lang="en-US" sz="1200" b="1" u="sng" kern="1200" dirty="0" smtClean="0">
                <a:solidFill>
                  <a:schemeClr val="tx1"/>
                </a:solidFill>
                <a:effectLst/>
                <a:latin typeface="+mn-lt"/>
                <a:ea typeface="+mn-ea"/>
                <a:cs typeface="+mn-cs"/>
              </a:rPr>
              <a:t>This Holocaust generation had missed this important celebration in their youth </a:t>
            </a:r>
          </a:p>
          <a:p>
            <a:endParaRPr lang="en-US" sz="1200" b="1" u="sng" kern="1200" dirty="0" smtClean="0">
              <a:solidFill>
                <a:schemeClr val="tx1"/>
              </a:solidFill>
              <a:effectLst/>
              <a:latin typeface="+mn-lt"/>
              <a:ea typeface="+mn-ea"/>
              <a:cs typeface="+mn-cs"/>
            </a:endParaRPr>
          </a:p>
          <a:p>
            <a:r>
              <a:rPr lang="en-US" sz="1200" b="0" u="none" kern="1200" dirty="0" smtClean="0">
                <a:solidFill>
                  <a:schemeClr val="tx1"/>
                </a:solidFill>
                <a:effectLst/>
                <a:latin typeface="+mn-lt"/>
                <a:ea typeface="+mn-ea"/>
                <a:cs typeface="+mn-cs"/>
              </a:rPr>
              <a:t>On</a:t>
            </a:r>
            <a:r>
              <a:rPr lang="en-US" sz="1200" b="0" u="none" kern="1200" baseline="0" dirty="0" smtClean="0">
                <a:solidFill>
                  <a:schemeClr val="tx1"/>
                </a:solidFill>
                <a:effectLst/>
                <a:latin typeface="+mn-lt"/>
                <a:ea typeface="+mn-ea"/>
                <a:cs typeface="+mn-cs"/>
              </a:rPr>
              <a:t> that day, they were honored and blessed by a Rabbi, given little books with verses in them. </a:t>
            </a:r>
          </a:p>
          <a:p>
            <a:r>
              <a:rPr lang="en-US" sz="1200" kern="1200" dirty="0" smtClean="0">
                <a:solidFill>
                  <a:schemeClr val="tx1"/>
                </a:solidFill>
                <a:effectLst/>
                <a:latin typeface="+mn-lt"/>
                <a:ea typeface="+mn-ea"/>
                <a:cs typeface="+mn-cs"/>
              </a:rPr>
              <a:t>Tears of joy rolled over some of the faces but also some of grief as many had survived the Holocaust but were left orphaned without parents or extended family.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experienced such a joy being in Jerusalem and celebrating my belated Bar Mitzvah” said </a:t>
            </a:r>
            <a:r>
              <a:rPr lang="en-US" sz="1200" kern="1200" dirty="0" err="1" smtClean="0">
                <a:solidFill>
                  <a:schemeClr val="tx1"/>
                </a:solidFill>
                <a:effectLst/>
                <a:latin typeface="+mn-lt"/>
                <a:ea typeface="+mn-ea"/>
                <a:cs typeface="+mn-cs"/>
              </a:rPr>
              <a:t>Yaacov</a:t>
            </a:r>
            <a:r>
              <a:rPr lang="en-US" sz="1200" kern="1200" dirty="0" smtClean="0">
                <a:solidFill>
                  <a:schemeClr val="tx1"/>
                </a:solidFill>
                <a:effectLst/>
                <a:latin typeface="+mn-lt"/>
                <a:ea typeface="+mn-ea"/>
                <a:cs typeface="+mn-cs"/>
              </a:rPr>
              <a:t> W. “It felt like a stone fell from my heart.”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 felt like a boy of 13 and for a while I forgot all the difficult things in my life and so treasured the moment and the fact that I am still alive to come to this day,” said Yossi C., who was unable to sleep the night before the ceremony.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Shoshanna K. of 95 touched the Western Wall which such intensity and poured out her heart to God in Yiddish.  Her face was lit up with such delight and joy.</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2309853-046E-3F49-9277-ADBC151E0931}" type="slidenum">
              <a:rPr lang="en-US" smtClean="0"/>
              <a:t>17</a:t>
            </a:fld>
            <a:endParaRPr lang="en-US"/>
          </a:p>
        </p:txBody>
      </p:sp>
    </p:spTree>
    <p:extLst>
      <p:ext uri="{BB962C8B-B14F-4D97-AF65-F5344CB8AC3E}">
        <p14:creationId xmlns:p14="http://schemas.microsoft.com/office/powerpoint/2010/main" val="907275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Suppor</a:t>
            </a:r>
            <a:r>
              <a:rPr lang="en-US" sz="1200" kern="1200" baseline="0" dirty="0" smtClean="0">
                <a:solidFill>
                  <a:schemeClr val="tx1"/>
                </a:solidFill>
                <a:effectLst/>
                <a:latin typeface="+mn-lt"/>
                <a:ea typeface="+mn-ea"/>
                <a:cs typeface="+mn-cs"/>
              </a:rPr>
              <a:t>t missionaries:</a:t>
            </a:r>
          </a:p>
          <a:p>
            <a:pPr lvl="0"/>
            <a:r>
              <a:rPr lang="en-US" sz="1200" kern="1200" dirty="0" smtClean="0">
                <a:solidFill>
                  <a:schemeClr val="tx1"/>
                </a:solidFill>
                <a:effectLst/>
                <a:latin typeface="+mn-lt"/>
                <a:ea typeface="+mn-ea"/>
                <a:cs typeface="+mn-cs"/>
              </a:rPr>
              <a:t>Distributing gospel tracts out on the streets</a:t>
            </a:r>
          </a:p>
          <a:p>
            <a:pPr lvl="0"/>
            <a:r>
              <a:rPr lang="en-US" sz="1200" kern="1200" dirty="0" smtClean="0">
                <a:solidFill>
                  <a:schemeClr val="tx1"/>
                </a:solidFill>
                <a:effectLst/>
                <a:latin typeface="+mn-lt"/>
                <a:ea typeface="+mn-ea"/>
                <a:cs typeface="+mn-cs"/>
              </a:rPr>
              <a:t>Engaging with both seekers and skeptics</a:t>
            </a:r>
          </a:p>
          <a:p>
            <a:pPr lvl="0"/>
            <a:r>
              <a:rPr lang="en-US" sz="1200" kern="1200" dirty="0" smtClean="0">
                <a:solidFill>
                  <a:schemeClr val="tx1"/>
                </a:solidFill>
                <a:effectLst/>
                <a:latin typeface="+mn-lt"/>
                <a:ea typeface="+mn-ea"/>
                <a:cs typeface="+mn-cs"/>
              </a:rPr>
              <a:t>Conducting Bible studies in the homes of Jewish people</a:t>
            </a:r>
          </a:p>
          <a:p>
            <a:pPr lvl="0"/>
            <a:r>
              <a:rPr lang="en-US" sz="1200" kern="1200" dirty="0" smtClean="0">
                <a:solidFill>
                  <a:schemeClr val="tx1"/>
                </a:solidFill>
                <a:effectLst/>
                <a:latin typeface="+mn-lt"/>
                <a:ea typeface="+mn-ea"/>
                <a:cs typeface="+mn-cs"/>
              </a:rPr>
              <a:t>Praying with some to accept </a:t>
            </a:r>
            <a:r>
              <a:rPr lang="en-US" sz="1200" kern="1200" dirty="0" err="1" smtClean="0">
                <a:solidFill>
                  <a:schemeClr val="tx1"/>
                </a:solidFill>
                <a:effectLst/>
                <a:latin typeface="+mn-lt"/>
                <a:ea typeface="+mn-ea"/>
                <a:cs typeface="+mn-cs"/>
              </a:rPr>
              <a:t>Y'shua</a:t>
            </a:r>
            <a:r>
              <a:rPr lang="en-US" sz="1200" kern="1200" dirty="0" smtClean="0">
                <a:solidFill>
                  <a:schemeClr val="tx1"/>
                </a:solidFill>
                <a:effectLst/>
                <a:latin typeface="+mn-lt"/>
                <a:ea typeface="+mn-ea"/>
                <a:cs typeface="+mn-cs"/>
              </a:rPr>
              <a:t> (Jesus) as their Messiah.</a:t>
            </a:r>
          </a:p>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18</a:t>
            </a:fld>
            <a:endParaRPr lang="en-US"/>
          </a:p>
        </p:txBody>
      </p:sp>
    </p:spTree>
    <p:extLst>
      <p:ext uri="{BB962C8B-B14F-4D97-AF65-F5344CB8AC3E}">
        <p14:creationId xmlns:p14="http://schemas.microsoft.com/office/powerpoint/2010/main" val="3193058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19</a:t>
            </a:fld>
            <a:endParaRPr lang="en-US"/>
          </a:p>
        </p:txBody>
      </p:sp>
    </p:spTree>
    <p:extLst>
      <p:ext uri="{BB962C8B-B14F-4D97-AF65-F5344CB8AC3E}">
        <p14:creationId xmlns:p14="http://schemas.microsoft.com/office/powerpoint/2010/main" val="3193058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Second terror attack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Three people – two Israeli and one Palestinian – have been murdered and another seven wounded on Thursday afternoon in a shooting attack ten minutes south of Jerusalem.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 the victims, several are reportedly citizens of the United States.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18-year-old</a:t>
            </a:r>
            <a:r>
              <a:rPr lang="zh-TW" altLang="en-US" sz="1200" kern="1200" dirty="0" smtClean="0">
                <a:solidFill>
                  <a:schemeClr val="tx1"/>
                </a:solidFill>
                <a:effectLst/>
                <a:latin typeface="+mn-lt"/>
                <a:ea typeface="+mn-ea"/>
                <a:cs typeface="+mn-cs"/>
              </a:rPr>
              <a:t>，</a:t>
            </a:r>
            <a:r>
              <a:rPr lang="en-US" altLang="zh-TW"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50-year-old victim,</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a Palestinian man who had been standing nearby…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Two terrorists involved in the attack were </a:t>
            </a:r>
            <a:r>
              <a:rPr lang="en-US" sz="1200" u="sng" kern="1200" dirty="0" smtClean="0">
                <a:solidFill>
                  <a:schemeClr val="tx1"/>
                </a:solidFill>
                <a:effectLst/>
                <a:latin typeface="+mn-lt"/>
                <a:ea typeface="+mn-ea"/>
                <a:cs typeface="+mn-cs"/>
              </a:rPr>
              <a:t>shooting on their cars and used their car as a weapon to run over people</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3</a:t>
            </a:fld>
            <a:endParaRPr lang="en-US"/>
          </a:p>
        </p:txBody>
      </p:sp>
    </p:spTree>
    <p:extLst>
      <p:ext uri="{BB962C8B-B14F-4D97-AF65-F5344CB8AC3E}">
        <p14:creationId xmlns:p14="http://schemas.microsoft.com/office/powerpoint/2010/main" val="1394268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www.blog.standforisrael.org</a:t>
            </a:r>
            <a:r>
              <a:rPr lang="en-US" dirty="0" smtClean="0"/>
              <a:t>/articles/pray-for-the-recent-victims-of-terror-in-</a:t>
            </a:r>
            <a:r>
              <a:rPr lang="en-US" dirty="0" err="1" smtClean="0"/>
              <a:t>israel</a:t>
            </a:r>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4</a:t>
            </a:fld>
            <a:endParaRPr lang="en-US"/>
          </a:p>
        </p:txBody>
      </p:sp>
    </p:spTree>
    <p:extLst>
      <p:ext uri="{BB962C8B-B14F-4D97-AF65-F5344CB8AC3E}">
        <p14:creationId xmlns:p14="http://schemas.microsoft.com/office/powerpoint/2010/main" val="139426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TW" sz="1200" kern="1200" dirty="0" smtClean="0">
                <a:solidFill>
                  <a:schemeClr val="tx1"/>
                </a:solidFill>
                <a:effectLst/>
                <a:latin typeface="+mn-lt"/>
                <a:ea typeface="+mn-ea"/>
                <a:cs typeface="+mn-cs"/>
              </a:rPr>
              <a:t>Next Tuesday 11/24</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TW"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美國民主黨政治人物</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 Secretary of State John Kerry will visit Israel next week </a:t>
            </a:r>
            <a:r>
              <a:rPr lang="en-US" sz="1200" kern="1200" dirty="0" smtClean="0">
                <a:solidFill>
                  <a:schemeClr val="tx1"/>
                </a:solidFill>
                <a:effectLst/>
                <a:latin typeface="+mn-lt"/>
                <a:ea typeface="+mn-ea"/>
                <a:cs typeface="+mn-cs"/>
                <a:hlinkClick r:id="rId3"/>
              </a:rPr>
              <a:t>in hopes of helping stop the ongoing violence</a:t>
            </a:r>
            <a:r>
              <a:rPr lang="en-US"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U.S. Secretary of State John Kerry will visit Israel and the Palestinian territories to discuss ways of </a:t>
            </a:r>
            <a:r>
              <a:rPr lang="en-US" sz="1200" u="sng" kern="1200" dirty="0" smtClean="0">
                <a:solidFill>
                  <a:schemeClr val="tx1"/>
                </a:solidFill>
                <a:effectLst/>
                <a:latin typeface="+mn-lt"/>
                <a:ea typeface="+mn-ea"/>
                <a:cs typeface="+mn-cs"/>
              </a:rPr>
              <a:t>stopping the violence </a:t>
            </a:r>
            <a:r>
              <a:rPr lang="en-US" sz="1200" kern="1200" dirty="0" smtClean="0">
                <a:solidFill>
                  <a:schemeClr val="tx1"/>
                </a:solidFill>
                <a:effectLst/>
                <a:latin typeface="+mn-lt"/>
                <a:ea typeface="+mn-ea"/>
                <a:cs typeface="+mn-cs"/>
              </a:rPr>
              <a:t>and the implementation of confidence-building measures.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 is scheduled to meet with both </a:t>
            </a:r>
            <a:r>
              <a:rPr lang="en-US" sz="1200" b="1" kern="1200" dirty="0" smtClean="0">
                <a:solidFill>
                  <a:schemeClr val="tx1"/>
                </a:solidFill>
                <a:effectLst/>
                <a:latin typeface="+mn-lt"/>
                <a:ea typeface="+mn-ea"/>
                <a:cs typeface="+mn-cs"/>
              </a:rPr>
              <a:t>Prime Minister Benjamin Netanyahu </a:t>
            </a:r>
            <a:r>
              <a:rPr lang="en-US" sz="1200" b="1" dirty="0" err="1" smtClean="0"/>
              <a:t>班傑明·納坦尼雅胡</a:t>
            </a:r>
            <a:r>
              <a:rPr lang="en-US" sz="1200" b="1" dirty="0" smtClean="0"/>
              <a:t> </a:t>
            </a:r>
            <a:r>
              <a:rPr lang="en-US" sz="1200" b="1" kern="1200" dirty="0" smtClean="0">
                <a:solidFill>
                  <a:schemeClr val="tx1"/>
                </a:solidFill>
                <a:effectLst/>
                <a:latin typeface="+mn-lt"/>
                <a:ea typeface="+mn-ea"/>
                <a:cs typeface="+mn-cs"/>
              </a:rPr>
              <a:t>and Palestinian President Mahmoud Abbas </a:t>
            </a:r>
            <a:r>
              <a:rPr lang="en-US" sz="1200" kern="1200" dirty="0" smtClean="0">
                <a:solidFill>
                  <a:schemeClr val="tx1"/>
                </a:solidFill>
                <a:effectLst/>
                <a:latin typeface="+mn-lt"/>
                <a:ea typeface="+mn-ea"/>
                <a:cs typeface="+mn-cs"/>
              </a:rPr>
              <a:t>巴勒斯坦自治政府主席阿巴斯</a:t>
            </a:r>
          </a:p>
          <a:p>
            <a:r>
              <a:rPr lang="en-US" sz="1200" kern="1200" dirty="0" smtClean="0">
                <a:solidFill>
                  <a:schemeClr val="tx1"/>
                </a:solidFill>
                <a:effectLst/>
                <a:latin typeface="+mn-lt"/>
                <a:ea typeface="+mn-ea"/>
                <a:cs typeface="+mn-cs"/>
              </a:rPr>
              <a:t>on Tuesday.</a:t>
            </a:r>
            <a:r>
              <a:rPr lang="en-US" sz="1200" kern="1200" baseline="0" dirty="0" smtClean="0">
                <a:solidFill>
                  <a:schemeClr val="tx1"/>
                </a:solidFill>
                <a:effectLst/>
                <a:latin typeface="+mn-lt"/>
                <a:ea typeface="+mn-ea"/>
                <a:cs typeface="+mn-cs"/>
              </a:rPr>
              <a:t> </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visit will be Kerry’s first in over a year. </a:t>
            </a:r>
          </a:p>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5</a:t>
            </a:fld>
            <a:endParaRPr lang="en-US"/>
          </a:p>
        </p:txBody>
      </p:sp>
    </p:spTree>
    <p:extLst>
      <p:ext uri="{BB962C8B-B14F-4D97-AF65-F5344CB8AC3E}">
        <p14:creationId xmlns:p14="http://schemas.microsoft.com/office/powerpoint/2010/main" val="1394268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kern="1200" dirty="0" smtClean="0">
                <a:solidFill>
                  <a:schemeClr val="tx1"/>
                </a:solidFill>
                <a:effectLst/>
                <a:latin typeface="+mn-lt"/>
                <a:ea typeface="+mn-ea"/>
                <a:cs typeface="+mn-cs"/>
              </a:rPr>
              <a:t>This</a:t>
            </a:r>
            <a:r>
              <a:rPr lang="en-US" sz="1200" kern="1200" dirty="0" smtClean="0">
                <a:solidFill>
                  <a:schemeClr val="tx1"/>
                </a:solidFill>
                <a:effectLst/>
                <a:latin typeface="+mn-lt"/>
                <a:ea typeface="+mn-ea"/>
                <a:cs typeface="+mn-cs"/>
              </a:rPr>
              <a:t> week the European Commission </a:t>
            </a:r>
            <a:r>
              <a:rPr lang="en-US" sz="1200" kern="1200" dirty="0" smtClean="0">
                <a:solidFill>
                  <a:schemeClr val="tx1"/>
                </a:solidFill>
                <a:effectLst/>
                <a:latin typeface="+mn-lt"/>
                <a:ea typeface="+mn-ea"/>
                <a:cs typeface="+mn-cs"/>
                <a:hlinkClick r:id="rId3"/>
              </a:rPr>
              <a:t>announced</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hlinkClick r:id="rId4"/>
              </a:rPr>
              <a:t>guidelines</a:t>
            </a:r>
            <a:r>
              <a:rPr lang="en-US" sz="1200" kern="1200" dirty="0" smtClean="0">
                <a:solidFill>
                  <a:schemeClr val="tx1"/>
                </a:solidFill>
                <a:effectLst/>
                <a:latin typeface="+mn-lt"/>
                <a:ea typeface="+mn-ea"/>
                <a:cs typeface="+mn-cs"/>
              </a:rPr>
              <a:t> suggesting that Israeli products from areas that came under its control in 1967 be labeled “Israeli Settlement” products and not “Made in </a:t>
            </a:r>
            <a:r>
              <a:rPr lang="en-US" sz="1200" kern="1200" dirty="0" smtClean="0">
                <a:solidFill>
                  <a:schemeClr val="tx1"/>
                </a:solidFill>
                <a:effectLst/>
                <a:latin typeface="+mn-lt"/>
                <a:ea typeface="+mn-ea"/>
                <a:cs typeface="+mn-cs"/>
                <a:hlinkClick r:id="rId5" tooltip="More news and information about Israel."/>
              </a:rPr>
              <a:t>Israel</a:t>
            </a:r>
            <a:r>
              <a:rPr lang="en-US" sz="1200" kern="1200" dirty="0" smtClean="0">
                <a:solidFill>
                  <a:schemeClr val="tx1"/>
                </a:solidFill>
                <a:effectLst/>
                <a:latin typeface="+mn-lt"/>
                <a:ea typeface="+mn-ea"/>
                <a:cs typeface="+mn-cs"/>
              </a:rPr>
              <a:t>” as they have been until now. The policy contradicts the </a:t>
            </a:r>
            <a:r>
              <a:rPr lang="en-US" sz="1200" kern="1200" dirty="0" smtClean="0">
                <a:solidFill>
                  <a:schemeClr val="tx1"/>
                </a:solidFill>
                <a:effectLst/>
                <a:latin typeface="+mn-lt"/>
                <a:ea typeface="+mn-ea"/>
                <a:cs typeface="+mn-cs"/>
                <a:hlinkClick r:id="rId6" tooltip="More articles about the European Union."/>
              </a:rPr>
              <a:t>European Union</a:t>
            </a:r>
            <a:r>
              <a:rPr lang="en-US" sz="1200" kern="1200" dirty="0" smtClean="0">
                <a:solidFill>
                  <a:schemeClr val="tx1"/>
                </a:solidFill>
                <a:effectLst/>
                <a:latin typeface="+mn-lt"/>
                <a:ea typeface="+mn-ea"/>
                <a:cs typeface="+mn-cs"/>
              </a:rPr>
              <a:t>’s own official positions on these issues, but also </a:t>
            </a:r>
            <a:r>
              <a:rPr lang="en-US" sz="1200" u="sng" kern="1200" dirty="0" smtClean="0">
                <a:solidFill>
                  <a:schemeClr val="tx1"/>
                </a:solidFill>
                <a:effectLst/>
                <a:latin typeface="+mn-lt"/>
                <a:ea typeface="+mn-ea"/>
                <a:cs typeface="+mn-cs"/>
              </a:rPr>
              <a:t>going against rulings of European national courts</a:t>
            </a:r>
            <a:r>
              <a:rPr lang="en-US" sz="1200" kern="1200" dirty="0" smtClean="0">
                <a:solidFill>
                  <a:schemeClr val="tx1"/>
                </a:solidFill>
                <a:effectLst/>
                <a:latin typeface="+mn-lt"/>
                <a:ea typeface="+mn-ea"/>
                <a:cs typeface="+mn-cs"/>
              </a:rPr>
              <a:t>, and violating basic tenets of the </a:t>
            </a:r>
            <a:r>
              <a:rPr lang="en-US" sz="1200" kern="1200" dirty="0" smtClean="0">
                <a:solidFill>
                  <a:schemeClr val="tx1"/>
                </a:solidFill>
                <a:effectLst/>
                <a:latin typeface="+mn-lt"/>
                <a:ea typeface="+mn-ea"/>
                <a:cs typeface="+mn-cs"/>
                <a:hlinkClick r:id="rId7" tooltip="More articles about the World Trade Organization."/>
              </a:rPr>
              <a:t>World Trade Organization</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 this anti-Israel bias has gone a step further in Germany. </a:t>
            </a:r>
            <a:r>
              <a:rPr lang="en-US" sz="1200" u="sng" kern="1200" dirty="0" smtClean="0">
                <a:solidFill>
                  <a:schemeClr val="tx1"/>
                </a:solidFill>
                <a:effectLst/>
                <a:latin typeface="+mn-lt"/>
                <a:ea typeface="+mn-ea"/>
                <a:cs typeface="+mn-cs"/>
                <a:hlinkClick r:id="rId8"/>
              </a:rPr>
              <a:t>Berlin’s largest department store has removed all Israeli settlement products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Berlin’s high-end department store </a:t>
            </a:r>
            <a:r>
              <a:rPr lang="en-US" sz="1200" b="1" kern="1200" dirty="0" err="1" smtClean="0">
                <a:solidFill>
                  <a:schemeClr val="tx1"/>
                </a:solidFill>
                <a:effectLst/>
                <a:latin typeface="+mn-lt"/>
                <a:ea typeface="+mn-ea"/>
                <a:cs typeface="+mn-cs"/>
              </a:rPr>
              <a:t>KaDeWe</a:t>
            </a:r>
            <a:r>
              <a:rPr lang="en-US" sz="1200" b="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which was boycotted in the 1930s because of its former Jewish owners, pulled Israeli products manufactured in settlements from its shelves 	on Friday because of new EU guidelines mandating labels on goods from the West Bank, east Jerusalem and the Golan Heights.</a:t>
            </a:r>
          </a:p>
          <a:p>
            <a:r>
              <a:rPr lang="en-US" sz="1200" kern="1200" dirty="0" smtClean="0">
                <a:solidFill>
                  <a:schemeClr val="tx1"/>
                </a:solidFill>
                <a:effectLst/>
                <a:latin typeface="+mn-lt"/>
                <a:ea typeface="+mn-ea"/>
                <a:cs typeface="+mn-cs"/>
              </a:rPr>
              <a:t>	They</a:t>
            </a:r>
            <a:r>
              <a:rPr lang="en-US" sz="1200" kern="1200" baseline="0" dirty="0" smtClean="0">
                <a:solidFill>
                  <a:schemeClr val="tx1"/>
                </a:solidFill>
                <a:effectLst/>
                <a:latin typeface="+mn-lt"/>
                <a:ea typeface="+mn-ea"/>
                <a:cs typeface="+mn-cs"/>
              </a:rPr>
              <a:t> removed the products in order to </a:t>
            </a:r>
            <a:r>
              <a:rPr lang="en-US" sz="1200" kern="1200" baseline="0" dirty="0" err="1" smtClean="0">
                <a:solidFill>
                  <a:schemeClr val="tx1"/>
                </a:solidFill>
                <a:effectLst/>
                <a:latin typeface="+mn-lt"/>
                <a:ea typeface="+mn-ea"/>
                <a:cs typeface="+mn-cs"/>
              </a:rPr>
              <a:t>relabel</a:t>
            </a:r>
            <a:r>
              <a:rPr lang="en-US" sz="1200" kern="1200" baseline="0" dirty="0" smtClean="0">
                <a:solidFill>
                  <a:schemeClr val="tx1"/>
                </a:solidFill>
                <a:effectLst/>
                <a:latin typeface="+mn-lt"/>
                <a:ea typeface="+mn-ea"/>
                <a:cs typeface="+mn-cs"/>
              </a:rPr>
              <a:t> them according to the new law </a:t>
            </a:r>
          </a:p>
          <a:p>
            <a:endParaRPr lang="en-US" sz="1200" kern="1200" baseline="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KaDeWe</a:t>
            </a:r>
            <a:r>
              <a:rPr lang="en-US" sz="1200" kern="1200" dirty="0" smtClean="0">
                <a:solidFill>
                  <a:schemeClr val="tx1"/>
                </a:solidFill>
                <a:effectLst/>
                <a:latin typeface="+mn-lt"/>
                <a:ea typeface="+mn-ea"/>
                <a:cs typeface="+mn-cs"/>
              </a:rPr>
              <a:t> attracts </a:t>
            </a:r>
            <a:r>
              <a:rPr lang="en-US" sz="1200" u="sng" kern="1200" dirty="0" smtClean="0">
                <a:solidFill>
                  <a:schemeClr val="tx1"/>
                </a:solidFill>
                <a:effectLst/>
                <a:latin typeface="+mn-lt"/>
                <a:ea typeface="+mn-ea"/>
                <a:cs typeface="+mn-cs"/>
              </a:rPr>
              <a:t>tens of thousands a visitors a day </a:t>
            </a:r>
            <a:r>
              <a:rPr lang="en-US" sz="1200" kern="1200" dirty="0" smtClean="0">
                <a:solidFill>
                  <a:schemeClr val="tx1"/>
                </a:solidFill>
                <a:effectLst/>
                <a:latin typeface="+mn-lt"/>
                <a:ea typeface="+mn-ea"/>
                <a:cs typeface="+mn-cs"/>
              </a:rPr>
              <a:t>and the store’s Jewish ownership was ended because of the Nazi’s anti-Semitic laws.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www.blog.standforisrael.org</a:t>
            </a:r>
            <a:r>
              <a:rPr lang="en-US" sz="1200" kern="1200" dirty="0" smtClean="0">
                <a:solidFill>
                  <a:schemeClr val="tx1"/>
                </a:solidFill>
                <a:effectLst/>
                <a:latin typeface="+mn-lt"/>
                <a:ea typeface="+mn-ea"/>
                <a:cs typeface="+mn-cs"/>
              </a:rPr>
              <a:t>/articles/</a:t>
            </a:r>
            <a:r>
              <a:rPr lang="en-US" sz="1200" kern="1200" dirty="0" err="1" smtClean="0">
                <a:solidFill>
                  <a:schemeClr val="tx1"/>
                </a:solidFill>
                <a:effectLst/>
                <a:latin typeface="+mn-lt"/>
                <a:ea typeface="+mn-ea"/>
                <a:cs typeface="+mn-cs"/>
              </a:rPr>
              <a:t>europe</a:t>
            </a:r>
            <a:r>
              <a:rPr lang="en-US" sz="1200" kern="1200" dirty="0" smtClean="0">
                <a:solidFill>
                  <a:schemeClr val="tx1"/>
                </a:solidFill>
                <a:effectLst/>
                <a:latin typeface="+mn-lt"/>
                <a:ea typeface="+mn-ea"/>
                <a:cs typeface="+mn-cs"/>
              </a:rPr>
              <a:t>-mislabels-</a:t>
            </a:r>
            <a:r>
              <a:rPr lang="en-US" sz="1200" kern="1200" dirty="0" err="1" smtClean="0">
                <a:solidFill>
                  <a:schemeClr val="tx1"/>
                </a:solidFill>
                <a:effectLst/>
                <a:latin typeface="+mn-lt"/>
                <a:ea typeface="+mn-ea"/>
                <a:cs typeface="+mn-cs"/>
              </a:rPr>
              <a:t>israel</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www.blog.standforisrael.org</a:t>
            </a:r>
            <a:r>
              <a:rPr lang="en-US" sz="1200" kern="1200" dirty="0" smtClean="0">
                <a:solidFill>
                  <a:schemeClr val="tx1"/>
                </a:solidFill>
                <a:effectLst/>
                <a:latin typeface="+mn-lt"/>
                <a:ea typeface="+mn-ea"/>
                <a:cs typeface="+mn-cs"/>
              </a:rPr>
              <a:t>/articles/berlin-department-store-removes-</a:t>
            </a:r>
            <a:r>
              <a:rPr lang="en-US" sz="1200" kern="1200" dirty="0" err="1" smtClean="0">
                <a:solidFill>
                  <a:schemeClr val="tx1"/>
                </a:solidFill>
                <a:effectLst/>
                <a:latin typeface="+mn-lt"/>
                <a:ea typeface="+mn-ea"/>
                <a:cs typeface="+mn-cs"/>
              </a:rPr>
              <a:t>israeli</a:t>
            </a:r>
            <a:r>
              <a:rPr lang="en-US" sz="1200" kern="1200" dirty="0" smtClean="0">
                <a:solidFill>
                  <a:schemeClr val="tx1"/>
                </a:solidFill>
                <a:effectLst/>
                <a:latin typeface="+mn-lt"/>
                <a:ea typeface="+mn-ea"/>
                <a:cs typeface="+mn-cs"/>
              </a:rPr>
              <a:t>-settlement-products</a:t>
            </a:r>
          </a:p>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6</a:t>
            </a:fld>
            <a:endParaRPr lang="en-US"/>
          </a:p>
        </p:txBody>
      </p:sp>
    </p:spTree>
    <p:extLst>
      <p:ext uri="{BB962C8B-B14F-4D97-AF65-F5344CB8AC3E}">
        <p14:creationId xmlns:p14="http://schemas.microsoft.com/office/powerpoint/2010/main" val="1394268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7</a:t>
            </a:fld>
            <a:endParaRPr lang="en-US"/>
          </a:p>
        </p:txBody>
      </p:sp>
    </p:spTree>
    <p:extLst>
      <p:ext uri="{BB962C8B-B14F-4D97-AF65-F5344CB8AC3E}">
        <p14:creationId xmlns:p14="http://schemas.microsoft.com/office/powerpoint/2010/main" val="237400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8</a:t>
            </a:fld>
            <a:endParaRPr lang="en-US"/>
          </a:p>
        </p:txBody>
      </p:sp>
    </p:spTree>
    <p:extLst>
      <p:ext uri="{BB962C8B-B14F-4D97-AF65-F5344CB8AC3E}">
        <p14:creationId xmlns:p14="http://schemas.microsoft.com/office/powerpoint/2010/main" val="237400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9</a:t>
            </a:fld>
            <a:endParaRPr lang="en-US"/>
          </a:p>
        </p:txBody>
      </p:sp>
    </p:spTree>
    <p:extLst>
      <p:ext uri="{BB962C8B-B14F-4D97-AF65-F5344CB8AC3E}">
        <p14:creationId xmlns:p14="http://schemas.microsoft.com/office/powerpoint/2010/main" val="23740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309853-046E-3F49-9277-ADBC151E0931}" type="slidenum">
              <a:rPr lang="en-US" smtClean="0"/>
              <a:t>10</a:t>
            </a:fld>
            <a:endParaRPr lang="en-US"/>
          </a:p>
        </p:txBody>
      </p:sp>
    </p:spTree>
    <p:extLst>
      <p:ext uri="{BB962C8B-B14F-4D97-AF65-F5344CB8AC3E}">
        <p14:creationId xmlns:p14="http://schemas.microsoft.com/office/powerpoint/2010/main" val="23740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0" cap="all" spc="25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ltLang="zh-TW" smtClean="0"/>
              <a:t>Click to edit Master subtitle style</a:t>
            </a:r>
            <a:endParaRPr kumimoji="0" lang="en-US"/>
          </a:p>
        </p:txBody>
      </p:sp>
      <p:sp>
        <p:nvSpPr>
          <p:cNvPr id="28" name="Date Placeholder 27"/>
          <p:cNvSpPr>
            <a:spLocks noGrp="1"/>
          </p:cNvSpPr>
          <p:nvPr>
            <p:ph type="dt" sz="half" idx="10"/>
          </p:nvPr>
        </p:nvSpPr>
        <p:spPr/>
        <p:txBody>
          <a:bodyPr/>
          <a:lstStyle/>
          <a:p>
            <a:fld id="{858143A4-DD56-9B49-8061-9EEF5BFDA3EC}" type="datetimeFigureOut">
              <a:rPr lang="en-US" smtClean="0"/>
              <a:t>11/22/15</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3C6C27D-0A5A-8549-9506-6282FFB8D648}" type="slidenum">
              <a:rPr lang="en-US" smtClean="0"/>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2"/>
                </a:solidFill>
              </a:defRPr>
            </a:lvl1pPr>
          </a:lstStyle>
          <a:p>
            <a:r>
              <a:rPr kumimoji="0" lang="en-US" altLang="zh-TW" smtClean="0"/>
              <a:t>Click to edit Master 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858143A4-DD56-9B49-8061-9EEF5BFDA3EC}" type="datetimeFigureOut">
              <a:rPr lang="en-US" smtClean="0"/>
              <a:t>11/22/15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C6C27D-0A5A-8549-9506-6282FFB8D64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D3C6C27D-0A5A-8549-9506-6282FFB8D648}"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4" name="Date Placeholder 3"/>
          <p:cNvSpPr>
            <a:spLocks noGrp="1"/>
          </p:cNvSpPr>
          <p:nvPr>
            <p:ph type="dt" sz="half" idx="10"/>
          </p:nvPr>
        </p:nvSpPr>
        <p:spPr/>
        <p:txBody>
          <a:bodyPr/>
          <a:lstStyle/>
          <a:p>
            <a:fld id="{858143A4-DD56-9B49-8061-9EEF5BFDA3EC}" type="datetimeFigureOut">
              <a:rPr lang="en-US" smtClean="0"/>
              <a:t>11/22/15</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ltLang="zh-TW"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ltLang="zh-TW" smtClean="0"/>
              <a:t>Click to edit Master title style</a:t>
            </a:r>
            <a:endParaRPr kumimoji="0" lang="en-US"/>
          </a:p>
        </p:txBody>
      </p:sp>
      <p:sp>
        <p:nvSpPr>
          <p:cNvPr id="4" name="Date Placeholder 3"/>
          <p:cNvSpPr>
            <a:spLocks noGrp="1"/>
          </p:cNvSpPr>
          <p:nvPr>
            <p:ph type="dt" sz="half" idx="10"/>
          </p:nvPr>
        </p:nvSpPr>
        <p:spPr/>
        <p:txBody>
          <a:bodyPr/>
          <a:lstStyle/>
          <a:p>
            <a:fld id="{858143A4-DD56-9B49-8061-9EEF5BFDA3EC}" type="datetimeFigureOut">
              <a:rPr lang="en-US" smtClean="0"/>
              <a:t>11/22/15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D3C6C27D-0A5A-8549-9506-6282FFB8D648}"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ltLang="zh-TW"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858143A4-DD56-9B49-8061-9EEF5BFDA3EC}" type="datetimeFigureOut">
              <a:rPr lang="en-US" smtClean="0"/>
              <a:t>11/22/15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D3C6C27D-0A5A-8549-9506-6282FFB8D648}"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ltLang="zh-TW" smtClean="0"/>
              <a:t>Click to edit Master title style</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ltLang="zh-TW"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858143A4-DD56-9B49-8061-9EEF5BFDA3EC}" type="datetimeFigureOut">
              <a:rPr lang="en-US" smtClean="0"/>
              <a:t>11/22/15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C6C27D-0A5A-8549-9506-6282FFB8D648}"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ltLang="zh-TW" smtClean="0"/>
              <a:t>Click to edit Master text styles</a:t>
            </a:r>
          </a:p>
        </p:txBody>
      </p:sp>
      <p:sp>
        <p:nvSpPr>
          <p:cNvPr id="7" name="Date Placeholder 6"/>
          <p:cNvSpPr>
            <a:spLocks noGrp="1"/>
          </p:cNvSpPr>
          <p:nvPr>
            <p:ph type="dt" sz="half" idx="10"/>
          </p:nvPr>
        </p:nvSpPr>
        <p:spPr/>
        <p:txBody>
          <a:bodyPr/>
          <a:lstStyle/>
          <a:p>
            <a:fld id="{858143A4-DD56-9B49-8061-9EEF5BFDA3EC}" type="datetimeFigureOut">
              <a:rPr lang="en-US" smtClean="0"/>
              <a:t>11/22/15</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D3C6C27D-0A5A-8549-9506-6282FFB8D648}" type="slidenum">
              <a:rPr lang="en-US" smtClean="0"/>
              <a:t>‹#›</a:t>
            </a:fld>
            <a:endParaRPr lang="en-US"/>
          </a:p>
        </p:txBody>
      </p:sp>
      <p:sp>
        <p:nvSpPr>
          <p:cNvPr id="23" name="Title 22"/>
          <p:cNvSpPr>
            <a:spLocks noGrp="1"/>
          </p:cNvSpPr>
          <p:nvPr>
            <p:ph type="title"/>
          </p:nvPr>
        </p:nvSpPr>
        <p:spPr/>
        <p:txBody>
          <a:bodyPr rtlCol="0" anchor="b" anchorCtr="0"/>
          <a:lstStyle/>
          <a:p>
            <a:r>
              <a:rPr kumimoji="0" lang="en-US" altLang="zh-TW"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ltLang="zh-TW" smtClean="0"/>
              <a:t>Click to edit Master title style</a:t>
            </a:r>
            <a:endParaRPr kumimoji="0" lang="en-US"/>
          </a:p>
        </p:txBody>
      </p:sp>
      <p:sp>
        <p:nvSpPr>
          <p:cNvPr id="3" name="Date Placeholder 2"/>
          <p:cNvSpPr>
            <a:spLocks noGrp="1"/>
          </p:cNvSpPr>
          <p:nvPr>
            <p:ph type="dt" sz="half" idx="10"/>
          </p:nvPr>
        </p:nvSpPr>
        <p:spPr/>
        <p:txBody>
          <a:bodyPr/>
          <a:lstStyle/>
          <a:p>
            <a:fld id="{858143A4-DD56-9B49-8061-9EEF5BFDA3EC}" type="datetimeFigureOut">
              <a:rPr lang="en-US" smtClean="0"/>
              <a:t>11/22/15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D3C6C27D-0A5A-8549-9506-6282FFB8D64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858143A4-DD56-9B49-8061-9EEF5BFDA3EC}" type="datetimeFigureOut">
              <a:rPr lang="en-US" smtClean="0"/>
              <a:t>11/22/15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D3C6C27D-0A5A-8549-9506-6282FFB8D64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ltLang="zh-TW"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ltLang="zh-TW"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ltLang="zh-TW" smtClean="0"/>
              <a:t>Click to edit Master text styles</a:t>
            </a:r>
          </a:p>
          <a:p>
            <a:pPr lvl="1" eaLnBrk="1" latinLnBrk="0" hangingPunct="1"/>
            <a:r>
              <a:rPr lang="en-US" altLang="zh-TW" smtClean="0"/>
              <a:t>Second level</a:t>
            </a:r>
          </a:p>
          <a:p>
            <a:pPr lvl="2" eaLnBrk="1" latinLnBrk="0" hangingPunct="1"/>
            <a:r>
              <a:rPr lang="en-US" altLang="zh-TW" smtClean="0"/>
              <a:t>Third level</a:t>
            </a:r>
          </a:p>
          <a:p>
            <a:pPr lvl="3" eaLnBrk="1" latinLnBrk="0" hangingPunct="1"/>
            <a:r>
              <a:rPr lang="en-US" altLang="zh-TW" smtClean="0"/>
              <a:t>Fourth level</a:t>
            </a:r>
          </a:p>
          <a:p>
            <a:pPr lvl="4" eaLnBrk="1" latinLnBrk="0" hangingPunct="1"/>
            <a:r>
              <a:rPr lang="en-US" altLang="zh-TW"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D3C6C27D-0A5A-8549-9506-6282FFB8D648}" type="slidenum">
              <a:rPr lang="en-US" smtClean="0"/>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858143A4-DD56-9B49-8061-9EEF5BFDA3EC}" type="datetimeFigureOut">
              <a:rPr lang="en-US" smtClean="0"/>
              <a:t>11/22/15</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D3C6C27D-0A5A-8549-9506-6282FFB8D648}"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ltLang="zh-TW"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ltLang="zh-TW" smtClean="0"/>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ltLang="zh-TW"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858143A4-DD56-9B49-8061-9EEF5BFDA3EC}" type="datetimeFigureOut">
              <a:rPr lang="en-US" smtClean="0"/>
              <a:t>11/22/15</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858143A4-DD56-9B49-8061-9EEF5BFDA3EC}" type="datetimeFigureOut">
              <a:rPr lang="en-US" smtClean="0"/>
              <a:t>11/22/15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D3C6C27D-0A5A-8549-9506-6282FFB8D648}"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ctr" anchorCtr="0">
            <a:normAutofit/>
          </a:bodyPr>
          <a:lstStyle/>
          <a:p>
            <a:r>
              <a:rPr kumimoji="0" lang="en-US" altLang="zh-TW"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ltLang="zh-TW" smtClean="0"/>
              <a:t>Click to edit Master text styles</a:t>
            </a:r>
          </a:p>
          <a:p>
            <a:pPr lvl="1" eaLnBrk="1" latinLnBrk="0" hangingPunct="1"/>
            <a:r>
              <a:rPr kumimoji="0" lang="en-US" altLang="zh-TW" smtClean="0"/>
              <a:t>Second level</a:t>
            </a:r>
          </a:p>
          <a:p>
            <a:pPr lvl="2" eaLnBrk="1" latinLnBrk="0" hangingPunct="1"/>
            <a:r>
              <a:rPr kumimoji="0" lang="en-US" altLang="zh-TW" smtClean="0"/>
              <a:t>Third level</a:t>
            </a:r>
          </a:p>
          <a:p>
            <a:pPr lvl="3" eaLnBrk="1" latinLnBrk="0" hangingPunct="1"/>
            <a:r>
              <a:rPr kumimoji="0" lang="en-US" altLang="zh-TW" smtClean="0"/>
              <a:t>Fourth level</a:t>
            </a:r>
          </a:p>
          <a:p>
            <a:pPr lvl="4" eaLnBrk="1" latinLnBrk="0" hangingPunct="1"/>
            <a:r>
              <a:rPr kumimoji="0" lang="en-US" altLang="zh-TW"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2"/>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accent2"/>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accent2"/>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accent2"/>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notesSlide" Target="../notesSlides/notesSlide11.xml"/><Relationship Id="rId5" Type="http://schemas.openxmlformats.org/officeDocument/2006/relationships/image" Target="../media/image14.png"/><Relationship Id="rId6" Type="http://schemas.openxmlformats.org/officeDocument/2006/relationships/image" Target="../media/image15.png"/><Relationship Id="rId1" Type="http://schemas.microsoft.com/office/2007/relationships/media" Target="../media/media2.mp4"/><Relationship Id="rId2" Type="http://schemas.openxmlformats.org/officeDocument/2006/relationships/video" Target="../media/media2.mp4"/></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gif"/><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4.gif"/><Relationship Id="rId4" Type="http://schemas.openxmlformats.org/officeDocument/2006/relationships/image" Target="../media/image25.jpe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www.jewsforjesus.org/donate/projects/projects-and-people%23Missionaries" TargetMode="External"/><Relationship Id="rId4" Type="http://schemas.openxmlformats.org/officeDocument/2006/relationships/hyperlink" Target="http://us.icej.org/french-aliyah" TargetMode="External"/><Relationship Id="rId5" Type="http://schemas.openxmlformats.org/officeDocument/2006/relationships/hyperlink" Target="http://us.icej.org/aid/aliyah" TargetMode="External"/><Relationship Id="rId6" Type="http://schemas.openxmlformats.org/officeDocument/2006/relationships/hyperlink" Target="http://www.ifcj.org/site/PageNavigator/eng/programs/on_wings_of_eagles/who_we_serve/project_aliyah.html" TargetMode="External"/><Relationship Id="rId7" Type="http://schemas.openxmlformats.org/officeDocument/2006/relationships/hyperlink" Target="http://tw.icej.org/relief-work" TargetMode="External"/><Relationship Id="rId8" Type="http://schemas.openxmlformats.org/officeDocument/2006/relationships/hyperlink" Target="http://www.ifcj.org/site/PageNavigator/eng/about/current_projects" TargetMode="External"/><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hyperlink" Target="http://tw.icej.org/adopt-holocaust-survivor" TargetMode="External"/><Relationship Id="rId4" Type="http://schemas.openxmlformats.org/officeDocument/2006/relationships/hyperlink" Target="http://us.icej.org/aid/israel_in_crisis" TargetMode="External"/><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xml"/><Relationship Id="rId5" Type="http://schemas.openxmlformats.org/officeDocument/2006/relationships/image" Target="../media/image3.png"/><Relationship Id="rId6" Type="http://schemas.openxmlformats.org/officeDocument/2006/relationships/image" Target="../media/image4.jpe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g"/><Relationship Id="rId5"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zh-TW" altLang="en-US" sz="2000" dirty="0" smtClean="0"/>
              <a:t>週日</a:t>
            </a:r>
            <a:r>
              <a:rPr lang="en-US" altLang="zh-TW" sz="2000" dirty="0" smtClean="0"/>
              <a:t> 11/22/15</a:t>
            </a:r>
            <a:endParaRPr lang="en-US" sz="2000" dirty="0"/>
          </a:p>
        </p:txBody>
      </p:sp>
      <p:sp>
        <p:nvSpPr>
          <p:cNvPr id="2" name="Title 1"/>
          <p:cNvSpPr>
            <a:spLocks noGrp="1"/>
          </p:cNvSpPr>
          <p:nvPr>
            <p:ph type="ctrTitle"/>
          </p:nvPr>
        </p:nvSpPr>
        <p:spPr/>
        <p:txBody>
          <a:bodyPr/>
          <a:lstStyle/>
          <a:p>
            <a:r>
              <a:rPr lang="zh-TW" altLang="en-US" dirty="0" smtClean="0"/>
              <a:t>感恩季節裡對以色列的祝福</a:t>
            </a:r>
            <a:endParaRPr lang="en-US" dirty="0"/>
          </a:p>
        </p:txBody>
      </p:sp>
    </p:spTree>
    <p:extLst>
      <p:ext uri="{BB962C8B-B14F-4D97-AF65-F5344CB8AC3E}">
        <p14:creationId xmlns:p14="http://schemas.microsoft.com/office/powerpoint/2010/main" val="39483232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禱告事項</a:t>
            </a:r>
            <a:r>
              <a:rPr lang="en-US" altLang="zh-TW" dirty="0" smtClean="0"/>
              <a:t>#2: </a:t>
            </a:r>
            <a:r>
              <a:rPr lang="zh-TW" altLang="en-US" dirty="0" smtClean="0"/>
              <a:t>使外邦國家尊崇神</a:t>
            </a:r>
            <a:endParaRPr lang="en-US" dirty="0"/>
          </a:p>
        </p:txBody>
      </p:sp>
      <p:sp>
        <p:nvSpPr>
          <p:cNvPr id="3" name="Content Placeholder 2"/>
          <p:cNvSpPr>
            <a:spLocks noGrp="1"/>
          </p:cNvSpPr>
          <p:nvPr>
            <p:ph sz="quarter" idx="1"/>
          </p:nvPr>
        </p:nvSpPr>
        <p:spPr>
          <a:xfrm>
            <a:off x="301751" y="2997200"/>
            <a:ext cx="8672915" cy="3505200"/>
          </a:xfrm>
        </p:spPr>
        <p:txBody>
          <a:bodyPr>
            <a:normAutofit/>
          </a:bodyPr>
          <a:lstStyle/>
          <a:p>
            <a:pPr marL="514350" indent="-514350">
              <a:lnSpc>
                <a:spcPct val="120000"/>
              </a:lnSpc>
              <a:buClrTx/>
              <a:buFont typeface="+mj-lt"/>
              <a:buAutoNum type="arabicPeriod"/>
            </a:pPr>
            <a:r>
              <a:rPr lang="zh-TW" altLang="en-US" dirty="0" smtClean="0"/>
              <a:t>將愛以色列的心放在外邦國家裡，特別是美國和歐洲</a:t>
            </a:r>
            <a:endParaRPr lang="en-US" altLang="zh-TW" dirty="0" smtClean="0"/>
          </a:p>
          <a:p>
            <a:pPr marL="514350" indent="-514350">
              <a:lnSpc>
                <a:spcPct val="120000"/>
              </a:lnSpc>
              <a:buClrTx/>
              <a:buFont typeface="+mj-lt"/>
              <a:buAutoNum type="arabicPeriod"/>
            </a:pPr>
            <a:r>
              <a:rPr lang="zh-TW" altLang="en-US" dirty="0" smtClean="0"/>
              <a:t>興起敬畏神的政府官員，按照神的心意幫助以色列</a:t>
            </a:r>
            <a:endParaRPr lang="en-US" dirty="0"/>
          </a:p>
        </p:txBody>
      </p:sp>
      <p:sp>
        <p:nvSpPr>
          <p:cNvPr id="4" name="Rectangle 3"/>
          <p:cNvSpPr/>
          <p:nvPr/>
        </p:nvSpPr>
        <p:spPr>
          <a:xfrm>
            <a:off x="999067" y="1748135"/>
            <a:ext cx="6858000" cy="1200328"/>
          </a:xfrm>
          <a:prstGeom prst="rect">
            <a:avLst/>
          </a:prstGeom>
        </p:spPr>
        <p:txBody>
          <a:bodyPr wrap="square">
            <a:spAutoFit/>
          </a:bodyPr>
          <a:lstStyle/>
          <a:p>
            <a:pPr algn="ctr"/>
            <a:r>
              <a:rPr lang="en-US" sz="2400" b="1" i="1" baseline="30000" dirty="0" smtClean="0">
                <a:solidFill>
                  <a:schemeClr val="accent6"/>
                </a:solidFill>
              </a:rPr>
              <a:t>10 </a:t>
            </a:r>
            <a:r>
              <a:rPr lang="en-US" sz="2400" i="1" dirty="0" smtClean="0">
                <a:solidFill>
                  <a:schemeClr val="accent6"/>
                </a:solidFill>
              </a:rPr>
              <a:t>你們要休息，要知道我是神！</a:t>
            </a:r>
            <a:r>
              <a:rPr lang="en-US" sz="2400" i="1" u="sng" dirty="0" smtClean="0">
                <a:solidFill>
                  <a:schemeClr val="accent6"/>
                </a:solidFill>
              </a:rPr>
              <a:t>我必在外邦中被尊崇，在遍地上也被尊崇。</a:t>
            </a:r>
            <a:r>
              <a:rPr lang="en-US" sz="2400" i="1" dirty="0" smtClean="0">
                <a:solidFill>
                  <a:schemeClr val="accent6"/>
                </a:solidFill>
              </a:rPr>
              <a:t/>
            </a:r>
            <a:br>
              <a:rPr lang="en-US" sz="2400" i="1" dirty="0" smtClean="0">
                <a:solidFill>
                  <a:schemeClr val="accent6"/>
                </a:solidFill>
              </a:rPr>
            </a:br>
            <a:endParaRPr lang="en-US" sz="2400" i="1" dirty="0">
              <a:solidFill>
                <a:schemeClr val="accent6"/>
              </a:solidFill>
            </a:endParaRPr>
          </a:p>
        </p:txBody>
      </p:sp>
    </p:spTree>
    <p:extLst>
      <p:ext uri="{BB962C8B-B14F-4D97-AF65-F5344CB8AC3E}">
        <p14:creationId xmlns:p14="http://schemas.microsoft.com/office/powerpoint/2010/main" val="25750858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1752" y="1591734"/>
            <a:ext cx="8537448" cy="643466"/>
          </a:xfrm>
        </p:spPr>
        <p:txBody>
          <a:bodyPr/>
          <a:lstStyle/>
          <a:p>
            <a:pPr algn="ctr"/>
            <a:r>
              <a:rPr lang="en-US" dirty="0"/>
              <a:t>以西結書 36</a:t>
            </a:r>
            <a:r>
              <a:rPr lang="en-US" dirty="0" smtClean="0"/>
              <a:t>:24 </a:t>
            </a:r>
          </a:p>
          <a:p>
            <a:pPr algn="ctr"/>
            <a:r>
              <a:rPr lang="en-US" dirty="0" smtClean="0"/>
              <a:t>我</a:t>
            </a:r>
            <a:r>
              <a:rPr lang="en-US" dirty="0"/>
              <a:t>必從各國收取你們，從列邦聚集你們，引導你們歸回本地</a:t>
            </a:r>
            <a:r>
              <a:rPr lang="en-US" dirty="0" smtClean="0"/>
              <a:t>。</a:t>
            </a:r>
            <a:endParaRPr lang="en-US" dirty="0"/>
          </a:p>
        </p:txBody>
      </p:sp>
      <p:pic>
        <p:nvPicPr>
          <p:cNvPr id="8" name="Content Placeholder 7" descr="french-olim-1-600x350.jpg"/>
          <p:cNvPicPr>
            <a:picLocks noGrp="1" noChangeAspect="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p:pic>
      <p:pic>
        <p:nvPicPr>
          <p:cNvPr id="7" name="Content Placeholder 6" descr="fra-635x357.jpg"/>
          <p:cNvPicPr>
            <a:picLocks noGrp="1" noChangeAspect="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p:pic>
      <p:sp>
        <p:nvSpPr>
          <p:cNvPr id="6" name="Title 5"/>
          <p:cNvSpPr>
            <a:spLocks noGrp="1"/>
          </p:cNvSpPr>
          <p:nvPr>
            <p:ph type="title"/>
          </p:nvPr>
        </p:nvSpPr>
        <p:spPr/>
        <p:txBody>
          <a:bodyPr/>
          <a:lstStyle/>
          <a:p>
            <a:r>
              <a:rPr lang="zh-TW" altLang="en-US" dirty="0" smtClean="0"/>
              <a:t>法國的猶太人</a:t>
            </a:r>
            <a:r>
              <a:rPr lang="en-US" altLang="zh-TW" dirty="0" err="1" smtClean="0"/>
              <a:t>Aliyah</a:t>
            </a:r>
            <a:r>
              <a:rPr lang="en-US" altLang="zh-TW" dirty="0" smtClean="0"/>
              <a:t> (</a:t>
            </a:r>
            <a:r>
              <a:rPr lang="zh-TW" altLang="en-US" dirty="0" smtClean="0"/>
              <a:t>回歸</a:t>
            </a:r>
            <a:r>
              <a:rPr lang="en-US" altLang="zh-TW" dirty="0" smtClean="0"/>
              <a:t>)</a:t>
            </a:r>
            <a:endParaRPr lang="en-US" dirty="0"/>
          </a:p>
        </p:txBody>
      </p:sp>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TIMESOFISRAEL.COM, ICEJ.ORG</a:t>
            </a:r>
            <a:endParaRPr lang="en-US" sz="1400" dirty="0"/>
          </a:p>
        </p:txBody>
      </p:sp>
    </p:spTree>
    <p:extLst>
      <p:ext uri="{BB962C8B-B14F-4D97-AF65-F5344CB8AC3E}">
        <p14:creationId xmlns:p14="http://schemas.microsoft.com/office/powerpoint/2010/main" val="25788929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IFCJ.ORG</a:t>
            </a:r>
            <a:endParaRPr lang="en-US" sz="1400" dirty="0"/>
          </a:p>
        </p:txBody>
      </p:sp>
      <p:pic>
        <p:nvPicPr>
          <p:cNvPr id="18" name="Picture 17" descr="Screen Shot 2015-11-21 at 7.48.30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400300" y="169332"/>
            <a:ext cx="4576233" cy="1150049"/>
          </a:xfrm>
          <a:prstGeom prst="rect">
            <a:avLst/>
          </a:prstGeom>
        </p:spPr>
      </p:pic>
      <p:pic>
        <p:nvPicPr>
          <p:cNvPr id="15" name="Welcoming French Jews to Israel After Devastating Paris Attacks.mp4">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6"/>
          <a:stretch>
            <a:fillRect/>
          </a:stretch>
        </p:blipFill>
        <p:spPr>
          <a:xfrm>
            <a:off x="250953" y="1255550"/>
            <a:ext cx="8765074" cy="4930482"/>
          </a:xfrm>
        </p:spPr>
      </p:pic>
    </p:spTree>
    <p:extLst>
      <p:ext uri="{BB962C8B-B14F-4D97-AF65-F5344CB8AC3E}">
        <p14:creationId xmlns:p14="http://schemas.microsoft.com/office/powerpoint/2010/main" val="221329684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1752" y="1591734"/>
            <a:ext cx="8537448" cy="643466"/>
          </a:xfrm>
        </p:spPr>
        <p:txBody>
          <a:bodyPr/>
          <a:lstStyle/>
          <a:p>
            <a:pPr algn="ctr"/>
            <a:r>
              <a:rPr lang="en-US" dirty="0"/>
              <a:t>以西結書 36</a:t>
            </a:r>
            <a:r>
              <a:rPr lang="en-US" dirty="0" smtClean="0"/>
              <a:t>:24 </a:t>
            </a:r>
          </a:p>
          <a:p>
            <a:pPr algn="ctr"/>
            <a:r>
              <a:rPr lang="en-US" dirty="0" smtClean="0"/>
              <a:t>我</a:t>
            </a:r>
            <a:r>
              <a:rPr lang="en-US" dirty="0"/>
              <a:t>必從各國收取你們，從列邦聚集你們，引導你們歸回本地</a:t>
            </a:r>
            <a:r>
              <a:rPr lang="en-US" dirty="0" smtClean="0"/>
              <a:t>。</a:t>
            </a:r>
            <a:endParaRPr lang="en-US" dirty="0"/>
          </a:p>
        </p:txBody>
      </p:sp>
      <p:sp>
        <p:nvSpPr>
          <p:cNvPr id="6" name="Title 5"/>
          <p:cNvSpPr>
            <a:spLocks noGrp="1"/>
          </p:cNvSpPr>
          <p:nvPr>
            <p:ph type="title"/>
          </p:nvPr>
        </p:nvSpPr>
        <p:spPr/>
        <p:txBody>
          <a:bodyPr/>
          <a:lstStyle/>
          <a:p>
            <a:r>
              <a:rPr lang="zh-TW" altLang="en-US" dirty="0" smtClean="0"/>
              <a:t>幫助全世界的猶太人</a:t>
            </a:r>
            <a:r>
              <a:rPr lang="en-US" altLang="zh-TW" dirty="0" err="1" smtClean="0"/>
              <a:t>Aliyah</a:t>
            </a:r>
            <a:r>
              <a:rPr lang="en-US" altLang="zh-TW" dirty="0" smtClean="0"/>
              <a:t> (</a:t>
            </a:r>
            <a:r>
              <a:rPr lang="zh-TW" altLang="en-US" dirty="0" smtClean="0"/>
              <a:t>回歸）</a:t>
            </a:r>
            <a:endParaRPr lang="en-US" dirty="0"/>
          </a:p>
        </p:txBody>
      </p:sp>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IFCJ.ORG</a:t>
            </a:r>
            <a:endParaRPr lang="en-US" sz="1400" dirty="0"/>
          </a:p>
        </p:txBody>
      </p:sp>
      <p:pic>
        <p:nvPicPr>
          <p:cNvPr id="12" name="Content Placeholder 11" descr="3.jpg"/>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p:pic>
      <p:pic>
        <p:nvPicPr>
          <p:cNvPr id="11" name="Content Placeholder 10" descr="5.jpg"/>
          <p:cNvPicPr>
            <a:picLocks noGrp="1" noChangeAspect="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57284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01752" y="1591734"/>
            <a:ext cx="8537448" cy="643466"/>
          </a:xfrm>
        </p:spPr>
        <p:txBody>
          <a:bodyPr/>
          <a:lstStyle/>
          <a:p>
            <a:pPr algn="ctr"/>
            <a:r>
              <a:rPr lang="en-US" dirty="0"/>
              <a:t>以西結書 36</a:t>
            </a:r>
            <a:r>
              <a:rPr lang="en-US" dirty="0" smtClean="0"/>
              <a:t>:24 </a:t>
            </a:r>
          </a:p>
          <a:p>
            <a:pPr algn="ctr"/>
            <a:r>
              <a:rPr lang="en-US" dirty="0" smtClean="0"/>
              <a:t>我</a:t>
            </a:r>
            <a:r>
              <a:rPr lang="en-US" dirty="0"/>
              <a:t>必從各國收取你們，從列邦聚集你們，引導你們歸回本地</a:t>
            </a:r>
            <a:r>
              <a:rPr lang="en-US" dirty="0" smtClean="0"/>
              <a:t>。</a:t>
            </a:r>
            <a:endParaRPr lang="en-US" dirty="0"/>
          </a:p>
        </p:txBody>
      </p:sp>
      <p:sp>
        <p:nvSpPr>
          <p:cNvPr id="6" name="Title 5"/>
          <p:cNvSpPr>
            <a:spLocks noGrp="1"/>
          </p:cNvSpPr>
          <p:nvPr>
            <p:ph type="title"/>
          </p:nvPr>
        </p:nvSpPr>
        <p:spPr/>
        <p:txBody>
          <a:bodyPr/>
          <a:lstStyle/>
          <a:p>
            <a:r>
              <a:rPr lang="zh-TW" altLang="en-US" dirty="0" smtClean="0"/>
              <a:t>幫助全世界的猶太人</a:t>
            </a:r>
            <a:r>
              <a:rPr lang="en-US" altLang="zh-TW" dirty="0" err="1"/>
              <a:t>Aliyah</a:t>
            </a:r>
            <a:r>
              <a:rPr lang="en-US" altLang="zh-TW" dirty="0"/>
              <a:t> (</a:t>
            </a:r>
            <a:r>
              <a:rPr lang="zh-TW" altLang="en-US" dirty="0" smtClean="0"/>
              <a:t>回歸）</a:t>
            </a:r>
            <a:endParaRPr lang="en-US" dirty="0"/>
          </a:p>
        </p:txBody>
      </p:sp>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IFCJ.ORG</a:t>
            </a:r>
            <a:endParaRPr lang="en-US" sz="1400" dirty="0"/>
          </a:p>
        </p:txBody>
      </p:sp>
      <p:pic>
        <p:nvPicPr>
          <p:cNvPr id="5" name="Content Placeholder 4" descr="reunion-at-the-airport-600x300.jpg"/>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a:xfrm>
            <a:off x="4797552" y="2471383"/>
            <a:ext cx="4038600" cy="3822192"/>
          </a:xfrm>
        </p:spPr>
      </p:pic>
      <p:pic>
        <p:nvPicPr>
          <p:cNvPr id="10" name="Content Placeholder 4" descr="7.jpg"/>
          <p:cNvPicPr>
            <a:picLocks noGrp="1" noChangeAspect="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710334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dirty="0" smtClean="0"/>
              <a:t>當地的</a:t>
            </a:r>
            <a:r>
              <a:rPr lang="zh-TW" altLang="en-US" dirty="0"/>
              <a:t>慈惠</a:t>
            </a:r>
            <a:r>
              <a:rPr lang="zh-TW" altLang="en-US" dirty="0" smtClean="0"/>
              <a:t>工作</a:t>
            </a:r>
            <a:endParaRPr lang="en-US" dirty="0"/>
          </a:p>
        </p:txBody>
      </p:sp>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ICEJ.ORG</a:t>
            </a:r>
            <a:endParaRPr lang="en-US" sz="1400" dirty="0"/>
          </a:p>
        </p:txBody>
      </p:sp>
      <p:pic>
        <p:nvPicPr>
          <p:cNvPr id="4" name="Content Placeholder 3" descr="img_2403.jpg"/>
          <p:cNvPicPr>
            <a:picLocks noGrp="1" noChangeAspect="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p:pic>
      <p:sp>
        <p:nvSpPr>
          <p:cNvPr id="10" name="Text Placeholder 9"/>
          <p:cNvSpPr>
            <a:spLocks noGrp="1"/>
          </p:cNvSpPr>
          <p:nvPr>
            <p:ph type="body" idx="1"/>
          </p:nvPr>
        </p:nvSpPr>
        <p:spPr/>
        <p:txBody>
          <a:bodyPr/>
          <a:lstStyle/>
          <a:p>
            <a:r>
              <a:rPr lang="zh-TW" altLang="en-US" dirty="0" smtClean="0"/>
              <a:t>聖誕節的關懷</a:t>
            </a:r>
            <a:endParaRPr lang="en-US" dirty="0"/>
          </a:p>
        </p:txBody>
      </p:sp>
      <p:pic>
        <p:nvPicPr>
          <p:cNvPr id="13" name="Content Placeholder 12" descr="current-appeals-pic.gif"/>
          <p:cNvPicPr>
            <a:picLocks noGrp="1" noChangeAspect="1"/>
          </p:cNvPicPr>
          <p:nvPr>
            <p:ph sz="quarter" idx="4"/>
          </p:nvPr>
        </p:nvPicPr>
        <p:blipFill>
          <a:blip r:embed="rId4" cstate="email">
            <a:extLst>
              <a:ext uri="{28A0092B-C50C-407E-A947-70E740481C1C}">
                <a14:useLocalDpi xmlns:a14="http://schemas.microsoft.com/office/drawing/2010/main"/>
              </a:ext>
            </a:extLst>
          </a:blip>
          <a:srcRect l="23577" r="23577"/>
          <a:stretch>
            <a:fillRect/>
          </a:stretch>
        </p:blipFill>
        <p:spPr/>
      </p:pic>
      <p:sp>
        <p:nvSpPr>
          <p:cNvPr id="14" name="Text Placeholder 9"/>
          <p:cNvSpPr>
            <a:spLocks noGrp="1"/>
          </p:cNvSpPr>
          <p:nvPr>
            <p:ph type="body" idx="1"/>
          </p:nvPr>
        </p:nvSpPr>
        <p:spPr>
          <a:xfrm>
            <a:off x="4800600" y="1524000"/>
            <a:ext cx="4040188" cy="732974"/>
          </a:xfrm>
        </p:spPr>
        <p:txBody>
          <a:bodyPr/>
          <a:lstStyle/>
          <a:p>
            <a:r>
              <a:rPr lang="zh-TW" altLang="en-US" dirty="0" smtClean="0"/>
              <a:t>孤兒，寡婦的關懷</a:t>
            </a:r>
            <a:endParaRPr lang="en-US" dirty="0"/>
          </a:p>
        </p:txBody>
      </p:sp>
    </p:spTree>
    <p:extLst>
      <p:ext uri="{BB962C8B-B14F-4D97-AF65-F5344CB8AC3E}">
        <p14:creationId xmlns:p14="http://schemas.microsoft.com/office/powerpoint/2010/main" val="25283378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sz="3600" dirty="0"/>
              <a:t>危機中的以</a:t>
            </a:r>
            <a:r>
              <a:rPr lang="zh-TW" altLang="en-US" sz="3600" dirty="0" smtClean="0"/>
              <a:t>色列</a:t>
            </a:r>
            <a:r>
              <a:rPr lang="en-US" altLang="zh-TW" sz="3600" dirty="0" smtClean="0"/>
              <a:t> </a:t>
            </a:r>
            <a:r>
              <a:rPr lang="en-US" sz="3600" dirty="0" smtClean="0"/>
              <a:t>Israel </a:t>
            </a:r>
            <a:r>
              <a:rPr lang="en-US" sz="3600" dirty="0"/>
              <a:t>in Crisis</a:t>
            </a:r>
            <a:endParaRPr lang="en-US" dirty="0"/>
          </a:p>
        </p:txBody>
      </p:sp>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ICEJ.ORG</a:t>
            </a:r>
            <a:endParaRPr lang="en-US" sz="1400" dirty="0"/>
          </a:p>
        </p:txBody>
      </p:sp>
      <p:pic>
        <p:nvPicPr>
          <p:cNvPr id="2" name="Content Placeholder 1" descr="ambulance-in-jerusalem-600x300.jpg"/>
          <p:cNvPicPr>
            <a:picLocks noGrp="1" noChangeAspect="1"/>
          </p:cNvPicPr>
          <p:nvPr>
            <p:ph sz="quarter" idx="4"/>
          </p:nvPr>
        </p:nvPicPr>
        <p:blipFill>
          <a:blip r:embed="rId3" cstate="email">
            <a:extLst>
              <a:ext uri="{28A0092B-C50C-407E-A947-70E740481C1C}">
                <a14:useLocalDpi xmlns:a14="http://schemas.microsoft.com/office/drawing/2010/main"/>
              </a:ext>
            </a:extLst>
          </a:blip>
          <a:srcRect/>
          <a:stretch>
            <a:fillRect/>
          </a:stretch>
        </p:blipFill>
        <p:spPr/>
      </p:pic>
      <p:pic>
        <p:nvPicPr>
          <p:cNvPr id="3" name="Content Placeholder 2" descr="israel-in-crisis_ambulance320x207.jpg"/>
          <p:cNvPicPr>
            <a:picLocks noGrp="1" noChangeAspect="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494701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zh-TW" altLang="en-US" dirty="0" smtClean="0"/>
              <a:t>祝福大屠殺的</a:t>
            </a:r>
            <a:r>
              <a:rPr lang="zh-TW" altLang="en-US" dirty="0"/>
              <a:t>倖存者</a:t>
            </a:r>
            <a:r>
              <a:rPr lang="en-US" dirty="0"/>
              <a:t> </a:t>
            </a:r>
          </a:p>
        </p:txBody>
      </p:sp>
      <p:sp>
        <p:nvSpPr>
          <p:cNvPr id="9"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ICEJ.ORG</a:t>
            </a:r>
            <a:endParaRPr lang="en-US" sz="1400" dirty="0"/>
          </a:p>
        </p:txBody>
      </p:sp>
      <p:pic>
        <p:nvPicPr>
          <p:cNvPr id="8" name="Content Placeholder 7" descr="haifa-home-aug2010-057.gif"/>
          <p:cNvPicPr>
            <a:picLocks noGrp="1" noChangeAspect="1"/>
          </p:cNvPicPr>
          <p:nvPr>
            <p:ph sz="quarter" idx="4"/>
          </p:nvPr>
        </p:nvPicPr>
        <p:blipFill>
          <a:blip r:embed="rId3" cstate="email">
            <a:extLst>
              <a:ext uri="{28A0092B-C50C-407E-A947-70E740481C1C}">
                <a14:useLocalDpi xmlns:a14="http://schemas.microsoft.com/office/drawing/2010/main"/>
              </a:ext>
            </a:extLst>
          </a:blip>
          <a:srcRect l="23577" r="23577"/>
          <a:stretch>
            <a:fillRect/>
          </a:stretch>
        </p:blipFill>
        <p:spPr/>
      </p:pic>
      <p:pic>
        <p:nvPicPr>
          <p:cNvPr id="11" name="Content Placeholder 10" descr="kotel_2_icej_web.jpg"/>
          <p:cNvPicPr>
            <a:picLocks noGrp="1" noChangeAspect="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914239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祝福以色列</a:t>
            </a:r>
            <a:endParaRPr lang="en-US" dirty="0"/>
          </a:p>
        </p:txBody>
      </p:sp>
      <p:sp>
        <p:nvSpPr>
          <p:cNvPr id="3" name="TextBox 2"/>
          <p:cNvSpPr txBox="1"/>
          <p:nvPr/>
        </p:nvSpPr>
        <p:spPr>
          <a:xfrm>
            <a:off x="284819" y="1625594"/>
            <a:ext cx="8144934" cy="4431983"/>
          </a:xfrm>
          <a:prstGeom prst="rect">
            <a:avLst/>
          </a:prstGeom>
          <a:noFill/>
        </p:spPr>
        <p:txBody>
          <a:bodyPr wrap="square" rtlCol="0">
            <a:spAutoFit/>
          </a:bodyPr>
          <a:lstStyle/>
          <a:p>
            <a:pPr marL="342900" indent="-342900">
              <a:buFont typeface="Arial"/>
              <a:buChar char="•"/>
            </a:pPr>
            <a:r>
              <a:rPr lang="zh-TW" altLang="en-US" sz="2400" dirty="0" smtClean="0">
                <a:hlinkClick r:id="rId3"/>
              </a:rPr>
              <a:t>支持當地的宣教師</a:t>
            </a:r>
            <a:r>
              <a:rPr lang="en-US" altLang="zh-TW" sz="2400" dirty="0" smtClean="0">
                <a:hlinkClick r:id="rId3"/>
              </a:rPr>
              <a:t> </a:t>
            </a:r>
            <a:r>
              <a:rPr lang="en-US" altLang="zh-TW" sz="2400" dirty="0" smtClean="0"/>
              <a:t/>
            </a:r>
            <a:br>
              <a:rPr lang="en-US" altLang="zh-TW" sz="2400" dirty="0" smtClean="0"/>
            </a:br>
            <a:endParaRPr lang="en-US" altLang="zh-TW" sz="2400" dirty="0" smtClean="0"/>
          </a:p>
          <a:p>
            <a:pPr marL="342900" indent="-342900">
              <a:buFont typeface="Arial"/>
              <a:buChar char="•"/>
            </a:pPr>
            <a:r>
              <a:rPr lang="zh-TW" altLang="en-US" sz="2400" dirty="0" smtClean="0"/>
              <a:t>幫助全球的猶太人</a:t>
            </a:r>
            <a:r>
              <a:rPr lang="en-US" altLang="zh-TW" sz="2400" dirty="0" err="1" smtClean="0"/>
              <a:t>Aliyah</a:t>
            </a:r>
            <a:r>
              <a:rPr lang="en-US" altLang="zh-TW" sz="2400" dirty="0" smtClean="0"/>
              <a:t> (</a:t>
            </a:r>
            <a:r>
              <a:rPr lang="zh-TW" altLang="en-US" sz="2400" dirty="0" smtClean="0"/>
              <a:t>回歸）</a:t>
            </a:r>
            <a:endParaRPr lang="en-US" altLang="zh-TW" sz="2400" dirty="0"/>
          </a:p>
          <a:p>
            <a:pPr marL="800100" lvl="1" indent="-342900">
              <a:buFont typeface="Arial"/>
              <a:buChar char="•"/>
            </a:pPr>
            <a:r>
              <a:rPr lang="zh-TW" altLang="en-US" dirty="0" smtClean="0"/>
              <a:t>法國</a:t>
            </a:r>
            <a:r>
              <a:rPr lang="zh-TW" altLang="en-US" dirty="0"/>
              <a:t>的猶</a:t>
            </a:r>
            <a:r>
              <a:rPr lang="zh-TW" altLang="en-US" dirty="0" smtClean="0"/>
              <a:t>太人</a:t>
            </a:r>
            <a:r>
              <a:rPr lang="en-US" dirty="0"/>
              <a:t>	</a:t>
            </a:r>
            <a:r>
              <a:rPr lang="en-US" u="sng" dirty="0">
                <a:hlinkClick r:id="rId4"/>
              </a:rPr>
              <a:t>http://us.icej.org/french-</a:t>
            </a:r>
            <a:r>
              <a:rPr lang="en-US" u="sng" dirty="0" smtClean="0">
                <a:hlinkClick r:id="rId4"/>
              </a:rPr>
              <a:t>aliyah</a:t>
            </a:r>
            <a:endParaRPr lang="en-US" sz="1600" dirty="0" smtClean="0"/>
          </a:p>
          <a:p>
            <a:pPr marL="800100" lvl="1" indent="-342900">
              <a:buFont typeface="Arial"/>
              <a:buChar char="•"/>
            </a:pPr>
            <a:r>
              <a:rPr lang="zh-TW" altLang="en-US" dirty="0" smtClean="0"/>
              <a:t>全球的猶太人</a:t>
            </a:r>
            <a:r>
              <a:rPr lang="en-US" dirty="0"/>
              <a:t>	</a:t>
            </a:r>
            <a:r>
              <a:rPr lang="en-US" u="sng" dirty="0">
                <a:hlinkClick r:id="rId5"/>
              </a:rPr>
              <a:t>http://us.icej.org/aid/aliyah</a:t>
            </a:r>
            <a:endParaRPr lang="en-US" sz="1600" dirty="0"/>
          </a:p>
          <a:p>
            <a:pPr marL="800100" lvl="1" indent="-342900">
              <a:buFont typeface="Arial"/>
              <a:buChar char="•"/>
            </a:pPr>
            <a:r>
              <a:rPr lang="zh-TW" altLang="en-US" dirty="0" smtClean="0"/>
              <a:t>全球的猶太人</a:t>
            </a:r>
            <a:r>
              <a:rPr lang="en-US" altLang="zh-TW" dirty="0" smtClean="0"/>
              <a:t> </a:t>
            </a:r>
            <a:r>
              <a:rPr lang="en-US" altLang="zh-TW" dirty="0" smtClean="0">
                <a:hlinkClick r:id="rId6"/>
              </a:rPr>
              <a:t>http://www.ifcj.org/site/PageNavigator/eng/programs/on_wings_of_eagles/who_we_serve/project_aliyah.html</a:t>
            </a:r>
            <a:r>
              <a:rPr lang="en-US" altLang="zh-TW" dirty="0" smtClean="0"/>
              <a:t/>
            </a:r>
            <a:br>
              <a:rPr lang="en-US" altLang="zh-TW" dirty="0" smtClean="0"/>
            </a:br>
            <a:endParaRPr lang="en-US" sz="2400" dirty="0" smtClean="0"/>
          </a:p>
          <a:p>
            <a:pPr marL="342900" lvl="0" indent="-342900">
              <a:buFont typeface="Arial"/>
              <a:buChar char="•"/>
            </a:pPr>
            <a:r>
              <a:rPr lang="zh-TW" altLang="en-US" sz="2400" dirty="0"/>
              <a:t>照顧孤兒，寡婦，年長的 </a:t>
            </a:r>
            <a:r>
              <a:rPr lang="zh-TW" altLang="en-US" sz="2400" dirty="0" smtClean="0"/>
              <a:t>，經濟</a:t>
            </a:r>
            <a:r>
              <a:rPr lang="zh-TW" altLang="en-US" sz="2400" dirty="0"/>
              <a:t>有需要的</a:t>
            </a:r>
            <a:r>
              <a:rPr lang="en-US" sz="2400" dirty="0" smtClean="0">
                <a:effectLst/>
              </a:rPr>
              <a:t> </a:t>
            </a:r>
            <a:r>
              <a:rPr lang="en-US" sz="2400" u="sng" dirty="0" smtClean="0">
                <a:hlinkClick r:id="rId7"/>
              </a:rPr>
              <a:t>http</a:t>
            </a:r>
            <a:r>
              <a:rPr lang="en-US" sz="2400" u="sng" dirty="0">
                <a:hlinkClick r:id="rId7"/>
              </a:rPr>
              <a:t>://tw.icej.org/relief-work</a:t>
            </a:r>
            <a:r>
              <a:rPr lang="en-US" sz="2400" dirty="0"/>
              <a:t/>
            </a:r>
            <a:br>
              <a:rPr lang="en-US" sz="2400" dirty="0"/>
            </a:br>
            <a:r>
              <a:rPr lang="en-US" sz="2400" u="sng" dirty="0">
                <a:hlinkClick r:id="rId8"/>
              </a:rPr>
              <a:t>http://www.ifcj.org/site/PageNavigator/eng/about/</a:t>
            </a:r>
            <a:r>
              <a:rPr lang="en-US" sz="2400" u="sng" dirty="0" smtClean="0">
                <a:hlinkClick r:id="rId8"/>
              </a:rPr>
              <a:t>current_projects</a:t>
            </a:r>
            <a:endParaRPr lang="en-US" sz="2400" dirty="0"/>
          </a:p>
        </p:txBody>
      </p:sp>
    </p:spTree>
    <p:extLst>
      <p:ext uri="{BB962C8B-B14F-4D97-AF65-F5344CB8AC3E}">
        <p14:creationId xmlns:p14="http://schemas.microsoft.com/office/powerpoint/2010/main" val="39326211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祝福以色列</a:t>
            </a:r>
            <a:endParaRPr lang="en-US" dirty="0"/>
          </a:p>
        </p:txBody>
      </p:sp>
      <p:sp>
        <p:nvSpPr>
          <p:cNvPr id="3" name="TextBox 2"/>
          <p:cNvSpPr txBox="1"/>
          <p:nvPr/>
        </p:nvSpPr>
        <p:spPr>
          <a:xfrm>
            <a:off x="301752" y="1862666"/>
            <a:ext cx="8144934" cy="1938992"/>
          </a:xfrm>
          <a:prstGeom prst="rect">
            <a:avLst/>
          </a:prstGeom>
          <a:noFill/>
        </p:spPr>
        <p:txBody>
          <a:bodyPr wrap="square" rtlCol="0">
            <a:spAutoFit/>
          </a:bodyPr>
          <a:lstStyle/>
          <a:p>
            <a:pPr marL="342900" lvl="0" indent="-342900">
              <a:buFont typeface="Arial"/>
              <a:buChar char="•"/>
            </a:pPr>
            <a:r>
              <a:rPr lang="zh-TW" altLang="en-US" sz="2400" dirty="0" smtClean="0"/>
              <a:t>認領</a:t>
            </a:r>
            <a:r>
              <a:rPr lang="zh-TW" altLang="en-US" sz="2400" dirty="0"/>
              <a:t>一位大屠殺倖存者</a:t>
            </a:r>
            <a:r>
              <a:rPr lang="en-US" sz="2400" dirty="0"/>
              <a:t/>
            </a:r>
            <a:br>
              <a:rPr lang="en-US" sz="2400" dirty="0"/>
            </a:br>
            <a:r>
              <a:rPr lang="en-US" sz="2400" u="sng" dirty="0">
                <a:hlinkClick r:id="rId3"/>
              </a:rPr>
              <a:t>http://tw.icej.org/adopt-holocaust-survivor</a:t>
            </a:r>
            <a:endParaRPr lang="en-US" sz="2400" dirty="0"/>
          </a:p>
          <a:p>
            <a:pPr marL="342900" indent="-342900">
              <a:buFont typeface="Arial"/>
              <a:buChar char="•"/>
            </a:pPr>
            <a:r>
              <a:rPr lang="zh-TW" altLang="en-US" sz="2400" dirty="0"/>
              <a:t>危機中的以色列</a:t>
            </a:r>
            <a:r>
              <a:rPr lang="en-US" sz="2400" dirty="0"/>
              <a:t>Israel in Crisis	</a:t>
            </a:r>
            <a:r>
              <a:rPr lang="en-US" sz="2400" u="sng" dirty="0">
                <a:hlinkClick r:id="rId4"/>
              </a:rPr>
              <a:t>http://us.icej.org/aid/</a:t>
            </a:r>
            <a:r>
              <a:rPr lang="en-US" sz="2400" u="sng" dirty="0" smtClean="0">
                <a:hlinkClick r:id="rId4"/>
              </a:rPr>
              <a:t>israel_in_crisis</a:t>
            </a:r>
          </a:p>
          <a:p>
            <a:endParaRPr lang="en-US" sz="2400" dirty="0" smtClean="0"/>
          </a:p>
        </p:txBody>
      </p:sp>
    </p:spTree>
    <p:extLst>
      <p:ext uri="{BB962C8B-B14F-4D97-AF65-F5344CB8AC3E}">
        <p14:creationId xmlns:p14="http://schemas.microsoft.com/office/powerpoint/2010/main" val="416463042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恐怖份子的攻擊</a:t>
            </a:r>
            <a:r>
              <a:rPr lang="en-US" altLang="zh-TW" dirty="0" smtClean="0"/>
              <a:t> 11/19/15</a:t>
            </a:r>
            <a:endParaRPr lang="en-US" dirty="0"/>
          </a:p>
        </p:txBody>
      </p:sp>
      <p:pic>
        <p:nvPicPr>
          <p:cNvPr id="5" name="Stabbing Scene in South Tel Aviv.mp4">
            <a:hlinkClick r:id="" action="ppaction://media"/>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5"/>
          <a:stretch>
            <a:fillRect/>
          </a:stretch>
        </p:blipFill>
        <p:spPr>
          <a:xfrm>
            <a:off x="379958" y="1371600"/>
            <a:ext cx="3747246" cy="4995764"/>
          </a:xfrm>
        </p:spPr>
      </p:pic>
      <p:pic>
        <p:nvPicPr>
          <p:cNvPr id="6" name="Content Placeholder 5" descr="StabbingAttack111915-1024x592.jpg"/>
          <p:cNvPicPr>
            <a:picLocks noGrp="1" noChangeAspect="1"/>
          </p:cNvPicPr>
          <p:nvPr>
            <p:ph sz="half" idx="2"/>
          </p:nvPr>
        </p:nvPicPr>
        <p:blipFill>
          <a:blip r:embed="rId6" cstate="email">
            <a:extLst>
              <a:ext uri="{28A0092B-C50C-407E-A947-70E740481C1C}">
                <a14:useLocalDpi xmlns:a14="http://schemas.microsoft.com/office/drawing/2010/main"/>
              </a:ext>
            </a:extLst>
          </a:blip>
          <a:srcRect/>
          <a:stretch>
            <a:fillRect/>
          </a:stretch>
        </p:blipFill>
        <p:spPr>
          <a:xfrm>
            <a:off x="4694775" y="1450980"/>
            <a:ext cx="4241021" cy="4916384"/>
          </a:xfrm>
        </p:spPr>
      </p:pic>
      <p:sp>
        <p:nvSpPr>
          <p:cNvPr id="7" name="Title 1"/>
          <p:cNvSpPr txBox="1">
            <a:spLocks/>
          </p:cNvSpPr>
          <p:nvPr/>
        </p:nvSpPr>
        <p:spPr>
          <a:xfrm>
            <a:off x="2149135" y="6372298"/>
            <a:ext cx="687104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STANDFORISRAEL.ORG, ISRAELNATIONALNEWS.COM</a:t>
            </a:r>
            <a:endParaRPr lang="en-US" sz="1400" dirty="0"/>
          </a:p>
        </p:txBody>
      </p:sp>
    </p:spTree>
    <p:extLst>
      <p:ext uri="{BB962C8B-B14F-4D97-AF65-F5344CB8AC3E}">
        <p14:creationId xmlns:p14="http://schemas.microsoft.com/office/powerpoint/2010/main" val="12038966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7101" y="2055520"/>
            <a:ext cx="6282584" cy="707886"/>
          </a:xfrm>
          <a:prstGeom prst="rect">
            <a:avLst/>
          </a:prstGeom>
          <a:noFill/>
        </p:spPr>
        <p:txBody>
          <a:bodyPr wrap="square" rtlCol="0">
            <a:spAutoFit/>
          </a:bodyPr>
          <a:lstStyle/>
          <a:p>
            <a:r>
              <a:rPr lang="zh-TW" altLang="en-US" sz="4000" dirty="0" smtClean="0"/>
              <a:t>讓我們一同來祝福以色列！</a:t>
            </a:r>
            <a:endParaRPr lang="en-US" sz="4000" dirty="0"/>
          </a:p>
        </p:txBody>
      </p:sp>
    </p:spTree>
    <p:extLst>
      <p:ext uri="{BB962C8B-B14F-4D97-AF65-F5344CB8AC3E}">
        <p14:creationId xmlns:p14="http://schemas.microsoft.com/office/powerpoint/2010/main" val="277098516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01752" y="228600"/>
            <a:ext cx="8534400" cy="758952"/>
          </a:xfrm>
        </p:spPr>
        <p:txBody>
          <a:bodyPr/>
          <a:lstStyle/>
          <a:p>
            <a:r>
              <a:rPr lang="zh-TW" altLang="en-US" dirty="0" smtClean="0"/>
              <a:t>恐怖份子的攻擊</a:t>
            </a:r>
            <a:r>
              <a:rPr lang="en-US" altLang="zh-TW" dirty="0" smtClean="0"/>
              <a:t> 11/19/15</a:t>
            </a:r>
            <a:endParaRPr lang="en-US" dirty="0"/>
          </a:p>
        </p:txBody>
      </p:sp>
      <p:sp>
        <p:nvSpPr>
          <p:cNvPr id="9" name="Title 1"/>
          <p:cNvSpPr txBox="1">
            <a:spLocks/>
          </p:cNvSpPr>
          <p:nvPr/>
        </p:nvSpPr>
        <p:spPr>
          <a:xfrm>
            <a:off x="2149135" y="6372298"/>
            <a:ext cx="687104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STANDFORISRAEL.ORG, ISRAELNATIONALNEWS.COM</a:t>
            </a:r>
            <a:endParaRPr lang="en-US" sz="1400" dirty="0"/>
          </a:p>
        </p:txBody>
      </p:sp>
      <p:pic>
        <p:nvPicPr>
          <p:cNvPr id="11" name="Picture 10" descr="resizedimg84764.jpg.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3012" y="1472320"/>
            <a:ext cx="3841446" cy="2558239"/>
          </a:xfrm>
          <a:prstGeom prst="rect">
            <a:avLst/>
          </a:prstGeom>
        </p:spPr>
      </p:pic>
      <p:pic>
        <p:nvPicPr>
          <p:cNvPr id="12" name="Picture 11" descr="img63663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7111" y="3781498"/>
            <a:ext cx="4324350" cy="2590800"/>
          </a:xfrm>
          <a:prstGeom prst="rect">
            <a:avLst/>
          </a:prstGeom>
        </p:spPr>
      </p:pic>
      <p:pic>
        <p:nvPicPr>
          <p:cNvPr id="14" name="Picture 13" descr="resizedimg84762.jpg.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687" y="1928163"/>
            <a:ext cx="3781748" cy="2832288"/>
          </a:xfrm>
          <a:prstGeom prst="rect">
            <a:avLst/>
          </a:prstGeom>
        </p:spPr>
      </p:pic>
    </p:spTree>
    <p:extLst>
      <p:ext uri="{BB962C8B-B14F-4D97-AF65-F5344CB8AC3E}">
        <p14:creationId xmlns:p14="http://schemas.microsoft.com/office/powerpoint/2010/main" val="23348549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19051" y="1413598"/>
            <a:ext cx="5780729" cy="5690805"/>
          </a:xfrm>
        </p:spPr>
        <p:txBody>
          <a:bodyPr>
            <a:noAutofit/>
          </a:bodyPr>
          <a:lstStyle/>
          <a:p>
            <a:pPr>
              <a:buClr>
                <a:schemeClr val="tx1"/>
              </a:buClr>
            </a:pPr>
            <a:r>
              <a:rPr lang="en-US" sz="2200" dirty="0" smtClean="0"/>
              <a:t>Ezra </a:t>
            </a:r>
            <a:r>
              <a:rPr lang="en-US" sz="2200" dirty="0"/>
              <a:t>Schwartz, an 18-year-old American student and volunteer who was delivering food to IDF soldiers.</a:t>
            </a:r>
          </a:p>
          <a:p>
            <a:pPr>
              <a:buClr>
                <a:schemeClr val="tx1"/>
              </a:buClr>
            </a:pPr>
            <a:r>
              <a:rPr lang="en-US" sz="2200" dirty="0" smtClean="0"/>
              <a:t>Yaakov </a:t>
            </a:r>
            <a:r>
              <a:rPr lang="en-US" sz="2200" dirty="0"/>
              <a:t>Don, a beloved 49-year-old teacher and father of four.</a:t>
            </a:r>
          </a:p>
          <a:p>
            <a:pPr>
              <a:buClr>
                <a:schemeClr val="tx1"/>
              </a:buClr>
            </a:pPr>
            <a:r>
              <a:rPr lang="en-US" sz="2200" dirty="0" err="1" smtClean="0"/>
              <a:t>Shadi</a:t>
            </a:r>
            <a:r>
              <a:rPr lang="en-US" sz="2200" dirty="0" smtClean="0"/>
              <a:t> </a:t>
            </a:r>
            <a:r>
              <a:rPr lang="en-US" sz="2200" dirty="0" err="1"/>
              <a:t>Arafa</a:t>
            </a:r>
            <a:r>
              <a:rPr lang="en-US" sz="2200" dirty="0"/>
              <a:t>, a 24-year-old resident of Hebron who was driving home from work.</a:t>
            </a:r>
          </a:p>
          <a:p>
            <a:pPr>
              <a:buClr>
                <a:schemeClr val="tx1"/>
              </a:buClr>
            </a:pPr>
            <a:r>
              <a:rPr lang="en-US" sz="2200" dirty="0" err="1" smtClean="0"/>
              <a:t>Reuven</a:t>
            </a:r>
            <a:r>
              <a:rPr lang="en-US" sz="2200" dirty="0" smtClean="0"/>
              <a:t> </a:t>
            </a:r>
            <a:r>
              <a:rPr lang="en-US" sz="2200" dirty="0" err="1"/>
              <a:t>Aviram</a:t>
            </a:r>
            <a:r>
              <a:rPr lang="en-US" sz="2200" dirty="0"/>
              <a:t>, a 51-year-old husband and father who had made </a:t>
            </a:r>
            <a:r>
              <a:rPr lang="en-US" sz="2200" i="1" dirty="0" err="1"/>
              <a:t>aliyah</a:t>
            </a:r>
            <a:r>
              <a:rPr lang="en-US" sz="2200" i="1" dirty="0"/>
              <a:t> </a:t>
            </a:r>
            <a:r>
              <a:rPr lang="en-US" sz="2200" dirty="0"/>
              <a:t>(immigrated to Israel) from the former Soviet Union in 1990.</a:t>
            </a:r>
          </a:p>
          <a:p>
            <a:pPr>
              <a:buClr>
                <a:schemeClr val="tx1"/>
              </a:buClr>
            </a:pPr>
            <a:r>
              <a:rPr lang="en-US" altLang="zh-TW" sz="2200" dirty="0" smtClean="0"/>
              <a:t>R</a:t>
            </a:r>
            <a:r>
              <a:rPr lang="en-US" sz="2200" dirty="0" smtClean="0"/>
              <a:t>abbi </a:t>
            </a:r>
            <a:r>
              <a:rPr lang="en-US" sz="2200" dirty="0" err="1"/>
              <a:t>Aharon</a:t>
            </a:r>
            <a:r>
              <a:rPr lang="en-US" sz="2200" dirty="0"/>
              <a:t> </a:t>
            </a:r>
            <a:r>
              <a:rPr lang="en-US" sz="2200" dirty="0" err="1"/>
              <a:t>Yesiab</a:t>
            </a:r>
            <a:r>
              <a:rPr lang="en-US" sz="2200" dirty="0"/>
              <a:t>, a 32-year-old father of five, stabbed as he left a prayer service. </a:t>
            </a:r>
            <a:endParaRPr lang="en-US" sz="2200" dirty="0">
              <a:solidFill>
                <a:schemeClr val="bg1"/>
              </a:solidFill>
            </a:endParaRPr>
          </a:p>
        </p:txBody>
      </p:sp>
      <p:pic>
        <p:nvPicPr>
          <p:cNvPr id="4" name="Picture 3" descr="prayer-at-Western-Wall-123_144465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99781" y="2698878"/>
            <a:ext cx="3085479" cy="2056986"/>
          </a:xfrm>
          <a:prstGeom prst="rect">
            <a:avLst/>
          </a:prstGeom>
        </p:spPr>
      </p:pic>
      <p:sp>
        <p:nvSpPr>
          <p:cNvPr id="5"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STANDFORISRAEL.ORG</a:t>
            </a:r>
            <a:endParaRPr lang="en-US" sz="1400" dirty="0"/>
          </a:p>
        </p:txBody>
      </p:sp>
    </p:spTree>
    <p:extLst>
      <p:ext uri="{BB962C8B-B14F-4D97-AF65-F5344CB8AC3E}">
        <p14:creationId xmlns:p14="http://schemas.microsoft.com/office/powerpoint/2010/main" val="16254338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約翰·凱</a:t>
            </a:r>
            <a:r>
              <a:rPr lang="en-US" dirty="0" err="1" smtClean="0"/>
              <a:t>瑞</a:t>
            </a:r>
            <a:r>
              <a:rPr lang="zh-TW" altLang="en-US" dirty="0" smtClean="0"/>
              <a:t>下週造訪以</a:t>
            </a:r>
            <a:r>
              <a:rPr lang="zh-TW" altLang="en-US" dirty="0"/>
              <a:t>色列</a:t>
            </a:r>
            <a:endParaRPr lang="en-US" dirty="0"/>
          </a:p>
        </p:txBody>
      </p:sp>
      <p:sp>
        <p:nvSpPr>
          <p:cNvPr id="3" name="Content Placeholder 2"/>
          <p:cNvSpPr>
            <a:spLocks noGrp="1"/>
          </p:cNvSpPr>
          <p:nvPr>
            <p:ph sz="quarter" idx="1"/>
          </p:nvPr>
        </p:nvSpPr>
        <p:spPr>
          <a:xfrm>
            <a:off x="119051" y="1914944"/>
            <a:ext cx="5780729" cy="5690805"/>
          </a:xfrm>
        </p:spPr>
        <p:txBody>
          <a:bodyPr>
            <a:noAutofit/>
          </a:bodyPr>
          <a:lstStyle/>
          <a:p>
            <a:pPr>
              <a:buClr>
                <a:schemeClr val="tx1"/>
              </a:buClr>
            </a:pPr>
            <a:r>
              <a:rPr lang="en-US" altLang="zh-TW" sz="2200" dirty="0"/>
              <a:t>11/24</a:t>
            </a:r>
            <a:r>
              <a:rPr lang="zh-TW" altLang="en-US" sz="2200" dirty="0"/>
              <a:t>會跟現任以色列總理</a:t>
            </a:r>
            <a:r>
              <a:rPr lang="en-US" sz="2200" dirty="0"/>
              <a:t>Benjamin </a:t>
            </a:r>
            <a:r>
              <a:rPr lang="en-US" sz="2200" dirty="0" smtClean="0"/>
              <a:t>Netanyahu</a:t>
            </a:r>
            <a:r>
              <a:rPr lang="zh-TW" altLang="en-US" sz="2200" dirty="0" smtClean="0"/>
              <a:t>和巴勒斯坦總統</a:t>
            </a:r>
            <a:r>
              <a:rPr lang="en-US" altLang="zh-TW" sz="2200" dirty="0" smtClean="0"/>
              <a:t>Mahmoud Abbas</a:t>
            </a:r>
            <a:r>
              <a:rPr lang="zh-TW" altLang="en-US" sz="2200" dirty="0" smtClean="0"/>
              <a:t>碰面</a:t>
            </a:r>
            <a:endParaRPr lang="en-US" altLang="zh-TW" sz="2200" dirty="0" smtClean="0"/>
          </a:p>
          <a:p>
            <a:pPr>
              <a:buClr>
                <a:schemeClr val="tx1"/>
              </a:buClr>
            </a:pPr>
            <a:r>
              <a:rPr lang="zh-TW" altLang="en-US" sz="2200" dirty="0" smtClean="0"/>
              <a:t>說是會談到解決暴力問題的方式</a:t>
            </a:r>
            <a:endParaRPr lang="en-US" altLang="zh-TW" sz="2200" dirty="0" smtClean="0"/>
          </a:p>
          <a:p>
            <a:pPr>
              <a:buClr>
                <a:schemeClr val="tx1"/>
              </a:buClr>
            </a:pPr>
            <a:endParaRPr lang="en-US" sz="2200" dirty="0"/>
          </a:p>
          <a:p>
            <a:pPr>
              <a:buClr>
                <a:schemeClr val="tx1"/>
              </a:buClr>
            </a:pPr>
            <a:endParaRPr lang="en-US" sz="2200" dirty="0">
              <a:solidFill>
                <a:schemeClr val="bg1"/>
              </a:solidFill>
            </a:endParaRPr>
          </a:p>
        </p:txBody>
      </p:sp>
      <p:sp>
        <p:nvSpPr>
          <p:cNvPr id="5"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STANDFORISRAEL.ORG</a:t>
            </a:r>
            <a:endParaRPr lang="en-US" sz="1400" dirty="0"/>
          </a:p>
        </p:txBody>
      </p:sp>
      <p:pic>
        <p:nvPicPr>
          <p:cNvPr id="7" name="Picture 6" descr="Secretary_Kerry_and_Israeli_Prime_Minister_Netanyahu_Before_Their_Dinner-300x24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6442" y="2038772"/>
            <a:ext cx="3623733" cy="2898986"/>
          </a:xfrm>
          <a:prstGeom prst="rect">
            <a:avLst/>
          </a:prstGeom>
        </p:spPr>
      </p:pic>
    </p:spTree>
    <p:extLst>
      <p:ext uri="{BB962C8B-B14F-4D97-AF65-F5344CB8AC3E}">
        <p14:creationId xmlns:p14="http://schemas.microsoft.com/office/powerpoint/2010/main" val="16207298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smtClean="0"/>
              <a:t>歐洲反猶太主義</a:t>
            </a:r>
            <a:endParaRPr lang="en-US" dirty="0"/>
          </a:p>
        </p:txBody>
      </p:sp>
      <p:sp>
        <p:nvSpPr>
          <p:cNvPr id="3" name="Content Placeholder 2"/>
          <p:cNvSpPr>
            <a:spLocks noGrp="1"/>
          </p:cNvSpPr>
          <p:nvPr>
            <p:ph sz="quarter" idx="1"/>
          </p:nvPr>
        </p:nvSpPr>
        <p:spPr>
          <a:xfrm>
            <a:off x="262410" y="2641600"/>
            <a:ext cx="5220941" cy="4937271"/>
          </a:xfrm>
        </p:spPr>
        <p:txBody>
          <a:bodyPr>
            <a:noAutofit/>
          </a:bodyPr>
          <a:lstStyle/>
          <a:p>
            <a:pPr>
              <a:buClr>
                <a:schemeClr val="tx1"/>
              </a:buClr>
            </a:pPr>
            <a:endParaRPr lang="en-US" sz="2200" dirty="0"/>
          </a:p>
          <a:p>
            <a:pPr>
              <a:buClr>
                <a:schemeClr val="tx1"/>
              </a:buClr>
            </a:pPr>
            <a:r>
              <a:rPr lang="zh-CHT" altLang="en-US" sz="2200" dirty="0" smtClean="0">
                <a:solidFill>
                  <a:schemeClr val="bg1"/>
                </a:solidFill>
              </a:rPr>
              <a:t>歐盟執委會</a:t>
            </a:r>
            <a:r>
              <a:rPr lang="en-US" altLang="zh-CHT" sz="2200" dirty="0" smtClean="0">
                <a:solidFill>
                  <a:schemeClr val="bg1"/>
                </a:solidFill>
              </a:rPr>
              <a:t> (</a:t>
            </a:r>
            <a:r>
              <a:rPr lang="en-US" sz="2200" dirty="0" smtClean="0">
                <a:solidFill>
                  <a:schemeClr val="bg1"/>
                </a:solidFill>
              </a:rPr>
              <a:t>European Commission) </a:t>
            </a:r>
            <a:r>
              <a:rPr lang="zh-TW" altLang="en-US" sz="2200" dirty="0" smtClean="0">
                <a:solidFill>
                  <a:schemeClr val="bg1"/>
                </a:solidFill>
              </a:rPr>
              <a:t>宣布一個新的政策：將</a:t>
            </a:r>
            <a:r>
              <a:rPr lang="en-US" altLang="zh-TW" sz="2200" dirty="0" smtClean="0">
                <a:solidFill>
                  <a:schemeClr val="bg1"/>
                </a:solidFill>
              </a:rPr>
              <a:t>1967</a:t>
            </a:r>
            <a:r>
              <a:rPr lang="zh-TW" altLang="en-US" sz="2200" dirty="0" smtClean="0">
                <a:solidFill>
                  <a:schemeClr val="bg1"/>
                </a:solidFill>
              </a:rPr>
              <a:t>年</a:t>
            </a:r>
            <a:r>
              <a:rPr lang="en-US" altLang="zh-TW" sz="2200" dirty="0" smtClean="0">
                <a:solidFill>
                  <a:schemeClr val="bg1"/>
                </a:solidFill>
              </a:rPr>
              <a:t>Six-day War</a:t>
            </a:r>
            <a:r>
              <a:rPr lang="zh-TW" altLang="en-US" sz="2200" dirty="0" smtClean="0">
                <a:solidFill>
                  <a:schemeClr val="bg1"/>
                </a:solidFill>
              </a:rPr>
              <a:t>之後屬於以色列的地區</a:t>
            </a:r>
            <a:r>
              <a:rPr lang="en-US" altLang="zh-TW" sz="2200" dirty="0" smtClean="0">
                <a:solidFill>
                  <a:schemeClr val="bg1"/>
                </a:solidFill>
              </a:rPr>
              <a:t>(ex: West Bank, Judea, east Jerusalem, Golan Heights) </a:t>
            </a:r>
            <a:r>
              <a:rPr lang="zh-TW" altLang="en-US" sz="2200" dirty="0" smtClean="0">
                <a:solidFill>
                  <a:schemeClr val="bg1"/>
                </a:solidFill>
              </a:rPr>
              <a:t>所出的產品標誌為“</a:t>
            </a:r>
            <a:r>
              <a:rPr lang="en-US" altLang="zh-TW" sz="2200" dirty="0" smtClean="0">
                <a:solidFill>
                  <a:schemeClr val="bg1"/>
                </a:solidFill>
              </a:rPr>
              <a:t>Made in Israeli Settlement” </a:t>
            </a:r>
            <a:r>
              <a:rPr lang="zh-TW" altLang="en-US" sz="2200" dirty="0" smtClean="0">
                <a:solidFill>
                  <a:schemeClr val="bg1"/>
                </a:solidFill>
              </a:rPr>
              <a:t>不是</a:t>
            </a:r>
            <a:r>
              <a:rPr lang="en-US" altLang="zh-TW" sz="2200" dirty="0" smtClean="0">
                <a:solidFill>
                  <a:schemeClr val="bg1"/>
                </a:solidFill>
              </a:rPr>
              <a:t> “Made in Israel”</a:t>
            </a:r>
          </a:p>
          <a:p>
            <a:pPr>
              <a:buClr>
                <a:schemeClr val="tx1"/>
              </a:buClr>
            </a:pPr>
            <a:r>
              <a:rPr lang="zh-TW" altLang="en-US" sz="2200" dirty="0" smtClean="0">
                <a:solidFill>
                  <a:schemeClr val="bg1"/>
                </a:solidFill>
              </a:rPr>
              <a:t>暗示這些地區不是真正屬於以色列的，讓人覺得以色列違法地居住在那</a:t>
            </a:r>
            <a:endParaRPr lang="en-US" sz="2200" dirty="0">
              <a:solidFill>
                <a:schemeClr val="bg1"/>
              </a:solidFill>
            </a:endParaRPr>
          </a:p>
        </p:txBody>
      </p:sp>
      <p:sp>
        <p:nvSpPr>
          <p:cNvPr id="5" name="Title 1"/>
          <p:cNvSpPr txBox="1">
            <a:spLocks/>
          </p:cNvSpPr>
          <p:nvPr/>
        </p:nvSpPr>
        <p:spPr>
          <a:xfrm>
            <a:off x="3152775" y="6372298"/>
            <a:ext cx="5867400" cy="335221"/>
          </a:xfrm>
          <a:prstGeom prst="rect">
            <a:avLst/>
          </a:prstGeom>
        </p:spPr>
        <p:txBody>
          <a:bodyPr vert="horz" anchor="t" anchorCtr="0">
            <a:noAutofit/>
          </a:bodyPr>
          <a:lstStyle>
            <a:lvl1pPr algn="l" rtl="0" eaLnBrk="1" latinLnBrk="0" hangingPunct="1">
              <a:spcBef>
                <a:spcPct val="0"/>
              </a:spcBef>
              <a:buNone/>
              <a:defRPr kumimoji="0" sz="2400" b="1" kern="1200">
                <a:solidFill>
                  <a:schemeClr val="tx2"/>
                </a:solidFill>
                <a:latin typeface="+mj-lt"/>
                <a:ea typeface="+mj-ea"/>
                <a:cs typeface="+mj-cs"/>
              </a:defRPr>
            </a:lvl1pPr>
          </a:lstStyle>
          <a:p>
            <a:r>
              <a:rPr lang="en-US" sz="1400" dirty="0" smtClean="0"/>
              <a:t>Source: STANDFORISRAEL.ORG</a:t>
            </a:r>
            <a:endParaRPr lang="en-US" sz="1400" dirty="0"/>
          </a:p>
        </p:txBody>
      </p:sp>
      <p:pic>
        <p:nvPicPr>
          <p:cNvPr id="4" name="Picture 3" descr="5964352104_9e598c98ff_z-300x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3352" y="2833231"/>
            <a:ext cx="3098800" cy="3098800"/>
          </a:xfrm>
          <a:prstGeom prst="rect">
            <a:avLst/>
          </a:prstGeom>
        </p:spPr>
      </p:pic>
      <p:pic>
        <p:nvPicPr>
          <p:cNvPr id="6" name="Picture 5" descr="Screen Shot 2015-11-21 at 4.56.05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16641" y="1693333"/>
            <a:ext cx="5715000" cy="787400"/>
          </a:xfrm>
          <a:prstGeom prst="rect">
            <a:avLst/>
          </a:prstGeom>
        </p:spPr>
      </p:pic>
    </p:spTree>
    <p:extLst>
      <p:ext uri="{BB962C8B-B14F-4D97-AF65-F5344CB8AC3E}">
        <p14:creationId xmlns:p14="http://schemas.microsoft.com/office/powerpoint/2010/main" val="29422582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禱告事項</a:t>
            </a:r>
            <a:r>
              <a:rPr lang="en-US" altLang="zh-TW" dirty="0" smtClean="0"/>
              <a:t>#1: </a:t>
            </a:r>
            <a:r>
              <a:rPr lang="zh-TW" altLang="en-US" dirty="0" smtClean="0"/>
              <a:t>以色列的平安</a:t>
            </a:r>
            <a:endParaRPr lang="en-US" dirty="0"/>
          </a:p>
        </p:txBody>
      </p:sp>
      <p:sp>
        <p:nvSpPr>
          <p:cNvPr id="3" name="Content Placeholder 2"/>
          <p:cNvSpPr>
            <a:spLocks noGrp="1"/>
          </p:cNvSpPr>
          <p:nvPr>
            <p:ph sz="quarter" idx="1"/>
          </p:nvPr>
        </p:nvSpPr>
        <p:spPr>
          <a:xfrm>
            <a:off x="1" y="1427658"/>
            <a:ext cx="8974666" cy="4975352"/>
          </a:xfrm>
        </p:spPr>
        <p:txBody>
          <a:bodyPr>
            <a:normAutofit fontScale="92500" lnSpcReduction="20000"/>
          </a:bodyPr>
          <a:lstStyle/>
          <a:p>
            <a:pPr>
              <a:lnSpc>
                <a:spcPct val="120000"/>
              </a:lnSpc>
            </a:pPr>
            <a:r>
              <a:rPr lang="zh-TW" altLang="en-US" dirty="0"/>
              <a:t>詩篇</a:t>
            </a:r>
            <a:r>
              <a:rPr lang="en-US" altLang="zh-TW" dirty="0" smtClean="0"/>
              <a:t>46</a:t>
            </a:r>
            <a:br>
              <a:rPr lang="en-US" altLang="zh-TW" dirty="0" smtClean="0"/>
            </a:br>
            <a:endParaRPr lang="en-US" dirty="0" smtClean="0"/>
          </a:p>
          <a:p>
            <a:pPr>
              <a:lnSpc>
                <a:spcPct val="120000"/>
              </a:lnSpc>
            </a:pPr>
            <a:r>
              <a:rPr lang="en-US" sz="2600" dirty="0" smtClean="0"/>
              <a:t>神</a:t>
            </a:r>
            <a:r>
              <a:rPr lang="en-US" sz="2600" dirty="0"/>
              <a:t>是我們的</a:t>
            </a:r>
            <a:r>
              <a:rPr lang="en-US" sz="2600" u="sng" dirty="0"/>
              <a:t>避難所</a:t>
            </a:r>
            <a:r>
              <a:rPr lang="en-US" sz="2600" dirty="0"/>
              <a:t>，是我們的力量，是我們在患難中</a:t>
            </a:r>
            <a:r>
              <a:rPr lang="en-US" sz="2600" u="sng" dirty="0"/>
              <a:t>隨時的幫助</a:t>
            </a:r>
            <a:r>
              <a:rPr lang="en-US" sz="2600" dirty="0"/>
              <a:t>。</a:t>
            </a:r>
            <a:br>
              <a:rPr lang="en-US" sz="2600" dirty="0"/>
            </a:br>
            <a:r>
              <a:rPr lang="en-US" sz="2600" b="1" baseline="30000" dirty="0"/>
              <a:t>2 </a:t>
            </a:r>
            <a:r>
              <a:rPr lang="en-US" sz="2600" dirty="0"/>
              <a:t>所以地雖改變，山雖搖動到海心，</a:t>
            </a:r>
            <a:br>
              <a:rPr lang="en-US" sz="2600" dirty="0"/>
            </a:br>
            <a:r>
              <a:rPr lang="en-US" sz="2600" b="1" baseline="30000" dirty="0"/>
              <a:t>3 </a:t>
            </a:r>
            <a:r>
              <a:rPr lang="en-US" sz="2600" dirty="0"/>
              <a:t>其中的水雖砰訇翻騰，山雖因海漲而戰抖，</a:t>
            </a:r>
            <a:r>
              <a:rPr lang="en-US" sz="2600" u="sng" dirty="0"/>
              <a:t>我們也不害怕</a:t>
            </a:r>
            <a:r>
              <a:rPr lang="en-US" sz="2600" dirty="0" smtClean="0"/>
              <a:t>。</a:t>
            </a:r>
            <a:br>
              <a:rPr lang="en-US" sz="2600" dirty="0" smtClean="0"/>
            </a:br>
            <a:r>
              <a:rPr lang="en-US" sz="2600" b="1" baseline="30000" dirty="0" smtClean="0"/>
              <a:t>6</a:t>
            </a:r>
            <a:r>
              <a:rPr lang="en-US" sz="2600" b="1" baseline="30000" dirty="0"/>
              <a:t> </a:t>
            </a:r>
            <a:r>
              <a:rPr lang="en-US" sz="2600" dirty="0"/>
              <a:t>外邦喧嚷，列國動搖，神發聲，地便熔化。</a:t>
            </a:r>
            <a:br>
              <a:rPr lang="en-US" sz="2600" dirty="0"/>
            </a:br>
            <a:r>
              <a:rPr lang="en-US" sz="2600" b="1" baseline="30000" dirty="0"/>
              <a:t>7 </a:t>
            </a:r>
            <a:r>
              <a:rPr lang="en-US" sz="2600" dirty="0"/>
              <a:t>萬軍之耶和華與我們同在，</a:t>
            </a:r>
            <a:r>
              <a:rPr lang="en-US" sz="2600" u="sng" dirty="0"/>
              <a:t>雅各</a:t>
            </a:r>
            <a:r>
              <a:rPr lang="en-US" sz="2600" dirty="0"/>
              <a:t>的神是我們的避難所</a:t>
            </a:r>
            <a:r>
              <a:rPr lang="en-US" sz="2600" dirty="0" smtClean="0"/>
              <a:t>。</a:t>
            </a:r>
            <a:r>
              <a:rPr lang="en-US" sz="2600" dirty="0"/>
              <a:t/>
            </a:r>
            <a:br>
              <a:rPr lang="en-US" sz="2600" dirty="0"/>
            </a:br>
            <a:r>
              <a:rPr lang="en-US" sz="2600" b="1" baseline="30000" dirty="0"/>
              <a:t>8 </a:t>
            </a:r>
            <a:r>
              <a:rPr lang="en-US" sz="2600" dirty="0"/>
              <a:t>你們來看耶和華的作為，看他使地怎樣荒涼。</a:t>
            </a:r>
            <a:br>
              <a:rPr lang="en-US" sz="2600" dirty="0"/>
            </a:br>
            <a:r>
              <a:rPr lang="en-US" sz="2600" b="1" baseline="30000" dirty="0"/>
              <a:t>9 </a:t>
            </a:r>
            <a:r>
              <a:rPr lang="en-US" sz="2600" u="sng" dirty="0"/>
              <a:t>他止息刀兵</a:t>
            </a:r>
            <a:r>
              <a:rPr lang="en-US" sz="2600" dirty="0"/>
              <a:t>，直到地極；他折弓斷槍，把戰車焚燒在火中。</a:t>
            </a:r>
            <a:br>
              <a:rPr lang="en-US" sz="2600" dirty="0"/>
            </a:br>
            <a:r>
              <a:rPr lang="en-US" sz="2600" b="1" baseline="30000" dirty="0"/>
              <a:t>10 </a:t>
            </a:r>
            <a:r>
              <a:rPr lang="en-US" sz="2600" dirty="0"/>
              <a:t>你們要休息，要知道我是神！</a:t>
            </a:r>
            <a:r>
              <a:rPr lang="en-US" sz="2600" u="sng" dirty="0"/>
              <a:t>我必在外邦中被尊崇，在遍地上也被尊崇。</a:t>
            </a:r>
            <a:r>
              <a:rPr lang="en-US" sz="2600" dirty="0"/>
              <a:t/>
            </a:r>
            <a:br>
              <a:rPr lang="en-US" sz="2600" dirty="0"/>
            </a:br>
            <a:r>
              <a:rPr lang="en-US" sz="2600" b="1" baseline="30000" dirty="0"/>
              <a:t>11 </a:t>
            </a:r>
            <a:r>
              <a:rPr lang="en-US" sz="2600" dirty="0"/>
              <a:t>萬軍之耶和華與我們同在，</a:t>
            </a:r>
            <a:r>
              <a:rPr lang="en-US" sz="2600" u="sng" dirty="0"/>
              <a:t>雅各</a:t>
            </a:r>
            <a:r>
              <a:rPr lang="en-US" sz="2600" dirty="0"/>
              <a:t>的神是我們的避難所</a:t>
            </a:r>
            <a:r>
              <a:rPr lang="en-US" sz="2600" dirty="0" smtClean="0"/>
              <a:t>。</a:t>
            </a:r>
            <a:endParaRPr lang="en-US" sz="2600" dirty="0"/>
          </a:p>
        </p:txBody>
      </p:sp>
    </p:spTree>
    <p:extLst>
      <p:ext uri="{BB962C8B-B14F-4D97-AF65-F5344CB8AC3E}">
        <p14:creationId xmlns:p14="http://schemas.microsoft.com/office/powerpoint/2010/main" val="28103393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禱告事項</a:t>
            </a:r>
            <a:r>
              <a:rPr lang="en-US" altLang="zh-TW" dirty="0" smtClean="0"/>
              <a:t>#1: </a:t>
            </a:r>
            <a:r>
              <a:rPr lang="zh-TW" altLang="en-US" dirty="0" smtClean="0"/>
              <a:t>以</a:t>
            </a:r>
            <a:r>
              <a:rPr lang="zh-TW" altLang="en-US" dirty="0"/>
              <a:t>色列的</a:t>
            </a:r>
            <a:r>
              <a:rPr lang="zh-TW" altLang="en-US" dirty="0" smtClean="0"/>
              <a:t>平安</a:t>
            </a:r>
            <a:endParaRPr lang="en-US" dirty="0"/>
          </a:p>
        </p:txBody>
      </p:sp>
      <p:sp>
        <p:nvSpPr>
          <p:cNvPr id="3" name="Content Placeholder 2"/>
          <p:cNvSpPr>
            <a:spLocks noGrp="1"/>
          </p:cNvSpPr>
          <p:nvPr>
            <p:ph sz="quarter" idx="1"/>
          </p:nvPr>
        </p:nvSpPr>
        <p:spPr>
          <a:xfrm>
            <a:off x="301751" y="1527048"/>
            <a:ext cx="8672915" cy="4975352"/>
          </a:xfrm>
        </p:spPr>
        <p:txBody>
          <a:bodyPr>
            <a:normAutofit/>
          </a:bodyPr>
          <a:lstStyle/>
          <a:p>
            <a:pPr marL="0" indent="0">
              <a:buNone/>
            </a:pPr>
            <a:r>
              <a:rPr lang="en-US" dirty="0" smtClean="0"/>
              <a:t>以</a:t>
            </a:r>
            <a:r>
              <a:rPr lang="en-US" dirty="0"/>
              <a:t>弗所書 6</a:t>
            </a:r>
            <a:r>
              <a:rPr lang="en-US" dirty="0" smtClean="0"/>
              <a:t>:12</a:t>
            </a:r>
          </a:p>
          <a:p>
            <a:pPr marL="0" indent="0">
              <a:buNone/>
            </a:pPr>
            <a:endParaRPr lang="en-US" b="1" baseline="30000" dirty="0"/>
          </a:p>
          <a:p>
            <a:pPr marL="0" indent="0">
              <a:buNone/>
            </a:pPr>
            <a:r>
              <a:rPr lang="en-US" b="1" baseline="30000" dirty="0"/>
              <a:t> </a:t>
            </a:r>
            <a:r>
              <a:rPr lang="en-US" dirty="0"/>
              <a:t>因我們並不是與屬血氣的爭戰，乃是與那些執政的、掌權的、管轄這幽暗世界的，以及天空屬靈氣的惡魔爭戰</a:t>
            </a:r>
            <a:r>
              <a:rPr lang="en-US" dirty="0" smtClean="0"/>
              <a:t>。</a:t>
            </a:r>
            <a:endParaRPr lang="en-US" dirty="0"/>
          </a:p>
        </p:txBody>
      </p:sp>
    </p:spTree>
    <p:extLst>
      <p:ext uri="{BB962C8B-B14F-4D97-AF65-F5344CB8AC3E}">
        <p14:creationId xmlns:p14="http://schemas.microsoft.com/office/powerpoint/2010/main" val="19832538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禱告事項</a:t>
            </a:r>
            <a:r>
              <a:rPr lang="en-US" altLang="zh-TW" dirty="0"/>
              <a:t>#1: </a:t>
            </a:r>
            <a:r>
              <a:rPr lang="zh-TW" altLang="en-US" dirty="0" smtClean="0"/>
              <a:t>以色列的</a:t>
            </a:r>
            <a:r>
              <a:rPr lang="zh-TW" altLang="en-US" dirty="0"/>
              <a:t>平安</a:t>
            </a:r>
            <a:endParaRPr lang="en-US" dirty="0"/>
          </a:p>
        </p:txBody>
      </p:sp>
      <p:sp>
        <p:nvSpPr>
          <p:cNvPr id="3" name="Content Placeholder 2"/>
          <p:cNvSpPr>
            <a:spLocks noGrp="1"/>
          </p:cNvSpPr>
          <p:nvPr>
            <p:ph sz="quarter" idx="1"/>
          </p:nvPr>
        </p:nvSpPr>
        <p:spPr>
          <a:xfrm>
            <a:off x="301752" y="2901018"/>
            <a:ext cx="8672915" cy="4975352"/>
          </a:xfrm>
        </p:spPr>
        <p:txBody>
          <a:bodyPr>
            <a:normAutofit/>
          </a:bodyPr>
          <a:lstStyle/>
          <a:p>
            <a:pPr marL="514350" indent="-514350">
              <a:lnSpc>
                <a:spcPct val="120000"/>
              </a:lnSpc>
              <a:buClrTx/>
              <a:buFont typeface="+mj-lt"/>
              <a:buAutoNum type="arabicPeriod"/>
            </a:pPr>
            <a:r>
              <a:rPr lang="zh-TW" altLang="en-US" dirty="0" smtClean="0"/>
              <a:t>賜平安給全球的猶太人，在一切的動盪裡心不害拍</a:t>
            </a:r>
            <a:endParaRPr lang="en-US" altLang="zh-TW" dirty="0" smtClean="0"/>
          </a:p>
          <a:p>
            <a:pPr marL="514350" indent="-514350">
              <a:lnSpc>
                <a:spcPct val="120000"/>
              </a:lnSpc>
              <a:buClrTx/>
              <a:buFont typeface="+mj-lt"/>
              <a:buAutoNum type="arabicPeriod"/>
            </a:pPr>
            <a:r>
              <a:rPr lang="zh-TW" altLang="en-US" dirty="0" smtClean="0"/>
              <a:t>止息刀兵，讓仇敵接著恐怖份子迫害以色利的計畫都要歸於無有</a:t>
            </a:r>
            <a:endParaRPr lang="en-US" altLang="zh-TW" dirty="0" smtClean="0"/>
          </a:p>
          <a:p>
            <a:pPr marL="514350" indent="-514350">
              <a:lnSpc>
                <a:spcPct val="120000"/>
              </a:lnSpc>
              <a:buClrTx/>
              <a:buFont typeface="+mj-lt"/>
              <a:buAutoNum type="arabicPeriod"/>
            </a:pPr>
            <a:r>
              <a:rPr lang="zh-TW" altLang="en-US" dirty="0" smtClean="0"/>
              <a:t>成為以色列隨時的幫助和避難所，超自然的保護</a:t>
            </a:r>
            <a:endParaRPr lang="en-US" altLang="zh-TW" dirty="0" smtClean="0"/>
          </a:p>
        </p:txBody>
      </p:sp>
      <p:sp>
        <p:nvSpPr>
          <p:cNvPr id="4" name="Rectangle 3"/>
          <p:cNvSpPr/>
          <p:nvPr/>
        </p:nvSpPr>
        <p:spPr>
          <a:xfrm>
            <a:off x="301752" y="1689653"/>
            <a:ext cx="8215716" cy="830997"/>
          </a:xfrm>
          <a:prstGeom prst="rect">
            <a:avLst/>
          </a:prstGeom>
        </p:spPr>
        <p:txBody>
          <a:bodyPr wrap="square">
            <a:spAutoFit/>
          </a:bodyPr>
          <a:lstStyle/>
          <a:p>
            <a:pPr algn="ctr"/>
            <a:r>
              <a:rPr lang="en-US" sz="2400" i="1" dirty="0" smtClean="0">
                <a:solidFill>
                  <a:srgbClr val="FEA022"/>
                </a:solidFill>
              </a:rPr>
              <a:t>神是我們的</a:t>
            </a:r>
            <a:r>
              <a:rPr lang="en-US" sz="2400" i="1" u="sng" dirty="0" smtClean="0">
                <a:solidFill>
                  <a:srgbClr val="FEA022"/>
                </a:solidFill>
              </a:rPr>
              <a:t>避難所</a:t>
            </a:r>
            <a:r>
              <a:rPr lang="en-US" sz="2400" i="1" dirty="0" smtClean="0">
                <a:solidFill>
                  <a:srgbClr val="FEA022"/>
                </a:solidFill>
              </a:rPr>
              <a:t>，是我們的力量，是我們在患難中</a:t>
            </a:r>
            <a:r>
              <a:rPr lang="en-US" sz="2400" i="1" u="sng" dirty="0" smtClean="0">
                <a:solidFill>
                  <a:srgbClr val="FEA022"/>
                </a:solidFill>
              </a:rPr>
              <a:t>隨時的幫助</a:t>
            </a:r>
            <a:r>
              <a:rPr lang="en-US" sz="2400" i="1" dirty="0" smtClean="0">
                <a:solidFill>
                  <a:srgbClr val="FEA022"/>
                </a:solidFill>
              </a:rPr>
              <a:t>…</a:t>
            </a:r>
            <a:r>
              <a:rPr lang="en-US" sz="2400" i="1" u="sng" dirty="0" smtClean="0">
                <a:solidFill>
                  <a:srgbClr val="FEA022"/>
                </a:solidFill>
              </a:rPr>
              <a:t>我們也不害怕</a:t>
            </a:r>
            <a:r>
              <a:rPr lang="en-US" sz="2400" i="1" dirty="0" smtClean="0">
                <a:solidFill>
                  <a:srgbClr val="FEA022"/>
                </a:solidFill>
              </a:rPr>
              <a:t>…</a:t>
            </a:r>
            <a:r>
              <a:rPr lang="en-US" sz="2400" b="1" i="1" baseline="30000" dirty="0" smtClean="0">
                <a:solidFill>
                  <a:srgbClr val="FEA022"/>
                </a:solidFill>
              </a:rPr>
              <a:t> </a:t>
            </a:r>
            <a:r>
              <a:rPr lang="en-US" sz="2400" i="1" u="sng" dirty="0" smtClean="0">
                <a:solidFill>
                  <a:srgbClr val="FEA022"/>
                </a:solidFill>
              </a:rPr>
              <a:t>他止息刀兵</a:t>
            </a:r>
            <a:endParaRPr lang="en-US" sz="2400" i="1" dirty="0">
              <a:solidFill>
                <a:srgbClr val="FEA022"/>
              </a:solidFill>
            </a:endParaRPr>
          </a:p>
        </p:txBody>
      </p:sp>
    </p:spTree>
    <p:extLst>
      <p:ext uri="{BB962C8B-B14F-4D97-AF65-F5344CB8AC3E}">
        <p14:creationId xmlns:p14="http://schemas.microsoft.com/office/powerpoint/2010/main" val="950961619"/>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heme4">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Theme4.thmx</Template>
  <TotalTime>1442</TotalTime>
  <Words>1241</Words>
  <Application>Microsoft Macintosh PowerPoint</Application>
  <PresentationFormat>On-screen Show (4:3)</PresentationFormat>
  <Paragraphs>179</Paragraphs>
  <Slides>20</Slides>
  <Notes>18</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Theme4</vt:lpstr>
      <vt:lpstr>感恩季節裡對以色列的祝福</vt:lpstr>
      <vt:lpstr>恐怖份子的攻擊 11/19/15</vt:lpstr>
      <vt:lpstr>恐怖份子的攻擊 11/19/15</vt:lpstr>
      <vt:lpstr>PowerPoint Presentation</vt:lpstr>
      <vt:lpstr>約翰·凱瑞下週造訪以色列</vt:lpstr>
      <vt:lpstr>歐洲反猶太主義</vt:lpstr>
      <vt:lpstr>禱告事項#1: 以色列的平安</vt:lpstr>
      <vt:lpstr>禱告事項#1: 以色列的平安</vt:lpstr>
      <vt:lpstr>禱告事項#1: 以色列的平安</vt:lpstr>
      <vt:lpstr>禱告事項#2: 使外邦國家尊崇神</vt:lpstr>
      <vt:lpstr>法國的猶太人Aliyah (回歸)</vt:lpstr>
      <vt:lpstr>PowerPoint Presentation</vt:lpstr>
      <vt:lpstr>幫助全世界的猶太人Aliyah (回歸）</vt:lpstr>
      <vt:lpstr>幫助全世界的猶太人Aliyah (回歸）</vt:lpstr>
      <vt:lpstr>當地的慈惠工作</vt:lpstr>
      <vt:lpstr>危機中的以色列 Israel in Crisis</vt:lpstr>
      <vt:lpstr>祝福大屠殺的倖存者 </vt:lpstr>
      <vt:lpstr>祝福以色列</vt:lpstr>
      <vt:lpstr>祝福以色列</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感恩季節裡對以色利的祝福</dc:title>
  <dc:creator>Marian Pan</dc:creator>
  <cp:lastModifiedBy>Marian Pan</cp:lastModifiedBy>
  <cp:revision>37</cp:revision>
  <dcterms:created xsi:type="dcterms:W3CDTF">2015-11-21T21:13:25Z</dcterms:created>
  <dcterms:modified xsi:type="dcterms:W3CDTF">2015-11-23T02:15:32Z</dcterms:modified>
</cp:coreProperties>
</file>