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  <p:sldMasterId id="2147484200" r:id="rId2"/>
  </p:sldMasterIdLst>
  <p:notesMasterIdLst>
    <p:notesMasterId r:id="rId19"/>
  </p:notesMasterIdLst>
  <p:handoutMasterIdLst>
    <p:handoutMasterId r:id="rId20"/>
  </p:handoutMasterIdLst>
  <p:sldIdLst>
    <p:sldId id="560" r:id="rId3"/>
    <p:sldId id="601" r:id="rId4"/>
    <p:sldId id="583" r:id="rId5"/>
    <p:sldId id="556" r:id="rId6"/>
    <p:sldId id="612" r:id="rId7"/>
    <p:sldId id="609" r:id="rId8"/>
    <p:sldId id="604" r:id="rId9"/>
    <p:sldId id="605" r:id="rId10"/>
    <p:sldId id="610" r:id="rId11"/>
    <p:sldId id="602" r:id="rId12"/>
    <p:sldId id="611" r:id="rId13"/>
    <p:sldId id="606" r:id="rId14"/>
    <p:sldId id="607" r:id="rId15"/>
    <p:sldId id="608" r:id="rId16"/>
    <p:sldId id="561" r:id="rId17"/>
    <p:sldId id="56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88632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7AB55E-02F2-4179-AB5B-F331F03F7FAA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4A6E9C-9E5D-44C4-B092-32138E9A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29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1BBB72B-BC74-4EE0-8239-982887897987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4" tIns="46708" rIns="93414" bIns="467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414" tIns="46708" rIns="93414" bIns="467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wrap="square" lIns="93414" tIns="46708" rIns="93414" bIns="46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183CA9-1B40-4A37-8D38-13751977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7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pitchFamily="-107" charset="-128"/>
                <a:cs typeface="Arial"/>
                <a:sym typeface="Arial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  <a:cs typeface="Arial"/>
                <a:sym typeface="Arial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  <a:cs typeface="Arial"/>
                <a:sym typeface="Arial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Rectangle 37"/>
          <p:cNvSpPr>
            <a:spLocks noChangeArrowheads="1"/>
          </p:cNvSpPr>
          <p:nvPr userDrawn="1"/>
        </p:nvSpPr>
        <p:spPr bwMode="auto">
          <a:xfrm>
            <a:off x="227013" y="214313"/>
            <a:ext cx="8683625" cy="928687"/>
          </a:xfrm>
          <a:prstGeom prst="rect">
            <a:avLst/>
          </a:prstGeom>
          <a:solidFill>
            <a:srgbClr val="80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smtClean="0">
              <a:solidFill>
                <a:srgbClr val="808180"/>
              </a:solidFill>
              <a:latin typeface="Times" pitchFamily="18" charset="0"/>
              <a:ea typeface="ＭＳ Ｐゴシック" pitchFamily="-107" charset="-128"/>
              <a:cs typeface="Arial"/>
              <a:sym typeface="Arial"/>
            </a:endParaRPr>
          </a:p>
        </p:txBody>
      </p:sp>
      <p:sp>
        <p:nvSpPr>
          <p:cNvPr id="19" name="Rectangle 39"/>
          <p:cNvSpPr>
            <a:spLocks noChangeArrowheads="1"/>
          </p:cNvSpPr>
          <p:nvPr userDrawn="1"/>
        </p:nvSpPr>
        <p:spPr bwMode="auto">
          <a:xfrm>
            <a:off x="7239000" y="214313"/>
            <a:ext cx="1671638" cy="928687"/>
          </a:xfrm>
          <a:prstGeom prst="rect">
            <a:avLst/>
          </a:prstGeom>
          <a:solidFill>
            <a:srgbClr val="8CD5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imes" pitchFamily="18" charset="0"/>
              <a:ea typeface="ＭＳ Ｐゴシック" pitchFamily="-107" charset="-128"/>
              <a:cs typeface="Arial"/>
              <a:sym typeface="Arial"/>
            </a:endParaRPr>
          </a:p>
        </p:txBody>
      </p:sp>
      <p:sp>
        <p:nvSpPr>
          <p:cNvPr id="20" name="Rectangle 42"/>
          <p:cNvSpPr>
            <a:spLocks noChangeArrowheads="1"/>
          </p:cNvSpPr>
          <p:nvPr userDrawn="1"/>
        </p:nvSpPr>
        <p:spPr bwMode="auto">
          <a:xfrm>
            <a:off x="2578100" y="6629400"/>
            <a:ext cx="6337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hangingPunct="0"/>
            <a:r>
              <a:rPr lang="en-US" sz="800" smtClean="0">
                <a:solidFill>
                  <a:srgbClr val="808180"/>
                </a:solidFill>
                <a:latin typeface="Arial" charset="0"/>
                <a:ea typeface="ＭＳ Ｐゴシック" pitchFamily="-107" charset="-128"/>
                <a:cs typeface="Arial"/>
                <a:sym typeface="Arial"/>
              </a:rPr>
              <a:t>FRCC Israel H&amp;B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E96DFC-7C5A-4264-A961-B9E720055DB3}" type="datetime1">
              <a:rPr lang="en-US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248AF1-AA91-4327-8AB5-09F0046256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1879-73CC-4031-8B05-EC896776E9F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5715-6257-45B0-BAFB-3234F7CC89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7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BA65-B9DB-4A85-BB2A-952F191E754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1C91-BE15-4E1A-805B-3A2CBD33BB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9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DBF0-6062-4704-BA5D-6EA3E2371B2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4002-0114-49AC-8D87-AB0E2735C8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0E83-062A-46CB-A83A-1AD7C20D803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D5E2-98A2-4669-AAC4-792A10B068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6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5A67-014E-4448-9F8F-34F9459F033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3B35-F897-49C6-B1AC-3AE788178A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45331-FF49-4C4C-B596-1C50E07E6345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DF75-D454-498E-BF75-55A697FBE0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0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C341-DFEA-47DE-A2E8-6BED344FBA5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24D5-3308-463F-8004-FB5CFB2755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95E9-E278-4F2A-B691-B43542A7020C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B691-4963-43E4-B459-69016BE16D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3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1BA3-8E91-4699-BCF3-7E183002373F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90A0-56F1-4617-BC9B-66E7C7B789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9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9713-05A3-4A30-AD92-9A32A3408F2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4EDF-FAD6-429F-99D8-D35E773286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75AEF6F-1E87-4CF6-9DF9-C6655865E021}" type="datetime1">
              <a:rPr lang="en-US" smtClean="0"/>
              <a:pPr>
                <a:defRPr/>
              </a:pPr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22338B4-BC97-44CA-97C5-E78E93BBCB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  <a:cs typeface="Arial"/>
                <a:sym typeface="Arial"/>
              </a:endParaRPr>
            </a:p>
          </p:txBody>
        </p:sp>
        <p:sp>
          <p:nvSpPr>
            <p:cNvPr id="10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  <a:cs typeface="Arial"/>
                <a:sym typeface="Arial"/>
              </a:endParaRPr>
            </a:p>
          </p:txBody>
        </p:sp>
        <p:grpSp>
          <p:nvGrpSpPr>
            <p:cNvPr id="10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  <a:cs typeface="Arial"/>
                  <a:sym typeface="Arial"/>
                </a:endParaRPr>
              </a:p>
            </p:txBody>
          </p:sp>
        </p:grpSp>
      </p:grp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859C9B8-55CE-420F-86C3-4C4872C2CDE2}" type="datetime1">
              <a:rPr lang="en-US">
                <a:solidFill>
                  <a:srgbClr val="FFFFFF"/>
                </a:solidFill>
                <a:latin typeface="Tahoma" charset="0"/>
                <a:ea typeface="ＭＳ Ｐゴシック" pitchFamily="-107" charset="-128"/>
                <a:cs typeface="Arial"/>
                <a:sym typeface="Arial"/>
              </a:rPr>
              <a:pPr>
                <a:defRPr/>
              </a:pPr>
              <a:t>1/7/2016</a:t>
            </a:fld>
            <a:endParaRPr lang="en-US">
              <a:solidFill>
                <a:srgbClr val="FFFFFF"/>
              </a:solidFill>
              <a:latin typeface="Tahoma" charset="0"/>
              <a:ea typeface="ＭＳ Ｐゴシック" pitchFamily="-107" charset="-128"/>
              <a:cs typeface="Arial"/>
              <a:sym typeface="Arial"/>
            </a:endParaRP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 charset="0"/>
              <a:ea typeface="ＭＳ Ｐゴシック" pitchFamily="-107" charset="-128"/>
              <a:cs typeface="Arial"/>
              <a:sym typeface="Arial"/>
            </a:endParaRP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DEE6957-7347-4F38-9B19-0131E6319937}" type="slidenum">
              <a:rPr lang="en-US">
                <a:solidFill>
                  <a:srgbClr val="FFFFFF"/>
                </a:solidFill>
                <a:latin typeface="Tahoma" charset="0"/>
                <a:ea typeface="ＭＳ Ｐゴシック" pitchFamily="-107" charset="-128"/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charset="0"/>
              <a:ea typeface="ＭＳ Ｐゴシック" pitchFamily="-107" charset="-128"/>
              <a:cs typeface="Arial"/>
              <a:sym typeface="Arial"/>
            </a:endParaRPr>
          </a:p>
        </p:txBody>
      </p:sp>
      <p:sp>
        <p:nvSpPr>
          <p:cNvPr id="1032" name="Rectangle 37"/>
          <p:cNvSpPr>
            <a:spLocks noChangeArrowheads="1"/>
          </p:cNvSpPr>
          <p:nvPr userDrawn="1"/>
        </p:nvSpPr>
        <p:spPr bwMode="auto">
          <a:xfrm>
            <a:off x="227013" y="214313"/>
            <a:ext cx="8683625" cy="928687"/>
          </a:xfrm>
          <a:prstGeom prst="rect">
            <a:avLst/>
          </a:prstGeom>
          <a:solidFill>
            <a:srgbClr val="80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smtClean="0">
              <a:solidFill>
                <a:srgbClr val="808180"/>
              </a:solidFill>
              <a:latin typeface="Times" pitchFamily="18" charset="0"/>
              <a:ea typeface="ＭＳ Ｐゴシック" pitchFamily="-107" charset="-128"/>
              <a:cs typeface="Arial"/>
              <a:sym typeface="Arial"/>
            </a:endParaRPr>
          </a:p>
        </p:txBody>
      </p:sp>
      <p:sp>
        <p:nvSpPr>
          <p:cNvPr id="1033" name="Rectangle 39"/>
          <p:cNvSpPr>
            <a:spLocks noChangeArrowheads="1"/>
          </p:cNvSpPr>
          <p:nvPr userDrawn="1"/>
        </p:nvSpPr>
        <p:spPr bwMode="auto">
          <a:xfrm>
            <a:off x="7239000" y="214313"/>
            <a:ext cx="1671638" cy="928687"/>
          </a:xfrm>
          <a:prstGeom prst="rect">
            <a:avLst/>
          </a:prstGeom>
          <a:solidFill>
            <a:srgbClr val="8CD5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smtClean="0">
              <a:solidFill>
                <a:srgbClr val="FFFFFF"/>
              </a:solidFill>
              <a:latin typeface="Times" pitchFamily="18" charset="0"/>
              <a:ea typeface="ＭＳ Ｐゴシック" pitchFamily="-107" charset="-128"/>
              <a:cs typeface="Arial"/>
              <a:sym typeface="Arial"/>
            </a:endParaRPr>
          </a:p>
        </p:txBody>
      </p:sp>
      <p:sp>
        <p:nvSpPr>
          <p:cNvPr id="1034" name="Rectangle 42"/>
          <p:cNvSpPr>
            <a:spLocks noChangeArrowheads="1"/>
          </p:cNvSpPr>
          <p:nvPr userDrawn="1"/>
        </p:nvSpPr>
        <p:spPr bwMode="auto">
          <a:xfrm>
            <a:off x="2578100" y="6629400"/>
            <a:ext cx="6337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hangingPunct="0"/>
            <a:r>
              <a:rPr lang="en-US" sz="800" smtClean="0">
                <a:solidFill>
                  <a:srgbClr val="808180"/>
                </a:solidFill>
                <a:latin typeface="Arial" charset="0"/>
                <a:ea typeface="ＭＳ Ｐゴシック" pitchFamily="-107" charset="-128"/>
                <a:cs typeface="Arial"/>
                <a:sym typeface="Arial"/>
              </a:rPr>
              <a:t>FRCC Israel H&amp;B</a:t>
            </a:r>
          </a:p>
        </p:txBody>
      </p:sp>
    </p:spTree>
    <p:extLst>
      <p:ext uri="{BB962C8B-B14F-4D97-AF65-F5344CB8AC3E}">
        <p14:creationId xmlns:p14="http://schemas.microsoft.com/office/powerpoint/2010/main" val="3650501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198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23622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2015</a:t>
            </a:r>
            <a:r>
              <a:rPr lang="zh-CN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住棚節至今的</a:t>
            </a:r>
            <a:r>
              <a:rPr lang="zh-TW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屬靈爭戰</a:t>
            </a:r>
            <a:r>
              <a:rPr lang="zh-CN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：回教，教宗，与人本主义</a:t>
            </a:r>
            <a:r>
              <a:rPr lang="en-US" altLang="zh-TW" sz="5400" dirty="0" smtClean="0">
                <a:solidFill>
                  <a:schemeClr val="tx1"/>
                </a:solidFill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0</a:t>
            </a:r>
            <a:r>
              <a:rPr lang="en-US" altLang="zh-CN" dirty="0" smtClean="0">
                <a:solidFill>
                  <a:schemeClr val="tx1"/>
                </a:solidFill>
              </a:rPr>
              <a:t>1/10/2016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FF00"/>
                </a:solidFill>
              </a:rPr>
              <a:t>人本主</a:t>
            </a:r>
            <a:r>
              <a:rPr lang="zh-CN" altLang="en-US" sz="4400" b="1" dirty="0">
                <a:solidFill>
                  <a:srgbClr val="FFFF00"/>
                </a:solidFill>
              </a:rPr>
              <a:t>义</a:t>
            </a:r>
            <a:endParaRPr lang="en-US" altLang="zh-TW" sz="4400" b="1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85942" cy="20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 lIns="64008" tIns="32004" rIns="64008" bIns="32004">
            <a:noAutofit/>
          </a:bodyPr>
          <a:lstStyle/>
          <a:p>
            <a:r>
              <a:rPr lang="zh-CN" altLang="en-US" sz="6700" dirty="0">
                <a:solidFill>
                  <a:schemeClr val="tx1"/>
                </a:solidFill>
              </a:rPr>
              <a:t>神在一切环境中掌权</a:t>
            </a:r>
            <a:endParaRPr lang="en-US" sz="6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057400"/>
            <a:ext cx="8686800" cy="1905000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这</a:t>
            </a:r>
            <a:r>
              <a:rPr lang="zh-CN" altLang="en-US" sz="4000" dirty="0"/>
              <a:t>是自使徒行传的时代之后，最显著的得着犹太人活</a:t>
            </a:r>
            <a:r>
              <a:rPr lang="zh-CN" altLang="en-US" sz="4000" dirty="0" smtClean="0"/>
              <a:t>动。</a:t>
            </a:r>
            <a:endParaRPr lang="en-US" altLang="zh-CN" sz="4000" dirty="0" smtClean="0"/>
          </a:p>
          <a:p>
            <a:r>
              <a:rPr lang="zh-CN" altLang="en-US" sz="4000" dirty="0"/>
              <a:t>男女老</a:t>
            </a:r>
            <a:r>
              <a:rPr lang="zh-CN" altLang="en-US" sz="4000" dirty="0" smtClean="0"/>
              <a:t>幼聆听犹</a:t>
            </a:r>
            <a:r>
              <a:rPr lang="zh-CN" altLang="en-US" sz="4000" dirty="0"/>
              <a:t>太裔牧师罗斯（</a:t>
            </a:r>
            <a:r>
              <a:rPr lang="en-US" altLang="zh-CN" sz="4000" dirty="0"/>
              <a:t>Sid Roth</a:t>
            </a:r>
            <a:r>
              <a:rPr lang="zh-CN" altLang="en-US" sz="4000" dirty="0" smtClean="0"/>
              <a:t>）的</a:t>
            </a:r>
            <a:r>
              <a:rPr lang="en-US" altLang="zh-CN" sz="4000" dirty="0"/>
              <a:t>《</a:t>
            </a:r>
            <a:r>
              <a:rPr lang="zh-CN" altLang="en-US" sz="4000" dirty="0"/>
              <a:t>超自然</a:t>
            </a:r>
            <a:r>
              <a:rPr lang="en-US" altLang="zh-CN" sz="4000" dirty="0"/>
              <a:t>》</a:t>
            </a:r>
            <a:r>
              <a:rPr lang="zh-CN" altLang="en-US" sz="4000" dirty="0"/>
              <a:t>（</a:t>
            </a:r>
            <a:r>
              <a:rPr lang="en-US" altLang="zh-CN" sz="4000" dirty="0"/>
              <a:t>It's Supernatural</a:t>
            </a:r>
            <a:r>
              <a:rPr lang="zh-CN" altLang="en-US" sz="4000" dirty="0" smtClean="0"/>
              <a:t>）节</a:t>
            </a:r>
            <a:r>
              <a:rPr lang="zh-CN" altLang="en-US" sz="4000" dirty="0"/>
              <a:t>目，然后</a:t>
            </a:r>
            <a:r>
              <a:rPr lang="zh-CN" altLang="en-US" sz="4000" dirty="0" smtClean="0"/>
              <a:t>由俄语译</a:t>
            </a:r>
            <a:r>
              <a:rPr lang="zh-CN" altLang="en-US" sz="4000" dirty="0"/>
              <a:t>者口译</a:t>
            </a:r>
            <a:r>
              <a:rPr lang="zh-CN" altLang="en-US" sz="4000" dirty="0" smtClean="0"/>
              <a:t>，敬</a:t>
            </a:r>
            <a:r>
              <a:rPr lang="zh-CN" altLang="en-US" sz="4000" dirty="0"/>
              <a:t>拜领袖亚伦（</a:t>
            </a:r>
            <a:r>
              <a:rPr lang="en-US" altLang="zh-CN" sz="4000" dirty="0"/>
              <a:t>Joshua Aaron</a:t>
            </a:r>
            <a:r>
              <a:rPr lang="zh-CN" altLang="en-US" sz="4000" dirty="0"/>
              <a:t>）用希伯来</a:t>
            </a:r>
            <a:r>
              <a:rPr lang="zh-CN" altLang="en-US" sz="4000" dirty="0" smtClean="0"/>
              <a:t>语领</a:t>
            </a:r>
            <a:r>
              <a:rPr lang="zh-CN" altLang="en-US" sz="4000" dirty="0"/>
              <a:t>敬拜。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" y="152400"/>
            <a:ext cx="8915400" cy="18288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600" dirty="0">
                <a:solidFill>
                  <a:schemeClr val="tx1"/>
                </a:solidFill>
              </a:rPr>
              <a:t>以色列发生近</a:t>
            </a:r>
            <a:r>
              <a:rPr lang="en-US" altLang="zh-CN" sz="3600" dirty="0">
                <a:solidFill>
                  <a:schemeClr val="tx1"/>
                </a:solidFill>
              </a:rPr>
              <a:t>2,000</a:t>
            </a:r>
            <a:r>
              <a:rPr lang="zh-CN" altLang="en-US" sz="3600" dirty="0">
                <a:solidFill>
                  <a:schemeClr val="tx1"/>
                </a:solidFill>
              </a:rPr>
              <a:t>年来的首次神迹</a:t>
            </a:r>
            <a:r>
              <a:rPr lang="zh-CN" altLang="en-US" sz="3600" dirty="0" smtClean="0">
                <a:solidFill>
                  <a:schemeClr val="tx1"/>
                </a:solidFill>
              </a:rPr>
              <a:t>：千</a:t>
            </a:r>
            <a:r>
              <a:rPr lang="zh-CN" altLang="en-US" sz="3600" dirty="0">
                <a:solidFill>
                  <a:schemeClr val="tx1"/>
                </a:solidFill>
              </a:rPr>
              <a:t>名犹太人在特拉维</a:t>
            </a:r>
            <a:r>
              <a:rPr lang="zh-CN" altLang="en-US" sz="3600" dirty="0" smtClean="0">
                <a:solidFill>
                  <a:schemeClr val="tx1"/>
                </a:solidFill>
              </a:rPr>
              <a:t>夫聆听</a:t>
            </a:r>
            <a:r>
              <a:rPr lang="zh-CN" altLang="en-US" sz="3600" dirty="0">
                <a:solidFill>
                  <a:schemeClr val="tx1"/>
                </a:solidFill>
              </a:rPr>
              <a:t>福</a:t>
            </a:r>
            <a:r>
              <a:rPr lang="zh-CN" altLang="en-US" sz="3600" dirty="0" smtClean="0">
                <a:solidFill>
                  <a:schemeClr val="tx1"/>
                </a:solidFill>
              </a:rPr>
              <a:t>音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zh-CN" sz="2900" dirty="0" smtClean="0">
                <a:solidFill>
                  <a:schemeClr val="tx1"/>
                </a:solidFill>
              </a:rPr>
              <a:t>《</a:t>
            </a:r>
            <a:r>
              <a:rPr lang="zh-CN" altLang="en-US" sz="2900" dirty="0" smtClean="0">
                <a:solidFill>
                  <a:schemeClr val="tx1"/>
                </a:solidFill>
              </a:rPr>
              <a:t>取</a:t>
            </a:r>
            <a:r>
              <a:rPr lang="zh-CN" altLang="en-US" sz="2900" dirty="0">
                <a:solidFill>
                  <a:schemeClr val="tx1"/>
                </a:solidFill>
              </a:rPr>
              <a:t>材自</a:t>
            </a:r>
            <a:r>
              <a:rPr lang="en-US" altLang="zh-CN" sz="2900" dirty="0" err="1" smtClean="0">
                <a:solidFill>
                  <a:schemeClr val="tx1"/>
                </a:solidFill>
              </a:rPr>
              <a:t>charismanews</a:t>
            </a:r>
            <a:r>
              <a:rPr lang="en-US" altLang="zh-CN" sz="2900" dirty="0" smtClean="0">
                <a:solidFill>
                  <a:schemeClr val="tx1"/>
                </a:solidFill>
              </a:rPr>
              <a:t>》</a:t>
            </a:r>
            <a:endParaRPr lang="en-US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76400"/>
            <a:ext cx="8686800" cy="1905000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开始群众非</a:t>
            </a:r>
            <a:r>
              <a:rPr lang="zh-CN" altLang="en-US" sz="3200" dirty="0"/>
              <a:t>常排斥福音信息</a:t>
            </a:r>
            <a:r>
              <a:rPr lang="zh-CN" altLang="en-US" sz="3200" dirty="0" smtClean="0"/>
              <a:t>，有</a:t>
            </a:r>
            <a:r>
              <a:rPr lang="zh-CN" altLang="en-US" sz="3200" dirty="0"/>
              <a:t>人离</a:t>
            </a:r>
            <a:r>
              <a:rPr lang="zh-CN" altLang="en-US" sz="3200" dirty="0" smtClean="0"/>
              <a:t>开一</a:t>
            </a:r>
            <a:r>
              <a:rPr lang="zh-CN" altLang="en-US" sz="3200" dirty="0"/>
              <a:t>会儿才回来。以色列很少</a:t>
            </a:r>
            <a:r>
              <a:rPr lang="zh-CN" altLang="en-US" sz="3200" dirty="0" smtClean="0"/>
              <a:t>有这种布道活动。</a:t>
            </a:r>
            <a:endParaRPr lang="en-US" altLang="zh-CN" sz="3200" dirty="0" smtClean="0"/>
          </a:p>
          <a:p>
            <a:endParaRPr lang="zh-CN" altLang="en-US" sz="3200" dirty="0"/>
          </a:p>
          <a:p>
            <a:r>
              <a:rPr lang="zh-CN" altLang="en-US" sz="3200" dirty="0" smtClean="0"/>
              <a:t>突</a:t>
            </a:r>
            <a:r>
              <a:rPr lang="zh-CN" altLang="en-US" sz="3200" dirty="0"/>
              <a:t>然气氛改变。罗斯开始谈论神无条件的爱</a:t>
            </a:r>
            <a:r>
              <a:rPr lang="zh-CN" altLang="en-US" sz="3200" dirty="0" smtClean="0"/>
              <a:t>；群</a:t>
            </a:r>
            <a:r>
              <a:rPr lang="zh-CN" altLang="en-US" sz="3200" dirty="0"/>
              <a:t>众的眼睛专注，心也敞开。当罗斯更深传讲见证时，群众开始有回应。接着，发生超自然的事：罗斯改</a:t>
            </a:r>
            <a:r>
              <a:rPr lang="zh-CN" altLang="en-US" sz="3200" dirty="0" smtClean="0"/>
              <a:t>而为</a:t>
            </a:r>
            <a:r>
              <a:rPr lang="zh-CN" altLang="en-US" sz="3200" dirty="0"/>
              <a:t>与会者祷告，有数百人出来见证他们的身体立即得医治，甚至还没举手就蒙神医治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" y="152400"/>
            <a:ext cx="8915400" cy="18288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600" dirty="0">
                <a:solidFill>
                  <a:schemeClr val="tx1"/>
                </a:solidFill>
              </a:rPr>
              <a:t>以色列发生近</a:t>
            </a:r>
            <a:r>
              <a:rPr lang="en-US" altLang="zh-CN" sz="3600" dirty="0">
                <a:solidFill>
                  <a:schemeClr val="tx1"/>
                </a:solidFill>
              </a:rPr>
              <a:t>2,000</a:t>
            </a:r>
            <a:r>
              <a:rPr lang="zh-CN" altLang="en-US" sz="3600" dirty="0">
                <a:solidFill>
                  <a:schemeClr val="tx1"/>
                </a:solidFill>
              </a:rPr>
              <a:t>年来的首次神迹</a:t>
            </a:r>
            <a:r>
              <a:rPr lang="zh-CN" altLang="en-US" sz="3600" dirty="0" smtClean="0">
                <a:solidFill>
                  <a:schemeClr val="tx1"/>
                </a:solidFill>
              </a:rPr>
              <a:t>：千</a:t>
            </a:r>
            <a:r>
              <a:rPr lang="zh-CN" altLang="en-US" sz="3600" dirty="0">
                <a:solidFill>
                  <a:schemeClr val="tx1"/>
                </a:solidFill>
              </a:rPr>
              <a:t>名犹太人在特拉维</a:t>
            </a:r>
            <a:r>
              <a:rPr lang="zh-CN" altLang="en-US" sz="3600" dirty="0" smtClean="0">
                <a:solidFill>
                  <a:schemeClr val="tx1"/>
                </a:solidFill>
              </a:rPr>
              <a:t>夫聆听福</a:t>
            </a:r>
            <a:r>
              <a:rPr lang="zh-CN" altLang="en-US" sz="3600" dirty="0">
                <a:solidFill>
                  <a:schemeClr val="tx1"/>
                </a:solidFill>
              </a:rPr>
              <a:t>音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76400"/>
            <a:ext cx="8686800" cy="1905000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呼</a:t>
            </a:r>
            <a:r>
              <a:rPr lang="zh-CN" altLang="en-US" sz="3200" dirty="0"/>
              <a:t>召</a:t>
            </a:r>
            <a:r>
              <a:rPr lang="zh-CN" altLang="en-US" sz="3200" dirty="0" smtClean="0"/>
              <a:t>时几</a:t>
            </a:r>
            <a:r>
              <a:rPr lang="zh-CN" altLang="en-US" sz="3200" dirty="0"/>
              <a:t>乎每位会众都站起来作悔改和接受救恩的祷告，接受耶稣是他们的弥赛亚和主；有人甚至留下来接受个别祷告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CN" altLang="en-US" sz="3200" dirty="0" smtClean="0"/>
              <a:t>当</a:t>
            </a:r>
            <a:r>
              <a:rPr lang="zh-CN" altLang="en-US" sz="3200" dirty="0"/>
              <a:t>地牧师将会持续跟进，门训决志者。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" y="152400"/>
            <a:ext cx="8915400" cy="18288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600" dirty="0">
                <a:solidFill>
                  <a:schemeClr val="tx1"/>
                </a:solidFill>
              </a:rPr>
              <a:t>以色列发生近</a:t>
            </a:r>
            <a:r>
              <a:rPr lang="en-US" altLang="zh-CN" sz="3600" dirty="0">
                <a:solidFill>
                  <a:schemeClr val="tx1"/>
                </a:solidFill>
              </a:rPr>
              <a:t>2,000</a:t>
            </a:r>
            <a:r>
              <a:rPr lang="zh-CN" altLang="en-US" sz="3600" dirty="0">
                <a:solidFill>
                  <a:schemeClr val="tx1"/>
                </a:solidFill>
              </a:rPr>
              <a:t>年来的首次神迹</a:t>
            </a:r>
            <a:r>
              <a:rPr lang="zh-CN" altLang="en-US" sz="3600" dirty="0" smtClean="0">
                <a:solidFill>
                  <a:schemeClr val="tx1"/>
                </a:solidFill>
              </a:rPr>
              <a:t>：千</a:t>
            </a:r>
            <a:r>
              <a:rPr lang="zh-CN" altLang="en-US" sz="3600" dirty="0">
                <a:solidFill>
                  <a:schemeClr val="tx1"/>
                </a:solidFill>
              </a:rPr>
              <a:t>名犹太人在特拉维</a:t>
            </a:r>
            <a:r>
              <a:rPr lang="zh-CN" altLang="en-US" sz="3600" dirty="0" smtClean="0">
                <a:solidFill>
                  <a:schemeClr val="tx1"/>
                </a:solidFill>
              </a:rPr>
              <a:t>夫聆听福</a:t>
            </a:r>
            <a:r>
              <a:rPr lang="zh-CN" altLang="en-US" sz="3600" dirty="0">
                <a:solidFill>
                  <a:schemeClr val="tx1"/>
                </a:solidFill>
              </a:rPr>
              <a:t>音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CN" sz="3600" dirty="0">
                <a:solidFill>
                  <a:srgbClr val="FFFF00"/>
                </a:solidFill>
              </a:rPr>
              <a:t>1</a:t>
            </a:r>
            <a:r>
              <a:rPr lang="en-US" altLang="zh-Hant" sz="3600" dirty="0" smtClean="0">
                <a:solidFill>
                  <a:srgbClr val="FFFF00"/>
                </a:solidFill>
              </a:rPr>
              <a:t>.</a:t>
            </a:r>
            <a:r>
              <a:rPr lang="zh-Hant" altLang="en-US" sz="3600" dirty="0">
                <a:solidFill>
                  <a:srgbClr val="FFFF00"/>
                </a:solidFill>
              </a:rPr>
              <a:t>為著猶太人和巴勒斯</a:t>
            </a:r>
            <a:r>
              <a:rPr lang="zh-Hant" altLang="en-US" sz="3600" dirty="0" smtClean="0">
                <a:solidFill>
                  <a:srgbClr val="FFFF00"/>
                </a:solidFill>
              </a:rPr>
              <a:t>坦靈</a:t>
            </a:r>
            <a:r>
              <a:rPr lang="zh-Hant" altLang="en-US" sz="3600" dirty="0">
                <a:solidFill>
                  <a:srgbClr val="FFFF00"/>
                </a:solidFill>
              </a:rPr>
              <a:t>魂的收</a:t>
            </a:r>
            <a:r>
              <a:rPr lang="zh-Hant" altLang="en-US" sz="3600" dirty="0" smtClean="0">
                <a:solidFill>
                  <a:srgbClr val="FFFF00"/>
                </a:solidFill>
              </a:rPr>
              <a:t>割</a:t>
            </a:r>
            <a:r>
              <a:rPr lang="zh-CN" altLang="en-US" sz="3600" dirty="0" smtClean="0">
                <a:solidFill>
                  <a:srgbClr val="FF0000"/>
                </a:solidFill>
              </a:rPr>
              <a:t>赞美神</a:t>
            </a:r>
            <a:endParaRPr lang="zh-TW" altLang="en-US" sz="3600" u="sng" dirty="0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3600" dirty="0">
                <a:effectLst/>
              </a:rPr>
              <a:t>被謊</a:t>
            </a:r>
            <a:r>
              <a:rPr lang="zh-TW" altLang="en-US" sz="3600" dirty="0" smtClean="0">
                <a:effectLst/>
              </a:rPr>
              <a:t>言煽動影</a:t>
            </a:r>
            <a:r>
              <a:rPr lang="zh-TW" altLang="en-US" sz="3600" dirty="0">
                <a:effectLst/>
              </a:rPr>
              <a:t>響的人</a:t>
            </a:r>
            <a:r>
              <a:rPr lang="zh-TW" altLang="en-US" sz="3600" dirty="0" smtClean="0">
                <a:effectLst/>
              </a:rPr>
              <a:t>們要</a:t>
            </a:r>
            <a:r>
              <a:rPr lang="zh-TW" altLang="en-US" sz="3600" dirty="0">
                <a:effectLst/>
              </a:rPr>
              <a:t>領</a:t>
            </a:r>
            <a:r>
              <a:rPr lang="zh-TW" altLang="en-US" sz="3600" dirty="0" smtClean="0">
                <a:effectLst/>
              </a:rPr>
              <a:t>受神的</a:t>
            </a:r>
            <a:r>
              <a:rPr lang="zh-TW" altLang="en-US" sz="3600" dirty="0">
                <a:effectLst/>
              </a:rPr>
              <a:t>異象，異夢和主的造訪</a:t>
            </a:r>
            <a:r>
              <a:rPr lang="zh-TW" altLang="en-US" sz="3600" dirty="0" smtClean="0">
                <a:effectLst/>
              </a:rPr>
              <a:t>。主改</a:t>
            </a:r>
            <a:r>
              <a:rPr lang="zh-TW" altLang="en-US" sz="3600" dirty="0">
                <a:effectLst/>
              </a:rPr>
              <a:t>變人</a:t>
            </a:r>
            <a:r>
              <a:rPr lang="zh-TW" altLang="en-US" sz="3600" dirty="0" smtClean="0">
                <a:effectLst/>
              </a:rPr>
              <a:t>心就</a:t>
            </a:r>
            <a:r>
              <a:rPr lang="zh-TW" altLang="en-US" sz="3600" dirty="0">
                <a:effectLst/>
              </a:rPr>
              <a:t>像</a:t>
            </a:r>
            <a:r>
              <a:rPr lang="zh-TW" altLang="en-US" sz="3600" dirty="0" smtClean="0">
                <a:effectLst/>
              </a:rPr>
              <a:t>祂</a:t>
            </a:r>
            <a:r>
              <a:rPr lang="en-US" sz="3600" dirty="0" err="1" smtClean="0">
                <a:effectLst/>
              </a:rPr>
              <a:t>扭轉</a:t>
            </a:r>
            <a:r>
              <a:rPr lang="zh-TW" altLang="en-US" sz="3600" dirty="0" smtClean="0">
                <a:effectLst/>
              </a:rPr>
              <a:t>大</a:t>
            </a:r>
            <a:r>
              <a:rPr lang="zh-TW" altLang="en-US" sz="3600" dirty="0">
                <a:effectLst/>
              </a:rPr>
              <a:t>數的掃</a:t>
            </a:r>
            <a:r>
              <a:rPr lang="zh-TW" altLang="en-US" sz="3600" dirty="0" smtClean="0">
                <a:effectLst/>
              </a:rPr>
              <a:t>羅</a:t>
            </a:r>
            <a:r>
              <a:rPr lang="zh-Hant" altLang="en-US" sz="3600" dirty="0" smtClean="0"/>
              <a:t>，</a:t>
            </a:r>
            <a:r>
              <a:rPr lang="en-US" sz="3600" dirty="0" smtClean="0">
                <a:effectLst/>
              </a:rPr>
              <a:t>扭轉猶太和</a:t>
            </a:r>
            <a:r>
              <a:rPr lang="zh-TW" altLang="en-US" sz="3600" dirty="0">
                <a:effectLst/>
              </a:rPr>
              <a:t>巴勒斯坦</a:t>
            </a:r>
            <a:r>
              <a:rPr lang="en-US" sz="3600" dirty="0" smtClean="0">
                <a:effectLst/>
              </a:rPr>
              <a:t>人，</a:t>
            </a:r>
            <a:r>
              <a:rPr lang="en-US" sz="3600" dirty="0">
                <a:effectLst/>
              </a:rPr>
              <a:t>使他們的心歸回向神。 </a:t>
            </a:r>
            <a:r>
              <a:rPr lang="en-US" sz="3600" dirty="0" err="1">
                <a:effectLst/>
              </a:rPr>
              <a:t>求神釋放救贖的光在</a:t>
            </a:r>
            <a:r>
              <a:rPr lang="en-US" sz="3600" dirty="0" err="1" smtClean="0">
                <a:effectLst/>
              </a:rPr>
              <a:t>以色列，</a:t>
            </a:r>
            <a:r>
              <a:rPr lang="en-US" sz="3600" dirty="0" err="1">
                <a:effectLst/>
              </a:rPr>
              <a:t>釋放耶穌寶血的能力</a:t>
            </a:r>
            <a:r>
              <a:rPr lang="en-US" sz="3600" dirty="0">
                <a:effectLst/>
              </a:rPr>
              <a:t> </a:t>
            </a:r>
            <a:r>
              <a:rPr lang="en-US" sz="3600" dirty="0" smtClean="0">
                <a:effectLst/>
              </a:rPr>
              <a:t>，</a:t>
            </a:r>
            <a:r>
              <a:rPr lang="zh-CN" altLang="en-US" sz="3600" dirty="0" smtClean="0">
                <a:effectLst/>
              </a:rPr>
              <a:t>除去</a:t>
            </a:r>
            <a:r>
              <a:rPr lang="en-US" sz="3600" dirty="0" err="1" smtClean="0">
                <a:effectLst/>
              </a:rPr>
              <a:t>仇恨謊言，使</a:t>
            </a:r>
            <a:r>
              <a:rPr lang="zh-TW" altLang="en-US" sz="3600" dirty="0">
                <a:effectLst/>
              </a:rPr>
              <a:t>人</a:t>
            </a:r>
            <a:r>
              <a:rPr lang="en-US" sz="3600" dirty="0" err="1" smtClean="0">
                <a:effectLst/>
              </a:rPr>
              <a:t>在神兒子裏有盼望</a:t>
            </a:r>
            <a:r>
              <a:rPr lang="en-US" sz="3600" dirty="0">
                <a:effectLst/>
              </a:rPr>
              <a:t>。</a:t>
            </a:r>
          </a:p>
          <a:p>
            <a:pPr marL="0" indent="0" eaLnBrk="1" hangingPunct="1">
              <a:buNone/>
            </a:pPr>
            <a:r>
              <a:rPr lang="zh-TW" altLang="en-US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羅</a:t>
            </a:r>
            <a:r>
              <a:rPr lang="en-US" altLang="zh-TW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12:19</a:t>
            </a:r>
            <a:r>
              <a:rPr lang="zh-CN" altLang="en-US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zh-TW" altLang="en-US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不</a:t>
            </a:r>
            <a:r>
              <a:rPr lang="zh-TW" altLang="en-US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要自己伸冤，寧可讓步，聽憑主怒；因為 經上記著：</a:t>
            </a:r>
            <a:r>
              <a:rPr lang="en-US" altLang="zh-TW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『</a:t>
            </a:r>
            <a:r>
              <a:rPr lang="zh-TW" altLang="en-US" sz="3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主說：「伸冤在我，我必報應。」</a:t>
            </a:r>
            <a:r>
              <a:rPr lang="en-US" altLang="zh-TW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』</a:t>
            </a:r>
            <a:r>
              <a:rPr lang="zh-CN" altLang="en-US" sz="3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altLang="zh-TW" sz="3600" b="1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7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30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200" kern="0" dirty="0" smtClean="0">
                <a:latin typeface="Arial"/>
                <a:cs typeface="Arial"/>
                <a:sym typeface="Arial"/>
              </a:rPr>
              <a:t>詩篇</a:t>
            </a:r>
            <a:r>
              <a:rPr lang="en-US" altLang="zh-TW" sz="3200" kern="0" dirty="0" smtClean="0">
                <a:latin typeface="Arial"/>
                <a:cs typeface="Arial"/>
                <a:sym typeface="Arial"/>
              </a:rPr>
              <a:t>64:2</a:t>
            </a:r>
            <a:r>
              <a:rPr lang="zh-TW" altLang="en-US" sz="3200" kern="0" dirty="0" smtClean="0">
                <a:latin typeface="Arial"/>
                <a:cs typeface="Arial"/>
                <a:sym typeface="Arial"/>
              </a:rPr>
              <a:t>求</a:t>
            </a:r>
            <a:r>
              <a:rPr lang="zh-TW" altLang="en-US" sz="3200" kern="0" dirty="0">
                <a:latin typeface="Arial"/>
                <a:cs typeface="Arial"/>
                <a:sym typeface="Arial"/>
              </a:rPr>
              <a:t>祢把我隱藏，使我脫離作惡之人的暗謀和作孽之人的擾亂</a:t>
            </a:r>
            <a:r>
              <a:rPr lang="zh-TW" altLang="en-US" sz="3200" kern="0" dirty="0" smtClean="0">
                <a:latin typeface="Arial"/>
                <a:cs typeface="Arial"/>
                <a:sym typeface="Arial"/>
              </a:rPr>
              <a:t>。</a:t>
            </a:r>
            <a:endParaRPr lang="en-US" altLang="zh-TW" sz="3200" kern="0" dirty="0" smtClean="0"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200" kern="0" dirty="0" smtClean="0">
                <a:latin typeface="Arial"/>
                <a:cs typeface="Arial"/>
                <a:sym typeface="Arial"/>
              </a:rPr>
              <a:t>詩</a:t>
            </a:r>
            <a:r>
              <a:rPr lang="zh-TW" altLang="en-US" sz="3200" kern="0" dirty="0">
                <a:latin typeface="Arial"/>
                <a:cs typeface="Arial"/>
                <a:sym typeface="Arial"/>
              </a:rPr>
              <a:t>篇</a:t>
            </a:r>
            <a:r>
              <a:rPr lang="en-US" altLang="zh-TW" sz="3200" kern="0" dirty="0">
                <a:latin typeface="Arial"/>
                <a:cs typeface="Arial"/>
                <a:sym typeface="Arial"/>
              </a:rPr>
              <a:t>68:1</a:t>
            </a:r>
            <a:r>
              <a:rPr lang="zh-TW" altLang="en-US" sz="3200" kern="0" dirty="0">
                <a:latin typeface="Arial"/>
                <a:cs typeface="Arial"/>
                <a:sym typeface="Arial"/>
              </a:rPr>
              <a:t>起來趕散祂的仇敵； 恨祂的人都從祂面前逃跑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/>
              <a:t>詩篇</a:t>
            </a:r>
            <a:r>
              <a:rPr lang="en-US" altLang="zh-CN" sz="3200" dirty="0"/>
              <a:t>138:7</a:t>
            </a:r>
            <a:r>
              <a:rPr lang="en-US" altLang="zh-TW" sz="3200" dirty="0"/>
              <a:t>7</a:t>
            </a:r>
            <a:r>
              <a:rPr lang="zh-TW" altLang="en-US" sz="3200" dirty="0"/>
              <a:t>我雖行在患難中、你必將我救活．我的仇敵發怒、你必伸手抵擋他們、你的右手也必救我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/>
              <a:t>尼希米</a:t>
            </a:r>
            <a:r>
              <a:rPr lang="zh-TW" altLang="en-US" sz="3200" dirty="0" smtClean="0"/>
              <a:t>記</a:t>
            </a:r>
            <a:r>
              <a:rPr lang="en-US" altLang="zh-TW" sz="3200" dirty="0" smtClean="0"/>
              <a:t>8:10</a:t>
            </a:r>
            <a:r>
              <a:rPr lang="zh-TW" altLang="en-US" sz="3200" dirty="0" smtClean="0"/>
              <a:t>你</a:t>
            </a:r>
            <a:r>
              <a:rPr lang="zh-TW" altLang="en-US" sz="3200" dirty="0"/>
              <a:t>們不要憂愁，因靠耶和華而得的喜樂是你們的力</a:t>
            </a:r>
            <a:r>
              <a:rPr lang="zh-TW" altLang="en-US" sz="3200" dirty="0" smtClean="0"/>
              <a:t>量</a:t>
            </a:r>
            <a:r>
              <a:rPr lang="en-US" altLang="zh-TW" sz="3200" dirty="0"/>
              <a:t>.</a:t>
            </a:r>
            <a:endParaRPr lang="en-US" sz="3200" kern="0" dirty="0">
              <a:latin typeface="Arial"/>
              <a:cs typeface="Arial"/>
              <a:sym typeface="Arial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838201"/>
          </a:xfrm>
        </p:spPr>
        <p:txBody>
          <a:bodyPr/>
          <a:lstStyle/>
          <a:p>
            <a:pPr marL="495300" indent="-495300" eaLnBrk="1" hangingPunct="1"/>
            <a:r>
              <a:rPr lang="en-US" altLang="zh-CN" sz="3500" dirty="0">
                <a:solidFill>
                  <a:srgbClr val="FFFF00"/>
                </a:solidFill>
              </a:rPr>
              <a:t>2</a:t>
            </a:r>
            <a:r>
              <a:rPr lang="en-US" altLang="zh-TW" sz="3500" dirty="0" smtClean="0">
                <a:solidFill>
                  <a:srgbClr val="FFFF00"/>
                </a:solidFill>
              </a:rPr>
              <a:t>.</a:t>
            </a:r>
            <a:r>
              <a:rPr lang="zh-TW" altLang="en-US" sz="35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神</a:t>
            </a:r>
            <a:r>
              <a:rPr lang="zh-TW" altLang="en-US" sz="4000" dirty="0" smtClean="0">
                <a:solidFill>
                  <a:srgbClr val="FFFF00"/>
                </a:solidFill>
                <a:effectLst/>
              </a:rPr>
              <a:t>再次伸出祂的手</a:t>
            </a:r>
            <a:r>
              <a:rPr lang="zh-CN" altLang="en-US" sz="4000" dirty="0" smtClean="0">
                <a:solidFill>
                  <a:srgbClr val="FFFF00"/>
                </a:solidFill>
                <a:effectLst/>
              </a:rPr>
              <a:t>使暴</a:t>
            </a:r>
            <a:r>
              <a:rPr lang="zh-CN" altLang="en-US" sz="4000" dirty="0">
                <a:solidFill>
                  <a:srgbClr val="FFFF00"/>
                </a:solidFill>
                <a:effectLst/>
              </a:rPr>
              <a:t>力</a:t>
            </a:r>
            <a:r>
              <a:rPr lang="zh-CN" altLang="en-US" sz="4000" dirty="0" smtClean="0">
                <a:solidFill>
                  <a:srgbClr val="FFFF00"/>
                </a:solidFill>
                <a:effectLst/>
              </a:rPr>
              <a:t>停止</a:t>
            </a:r>
            <a:endParaRPr lang="zh-TW" altLang="en-US" sz="4000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58480"/>
            <a:ext cx="2567609" cy="17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 lIns="64008" tIns="32004" rIns="64008" bIns="32004">
            <a:normAutofit fontScale="90000"/>
          </a:bodyPr>
          <a:lstStyle/>
          <a:p>
            <a:r>
              <a:rPr lang="zh-CN" altLang="en-US" sz="4900" dirty="0" smtClean="0">
                <a:solidFill>
                  <a:schemeClr val="tx1"/>
                </a:solidFill>
              </a:rPr>
              <a:t>耶</a:t>
            </a:r>
            <a:r>
              <a:rPr lang="zh-CN" altLang="en-US" sz="4900" dirty="0">
                <a:solidFill>
                  <a:schemeClr val="tx1"/>
                </a:solidFill>
              </a:rPr>
              <a:t>稣再</a:t>
            </a:r>
            <a:r>
              <a:rPr lang="zh-CN" altLang="en-US" sz="4900" dirty="0" smtClean="0">
                <a:solidFill>
                  <a:schemeClr val="tx1"/>
                </a:solidFill>
              </a:rPr>
              <a:t>来前</a:t>
            </a:r>
            <a:r>
              <a:rPr lang="zh-CN" altLang="en-US" sz="4900" dirty="0">
                <a:solidFill>
                  <a:schemeClr val="tx1"/>
                </a:solidFill>
              </a:rPr>
              <a:t>的一段时间里，撒</a:t>
            </a:r>
            <a:r>
              <a:rPr lang="zh-CN" altLang="en-US" sz="4900" dirty="0" smtClean="0">
                <a:solidFill>
                  <a:schemeClr val="tx1"/>
                </a:solidFill>
              </a:rPr>
              <a:t>旦争夺对世</a:t>
            </a:r>
            <a:r>
              <a:rPr lang="zh-CN" altLang="en-US" sz="4900" dirty="0">
                <a:solidFill>
                  <a:schemeClr val="tx1"/>
                </a:solidFill>
              </a:rPr>
              <a:t>界的统治</a:t>
            </a:r>
            <a:r>
              <a:rPr lang="zh-CN" altLang="en-US" sz="4900" dirty="0" smtClean="0">
                <a:solidFill>
                  <a:schemeClr val="tx1"/>
                </a:solidFill>
              </a:rPr>
              <a:t>权，使用：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2640"/>
            <a:ext cx="8534400" cy="4709160"/>
          </a:xfrm>
        </p:spPr>
        <p:txBody>
          <a:bodyPr lIns="64008" tIns="32004" rIns="64008" bIns="32004">
            <a:noAutofit/>
          </a:bodyPr>
          <a:lstStyle/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/>
              <a:t>天</a:t>
            </a:r>
            <a:r>
              <a:rPr lang="zh-CN" altLang="en-US" sz="4000" b="1" dirty="0"/>
              <a:t>主教</a:t>
            </a:r>
            <a:r>
              <a:rPr lang="zh-CN" altLang="en-US" sz="4000" b="1" dirty="0" smtClean="0"/>
              <a:t>会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>
                <a:solidFill>
                  <a:srgbClr val="FFFF00"/>
                </a:solidFill>
              </a:rPr>
              <a:t>敬拜假神的宗教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pPr marL="640080" indent="-640080">
              <a:buFont typeface="+mj-lt"/>
              <a:buAutoNum type="arabicPeriod"/>
            </a:pPr>
            <a:r>
              <a:rPr lang="zh-CN" altLang="en-US" sz="4000" b="1" dirty="0"/>
              <a:t>人本主</a:t>
            </a:r>
            <a:r>
              <a:rPr lang="zh-CN" altLang="en-US" sz="4000" b="1" dirty="0" smtClean="0"/>
              <a:t>义</a:t>
            </a:r>
            <a:r>
              <a:rPr lang="zh-CN" altLang="en-US" sz="4000" dirty="0"/>
              <a:t>；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 smtClean="0"/>
              <a:t>实</a:t>
            </a:r>
            <a:r>
              <a:rPr lang="zh-CN" altLang="en-US" sz="4000" dirty="0"/>
              <a:t>际都是撒旦的牵线木偶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531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敬拜假神的宗</a:t>
            </a:r>
            <a:r>
              <a:rPr lang="zh-CN" altLang="en-US" sz="4400" b="1" dirty="0" smtClean="0"/>
              <a:t>教 </a:t>
            </a:r>
            <a:r>
              <a:rPr lang="en-US" altLang="zh-CN" sz="4400" b="1" dirty="0" smtClean="0"/>
              <a:t>- </a:t>
            </a:r>
            <a:r>
              <a:rPr lang="zh-CN" altLang="en-US" sz="4400" b="1" dirty="0" smtClean="0"/>
              <a:t>住棚节起</a:t>
            </a:r>
            <a:r>
              <a:rPr lang="zh-TW" altLang="en-US" sz="4400" b="1" dirty="0" smtClean="0"/>
              <a:t>屬</a:t>
            </a:r>
            <a:r>
              <a:rPr lang="zh-TW" altLang="en-US" sz="4400" b="1" dirty="0"/>
              <a:t>靈爭戰所引起的風暴</a:t>
            </a:r>
            <a:r>
              <a:rPr lang="zh-CN" altLang="en-US" sz="4400" b="1" dirty="0" smtClean="0"/>
              <a:t>：</a:t>
            </a:r>
            <a:endParaRPr lang="en-US" altLang="zh-CN" sz="4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b="1" dirty="0"/>
              <a:t>神揀選了耶路撒冷與聖殿</a:t>
            </a:r>
            <a:r>
              <a:rPr lang="zh-TW" altLang="en-US" sz="4400" b="1" dirty="0" smtClean="0"/>
              <a:t>山</a:t>
            </a:r>
            <a:r>
              <a:rPr lang="zh-CN" altLang="en-US" sz="4400" b="1" dirty="0" smtClean="0"/>
              <a:t>。</a:t>
            </a:r>
            <a:endParaRPr lang="en-US" altLang="zh-TW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b="1" dirty="0" smtClean="0"/>
              <a:t>伊</a:t>
            </a:r>
            <a:r>
              <a:rPr lang="zh-TW" altLang="en-US" sz="4400" b="1" dirty="0"/>
              <a:t>斯</a:t>
            </a:r>
            <a:r>
              <a:rPr lang="zh-TW" altLang="en-US" sz="4400" b="1" dirty="0" smtClean="0"/>
              <a:t>蘭佔</a:t>
            </a:r>
            <a:r>
              <a:rPr lang="zh-TW" altLang="en-US" sz="4400" b="1" dirty="0"/>
              <a:t>據了聖殿山、阿薩克清真寺和圓頂</a:t>
            </a:r>
            <a:r>
              <a:rPr lang="zh-TW" altLang="en-US" sz="4400" b="1" dirty="0" smtClean="0"/>
              <a:t>寺</a:t>
            </a:r>
            <a:r>
              <a:rPr lang="zh-CN" altLang="en-US" sz="4400" b="1" dirty="0" smtClean="0"/>
              <a:t>。</a:t>
            </a:r>
            <a:endParaRPr lang="en-US" altLang="zh-CN" sz="4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b="1" dirty="0"/>
              <a:t>阿巴斯說猶太人用其污穢的雙腳在玷污聖殿山</a:t>
            </a:r>
            <a:r>
              <a:rPr lang="zh-CN" altLang="en-US" sz="4400" b="1" dirty="0" smtClean="0"/>
              <a:t>。</a:t>
            </a:r>
            <a:r>
              <a:rPr lang="zh-TW" altLang="en-US" sz="4400" b="1" dirty="0" smtClean="0"/>
              <a:t>許</a:t>
            </a:r>
            <a:r>
              <a:rPr lang="zh-TW" altLang="en-US" sz="4400" b="1" dirty="0"/>
              <a:t>多阿拉伯人從不知道任何別的，因為諸如此類的煽動深植於其教育系統</a:t>
            </a:r>
            <a:r>
              <a:rPr lang="zh-CN" altLang="en-US" sz="4400" b="1" dirty="0" smtClean="0"/>
              <a:t>。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21024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3124200"/>
            <a:ext cx="8686800" cy="19050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zh-TW" altLang="en-US" sz="4000" b="1" dirty="0" smtClean="0"/>
              <a:t>以</a:t>
            </a:r>
            <a:r>
              <a:rPr lang="zh-TW" altLang="en-US" sz="4000" b="1" dirty="0"/>
              <a:t>色列</a:t>
            </a:r>
            <a:r>
              <a:rPr lang="zh-TW" altLang="en-US" sz="4000" b="1" dirty="0" smtClean="0"/>
              <a:t>從</a:t>
            </a:r>
            <a:r>
              <a:rPr lang="en-US" altLang="zh-TW" sz="4000" b="1" dirty="0" smtClean="0"/>
              <a:t>2015</a:t>
            </a:r>
            <a:r>
              <a:rPr lang="zh-TW" altLang="en-US" sz="4000" b="1" dirty="0" smtClean="0"/>
              <a:t>住</a:t>
            </a:r>
            <a:r>
              <a:rPr lang="zh-TW" altLang="en-US" sz="4000" b="1" dirty="0"/>
              <a:t>棚</a:t>
            </a:r>
            <a:r>
              <a:rPr lang="zh-TW" altLang="en-US" sz="4000" b="1" dirty="0" smtClean="0"/>
              <a:t>節處於</a:t>
            </a:r>
            <a:r>
              <a:rPr lang="en-US" altLang="zh-TW" sz="4000" b="1" dirty="0" smtClean="0"/>
              <a:t>“</a:t>
            </a:r>
            <a:r>
              <a:rPr lang="zh-TW" altLang="en-US" sz="4000" b="1" dirty="0" smtClean="0"/>
              <a:t>第</a:t>
            </a:r>
            <a:r>
              <a:rPr lang="zh-TW" altLang="en-US" sz="4000" b="1" dirty="0"/>
              <a:t>三個巴勒斯坦起</a:t>
            </a:r>
            <a:r>
              <a:rPr lang="zh-TW" altLang="en-US" sz="4000" b="1" dirty="0" smtClean="0"/>
              <a:t>義</a:t>
            </a:r>
            <a:r>
              <a:rPr lang="en-US" altLang="zh-TW" sz="4000" b="1" dirty="0" smtClean="0"/>
              <a:t>”(</a:t>
            </a:r>
            <a:r>
              <a:rPr lang="zh-TW" altLang="en-US" sz="4000" b="1" dirty="0"/>
              <a:t>巴勒斯坦針對以色列的暴力襲擊活動</a:t>
            </a:r>
            <a:r>
              <a:rPr lang="en-US" altLang="zh-TW" sz="4000" b="1" dirty="0" smtClean="0"/>
              <a:t>): </a:t>
            </a:r>
            <a:r>
              <a:rPr lang="zh-CN" altLang="en-US" sz="4000" b="1" dirty="0" smtClean="0"/>
              <a:t>至今</a:t>
            </a:r>
            <a:r>
              <a:rPr lang="zh-TW" altLang="en-US" sz="4000" b="1" dirty="0" smtClean="0"/>
              <a:t>導致</a:t>
            </a:r>
            <a:r>
              <a:rPr lang="en-US" altLang="zh-CN" sz="4000" b="1" dirty="0" smtClean="0"/>
              <a:t>25</a:t>
            </a:r>
            <a:r>
              <a:rPr lang="zh-TW" altLang="en-US" sz="4000" b="1" dirty="0" smtClean="0"/>
              <a:t>民</a:t>
            </a:r>
            <a:r>
              <a:rPr lang="zh-TW" altLang="en-US" sz="4000" b="1" dirty="0"/>
              <a:t>眾喪命</a:t>
            </a:r>
            <a:r>
              <a:rPr lang="zh-TW" altLang="en-US" sz="4000" b="1" dirty="0" smtClean="0"/>
              <a:t>，</a:t>
            </a:r>
            <a:r>
              <a:rPr lang="en-US" altLang="zh-CN" sz="4000" b="1" dirty="0" smtClean="0"/>
              <a:t>280</a:t>
            </a:r>
            <a:r>
              <a:rPr lang="zh-TW" altLang="en-US" sz="4000" b="1" dirty="0" smtClean="0"/>
              <a:t>人</a:t>
            </a:r>
            <a:r>
              <a:rPr lang="zh-CN" altLang="en-US" sz="4000" b="1" dirty="0" smtClean="0"/>
              <a:t>重</a:t>
            </a:r>
            <a:r>
              <a:rPr lang="zh-TW" altLang="en-US" sz="4000" b="1" dirty="0" smtClean="0"/>
              <a:t>傷</a:t>
            </a:r>
            <a:r>
              <a:rPr lang="zh-TW" altLang="en-US" sz="4000" b="1" dirty="0"/>
              <a:t>。目</a:t>
            </a:r>
            <a:r>
              <a:rPr lang="zh-TW" altLang="en-US" sz="4000" b="1" dirty="0" smtClean="0"/>
              <a:t>前攻</a:t>
            </a:r>
            <a:r>
              <a:rPr lang="zh-TW" altLang="en-US" sz="4000" b="1" dirty="0"/>
              <a:t>擊事</a:t>
            </a:r>
            <a:r>
              <a:rPr lang="zh-TW" altLang="en-US" sz="4000" b="1" dirty="0" smtClean="0"/>
              <a:t>件</a:t>
            </a:r>
            <a:r>
              <a:rPr lang="zh-TW" altLang="en-US" sz="4000" b="1" dirty="0" smtClean="0"/>
              <a:t>仍發</a:t>
            </a:r>
            <a:r>
              <a:rPr lang="zh-TW" altLang="en-US" sz="4000" b="1" dirty="0" smtClean="0"/>
              <a:t>生</a:t>
            </a:r>
            <a:r>
              <a:rPr lang="zh-TW" altLang="en-US" sz="4000" b="1" dirty="0"/>
              <a:t>。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" y="762000"/>
            <a:ext cx="8915400" cy="18288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dirty="0" smtClean="0">
                <a:solidFill>
                  <a:schemeClr val="tx1"/>
                </a:solidFill>
              </a:rPr>
              <a:t>「恐怖潮」（</a:t>
            </a:r>
            <a:r>
              <a:rPr lang="en-US" altLang="zh-TW" dirty="0" smtClean="0">
                <a:solidFill>
                  <a:schemeClr val="tx1"/>
                </a:solidFill>
              </a:rPr>
              <a:t>wave of terror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TW" dirty="0" smtClean="0">
                <a:solidFill>
                  <a:schemeClr val="tx1"/>
                </a:solidFill>
              </a:rPr>
              <a:t>: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對以色列的恐怖襲擊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" y="12290"/>
            <a:ext cx="9128627" cy="501691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164767"/>
            <a:ext cx="7467601" cy="2693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2514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FROM: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35714"/>
            <a:ext cx="2514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0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 lIns="64008" tIns="32004" rIns="64008" bIns="32004">
            <a:normAutofit fontScale="90000"/>
          </a:bodyPr>
          <a:lstStyle/>
          <a:p>
            <a:r>
              <a:rPr lang="zh-CN" altLang="en-US" sz="4900" dirty="0" smtClean="0">
                <a:solidFill>
                  <a:schemeClr val="tx1"/>
                </a:solidFill>
              </a:rPr>
              <a:t>耶</a:t>
            </a:r>
            <a:r>
              <a:rPr lang="zh-CN" altLang="en-US" sz="4900" dirty="0">
                <a:solidFill>
                  <a:schemeClr val="tx1"/>
                </a:solidFill>
              </a:rPr>
              <a:t>稣再</a:t>
            </a:r>
            <a:r>
              <a:rPr lang="zh-CN" altLang="en-US" sz="4900" dirty="0" smtClean="0">
                <a:solidFill>
                  <a:schemeClr val="tx1"/>
                </a:solidFill>
              </a:rPr>
              <a:t>来前</a:t>
            </a:r>
            <a:r>
              <a:rPr lang="zh-CN" altLang="en-US" sz="4900" dirty="0">
                <a:solidFill>
                  <a:schemeClr val="tx1"/>
                </a:solidFill>
              </a:rPr>
              <a:t>的一段时间里，撒</a:t>
            </a:r>
            <a:r>
              <a:rPr lang="zh-CN" altLang="en-US" sz="4900" dirty="0" smtClean="0">
                <a:solidFill>
                  <a:schemeClr val="tx1"/>
                </a:solidFill>
              </a:rPr>
              <a:t>旦争夺对世</a:t>
            </a:r>
            <a:r>
              <a:rPr lang="zh-CN" altLang="en-US" sz="4900" dirty="0">
                <a:solidFill>
                  <a:schemeClr val="tx1"/>
                </a:solidFill>
              </a:rPr>
              <a:t>界的统治</a:t>
            </a:r>
            <a:r>
              <a:rPr lang="zh-CN" altLang="en-US" sz="4900" dirty="0" smtClean="0">
                <a:solidFill>
                  <a:schemeClr val="tx1"/>
                </a:solidFill>
              </a:rPr>
              <a:t>权，使用：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2640"/>
            <a:ext cx="8534400" cy="4709160"/>
          </a:xfrm>
        </p:spPr>
        <p:txBody>
          <a:bodyPr lIns="64008" tIns="32004" rIns="64008" bIns="32004">
            <a:noAutofit/>
          </a:bodyPr>
          <a:lstStyle/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>
                <a:solidFill>
                  <a:srgbClr val="FFFF00"/>
                </a:solidFill>
              </a:rPr>
              <a:t>天</a:t>
            </a:r>
            <a:r>
              <a:rPr lang="zh-CN" altLang="en-US" sz="4000" b="1" dirty="0">
                <a:solidFill>
                  <a:srgbClr val="FFFF00"/>
                </a:solidFill>
              </a:rPr>
              <a:t>主教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会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/>
              <a:t>敬拜假神的宗教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/>
              <a:t>普</a:t>
            </a:r>
            <a:r>
              <a:rPr lang="zh-CN" altLang="en-US" sz="4000" b="1" dirty="0"/>
              <a:t>世主</a:t>
            </a:r>
            <a:r>
              <a:rPr lang="zh-CN" altLang="en-US" sz="4000" b="1" dirty="0" smtClean="0"/>
              <a:t>义</a:t>
            </a:r>
            <a:r>
              <a:rPr lang="zh-CN" altLang="en-US" sz="4000" dirty="0"/>
              <a:t>；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 smtClean="0"/>
              <a:t>实</a:t>
            </a:r>
            <a:r>
              <a:rPr lang="zh-CN" altLang="en-US" sz="4000" dirty="0"/>
              <a:t>际都是撒旦的牵线木偶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947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2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7B72-C8CA-47FF-A90D-33784FB59FA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131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18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 lIns="64008" tIns="32004" rIns="64008" bIns="32004">
            <a:normAutofit fontScale="90000"/>
          </a:bodyPr>
          <a:lstStyle/>
          <a:p>
            <a:r>
              <a:rPr lang="zh-CN" altLang="en-US" sz="4900" dirty="0" smtClean="0">
                <a:solidFill>
                  <a:schemeClr val="tx1"/>
                </a:solidFill>
              </a:rPr>
              <a:t>耶</a:t>
            </a:r>
            <a:r>
              <a:rPr lang="zh-CN" altLang="en-US" sz="4900" dirty="0">
                <a:solidFill>
                  <a:schemeClr val="tx1"/>
                </a:solidFill>
              </a:rPr>
              <a:t>稣再</a:t>
            </a:r>
            <a:r>
              <a:rPr lang="zh-CN" altLang="en-US" sz="4900" dirty="0" smtClean="0">
                <a:solidFill>
                  <a:schemeClr val="tx1"/>
                </a:solidFill>
              </a:rPr>
              <a:t>来前</a:t>
            </a:r>
            <a:r>
              <a:rPr lang="zh-CN" altLang="en-US" sz="4900" dirty="0">
                <a:solidFill>
                  <a:schemeClr val="tx1"/>
                </a:solidFill>
              </a:rPr>
              <a:t>的一段时间里，撒</a:t>
            </a:r>
            <a:r>
              <a:rPr lang="zh-CN" altLang="en-US" sz="4900" dirty="0" smtClean="0">
                <a:solidFill>
                  <a:schemeClr val="tx1"/>
                </a:solidFill>
              </a:rPr>
              <a:t>旦争夺对世</a:t>
            </a:r>
            <a:r>
              <a:rPr lang="zh-CN" altLang="en-US" sz="4900" dirty="0">
                <a:solidFill>
                  <a:schemeClr val="tx1"/>
                </a:solidFill>
              </a:rPr>
              <a:t>界的统治</a:t>
            </a:r>
            <a:r>
              <a:rPr lang="zh-CN" altLang="en-US" sz="4900" dirty="0" smtClean="0">
                <a:solidFill>
                  <a:schemeClr val="tx1"/>
                </a:solidFill>
              </a:rPr>
              <a:t>权，使用：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2640"/>
            <a:ext cx="8534400" cy="4709160"/>
          </a:xfrm>
        </p:spPr>
        <p:txBody>
          <a:bodyPr lIns="64008" tIns="32004" rIns="64008" bIns="32004">
            <a:noAutofit/>
          </a:bodyPr>
          <a:lstStyle/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/>
              <a:t>天</a:t>
            </a:r>
            <a:r>
              <a:rPr lang="zh-CN" altLang="en-US" sz="4000" b="1" dirty="0"/>
              <a:t>主教</a:t>
            </a:r>
            <a:r>
              <a:rPr lang="zh-CN" altLang="en-US" sz="4000" b="1" dirty="0" smtClean="0"/>
              <a:t>会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/>
              <a:t>敬拜假神的宗教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pPr marL="640080" indent="-640080">
              <a:buFont typeface="+mj-lt"/>
              <a:buAutoNum type="arabicPeriod"/>
            </a:pPr>
            <a:r>
              <a:rPr lang="zh-CN" altLang="en-US" sz="4000" b="1" dirty="0" smtClean="0">
                <a:solidFill>
                  <a:srgbClr val="FFFF00"/>
                </a:solidFill>
              </a:rPr>
              <a:t>普</a:t>
            </a:r>
            <a:r>
              <a:rPr lang="zh-CN" altLang="en-US" sz="4000" b="1" dirty="0">
                <a:solidFill>
                  <a:srgbClr val="FFFF00"/>
                </a:solidFill>
              </a:rPr>
              <a:t>世主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义</a:t>
            </a:r>
            <a:r>
              <a:rPr lang="zh-CN" altLang="en-US" sz="4000" dirty="0"/>
              <a:t>；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 smtClean="0"/>
              <a:t>实</a:t>
            </a:r>
            <a:r>
              <a:rPr lang="zh-CN" altLang="en-US" sz="4000" dirty="0"/>
              <a:t>际都是撒旦的牵线木偶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1810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pitchFamily="-107" charset="-128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12824</TotalTime>
  <Words>1068</Words>
  <Application>Microsoft Office PowerPoint</Application>
  <PresentationFormat>On-screen Show (4:3)</PresentationFormat>
  <Paragraphs>64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Apex</vt:lpstr>
      <vt:lpstr>Shimmer</vt:lpstr>
      <vt:lpstr>PowerPoint Presentation</vt:lpstr>
      <vt:lpstr>耶稣再来前的一段时间里，撒旦争夺对世界的统治权，使用：  </vt:lpstr>
      <vt:lpstr>PowerPoint Presentation</vt:lpstr>
      <vt:lpstr>PowerPoint Presentation</vt:lpstr>
      <vt:lpstr>PowerPoint Presentation</vt:lpstr>
      <vt:lpstr>耶稣再来前的一段时间里，撒旦争夺对世界的统治权，使用：  </vt:lpstr>
      <vt:lpstr>PowerPoint Presentation</vt:lpstr>
      <vt:lpstr>PowerPoint Presentation</vt:lpstr>
      <vt:lpstr>耶稣再来前的一段时间里，撒旦争夺对世界的统治权，使用：  </vt:lpstr>
      <vt:lpstr>PowerPoint Presentation</vt:lpstr>
      <vt:lpstr>神在一切环境中掌权</vt:lpstr>
      <vt:lpstr>PowerPoint Presentation</vt:lpstr>
      <vt:lpstr>PowerPoint Presentation</vt:lpstr>
      <vt:lpstr>PowerPoint Presentation</vt:lpstr>
      <vt:lpstr>1.為著猶太人和巴勒斯坦靈魂的收割赞美神</vt:lpstr>
      <vt:lpstr>2. 神再次伸出祂的手使暴力停止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猶太節期—了解神的定時  (The Set Time)</dc:title>
  <dc:creator>Helen Wang</dc:creator>
  <cp:lastModifiedBy>Wang, Wen-Jung Michael</cp:lastModifiedBy>
  <cp:revision>2293</cp:revision>
  <cp:lastPrinted>2014-09-17T23:40:41Z</cp:lastPrinted>
  <dcterms:created xsi:type="dcterms:W3CDTF">2013-05-21T04:51:08Z</dcterms:created>
  <dcterms:modified xsi:type="dcterms:W3CDTF">2016-01-08T06:16:06Z</dcterms:modified>
</cp:coreProperties>
</file>