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30"/>
  </p:notesMasterIdLst>
  <p:handoutMasterIdLst>
    <p:handoutMasterId r:id="rId31"/>
  </p:handoutMasterIdLst>
  <p:sldIdLst>
    <p:sldId id="560" r:id="rId2"/>
    <p:sldId id="583" r:id="rId3"/>
    <p:sldId id="584" r:id="rId4"/>
    <p:sldId id="585" r:id="rId5"/>
    <p:sldId id="599" r:id="rId6"/>
    <p:sldId id="592" r:id="rId7"/>
    <p:sldId id="593" r:id="rId8"/>
    <p:sldId id="600" r:id="rId9"/>
    <p:sldId id="594" r:id="rId10"/>
    <p:sldId id="601" r:id="rId11"/>
    <p:sldId id="602" r:id="rId12"/>
    <p:sldId id="595" r:id="rId13"/>
    <p:sldId id="603" r:id="rId14"/>
    <p:sldId id="596" r:id="rId15"/>
    <p:sldId id="604" r:id="rId16"/>
    <p:sldId id="597" r:id="rId17"/>
    <p:sldId id="598" r:id="rId18"/>
    <p:sldId id="586" r:id="rId19"/>
    <p:sldId id="587" r:id="rId20"/>
    <p:sldId id="605" r:id="rId21"/>
    <p:sldId id="606" r:id="rId22"/>
    <p:sldId id="607" r:id="rId23"/>
    <p:sldId id="608" r:id="rId24"/>
    <p:sldId id="588" r:id="rId25"/>
    <p:sldId id="609" r:id="rId26"/>
    <p:sldId id="610" r:id="rId27"/>
    <p:sldId id="612" r:id="rId28"/>
    <p:sldId id="611" r:id="rId2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9" autoAdjust="0"/>
    <p:restoredTop sz="88632" autoAdjust="0"/>
  </p:normalViewPr>
  <p:slideViewPr>
    <p:cSldViewPr>
      <p:cViewPr varScale="1">
        <p:scale>
          <a:sx n="65" d="100"/>
          <a:sy n="65" d="100"/>
        </p:scale>
        <p:origin x="-14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wrap="square" lIns="93414" tIns="46708" rIns="93414" bIns="46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wrap="square" lIns="93414" tIns="46708" rIns="93414" bIns="46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67AB55E-02F2-4179-AB5B-F331F03F7FAA}" type="datetimeFigureOut">
              <a:rPr lang="en-US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wrap="square" lIns="93414" tIns="46708" rIns="93414" bIns="46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wrap="square" lIns="93414" tIns="46708" rIns="93414" bIns="46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B4A6E9C-9E5D-44C4-B092-32138E9A5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29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wrap="square" lIns="93414" tIns="46708" rIns="93414" bIns="46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wrap="square" lIns="93414" tIns="46708" rIns="93414" bIns="46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1BBB72B-BC74-4EE0-8239-982887897987}" type="datetimeFigureOut">
              <a:rPr lang="en-US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14" tIns="46708" rIns="93414" bIns="4670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414" tIns="46708" rIns="93414" bIns="4670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wrap="square" lIns="93414" tIns="46708" rIns="93414" bIns="46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wrap="square" lIns="93414" tIns="46708" rIns="93414" bIns="46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7183CA9-1B40-4A37-8D38-13751977D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9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9769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4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44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44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44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44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44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44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44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44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44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44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44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44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44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44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44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441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44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4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4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4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4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4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4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4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4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9DD658-2C19-4D25-9F5B-3E8494C2A893}" type="datetime1">
              <a:rPr lang="en-US" smtClean="0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57361-A2D7-4BB0-842D-CEED7D0D85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F27257-E180-436A-B87C-2D49E89E3551}" type="datetime1">
              <a:rPr lang="en-US" smtClean="0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DCE35-AD1A-4A1E-B8B2-7315117A2E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FED4EA-6DA9-4FB2-81E1-5A2D453638C1}" type="datetime1">
              <a:rPr lang="en-US" smtClean="0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43344-95B5-4107-B8F7-6633214ED8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44324E-653D-44B9-B71C-15BCF4173DE6}" type="datetime1">
              <a:rPr lang="en-US" smtClean="0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FBD127-E3E0-4163-A6E6-949122F037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AC94D8-DA38-467A-82D1-F6E80699FBC1}" type="datetime1">
              <a:rPr lang="en-US" smtClean="0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62F758FD-5AA8-4F00-B663-0AC3F3251C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BB0836-BB53-4033-B43A-61F3CA3E6A67}" type="datetime1">
              <a:rPr lang="en-US" smtClean="0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F644-7386-45EF-A27D-3456077A65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89A063-A460-4AE0-8D1D-033241C13E83}" type="datetime1">
              <a:rPr lang="en-US" smtClean="0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D68681-FB7F-4A39-8C74-290FF2543C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C20DF3-177E-42E1-B1ED-55F440A2F07B}" type="datetime1">
              <a:rPr lang="en-US" smtClean="0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09735-6B41-41CF-AED0-2F0705E603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5062C7-07DE-4F10-80B2-DF8F525F06F6}" type="datetime1">
              <a:rPr lang="en-US" smtClean="0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C1182-0128-48EB-A174-AB56EF7387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6DDC79-CEBF-4A4C-A198-CCD94C26C474}" type="datetime1">
              <a:rPr lang="en-US" smtClean="0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5056C-427F-49B1-91D2-70BAB5E7DC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FBF579-8113-4292-BD5D-BB8BF14B0163}" type="datetime1">
              <a:rPr lang="en-US" smtClean="0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A4B524-625B-4915-8CC8-4DCE87B1E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75AEF6F-1E87-4CF6-9DF9-C6655865E021}" type="datetime1">
              <a:rPr lang="en-US" smtClean="0"/>
              <a:pPr>
                <a:defRPr/>
              </a:pPr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22338B4-BC97-44CA-97C5-E78E93BBCB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0" y="0"/>
            <a:ext cx="9144000" cy="23622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 vert="horz" lIns="45720" tIns="0" rIns="45720" bIns="0" anchor="b">
            <a:normAutofit fontScale="925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zh-TW" sz="5400" dirty="0" smtClean="0">
                <a:solidFill>
                  <a:schemeClr val="tx1"/>
                </a:solidFill>
              </a:rPr>
              <a:t>Complete </a:t>
            </a:r>
            <a:r>
              <a:rPr lang="en-US" altLang="zh-TW" sz="5400" dirty="0">
                <a:solidFill>
                  <a:schemeClr val="tx1"/>
                </a:solidFill>
              </a:rPr>
              <a:t>the </a:t>
            </a:r>
            <a:r>
              <a:rPr lang="en-US" altLang="zh-TW" sz="5400" dirty="0" smtClean="0">
                <a:solidFill>
                  <a:schemeClr val="tx1"/>
                </a:solidFill>
              </a:rPr>
              <a:t>reformation</a:t>
            </a:r>
            <a:r>
              <a:rPr lang="zh-CN" altLang="en-US" sz="5400" dirty="0" smtClean="0">
                <a:solidFill>
                  <a:schemeClr val="tx1"/>
                </a:solidFill>
              </a:rPr>
              <a:t>完成革</a:t>
            </a:r>
            <a:r>
              <a:rPr lang="zh-CN" altLang="en-US" sz="5400" dirty="0">
                <a:solidFill>
                  <a:schemeClr val="tx1"/>
                </a:solidFill>
              </a:rPr>
              <a:t>新</a:t>
            </a:r>
            <a:r>
              <a:rPr lang="en-US" altLang="zh-TW" sz="5400" dirty="0" smtClean="0">
                <a:solidFill>
                  <a:schemeClr val="tx1"/>
                </a:solidFill>
              </a:rPr>
              <a:t> </a:t>
            </a:r>
            <a:r>
              <a:rPr lang="en-US" altLang="zh-TW" sz="5400" dirty="0">
                <a:solidFill>
                  <a:schemeClr val="tx1"/>
                </a:solidFill>
              </a:rPr>
              <a:t>- </a:t>
            </a:r>
            <a:r>
              <a:rPr lang="en-US" altLang="zh-TW" sz="4700" dirty="0">
                <a:solidFill>
                  <a:schemeClr val="tx1"/>
                </a:solidFill>
              </a:rPr>
              <a:t>Derek Frank</a:t>
            </a:r>
            <a:r>
              <a:rPr lang="en-US" altLang="zh-TW" sz="4700" dirty="0" smtClean="0">
                <a:solidFill>
                  <a:schemeClr val="tx1"/>
                </a:solidFill>
              </a:rPr>
              <a:t/>
            </a:r>
            <a:br>
              <a:rPr lang="en-US" altLang="zh-TW" sz="4700" dirty="0" smtClean="0">
                <a:solidFill>
                  <a:schemeClr val="tx1"/>
                </a:solidFill>
              </a:rPr>
            </a:br>
            <a:r>
              <a:rPr lang="en-US" altLang="zh-TW" sz="4200" dirty="0" smtClean="0">
                <a:solidFill>
                  <a:schemeClr val="tx1"/>
                </a:solidFill>
              </a:rPr>
              <a:t>0</a:t>
            </a:r>
            <a:r>
              <a:rPr lang="en-US" altLang="zh-CN" sz="4200" dirty="0" smtClean="0">
                <a:solidFill>
                  <a:schemeClr val="tx1"/>
                </a:solidFill>
              </a:rPr>
              <a:t>1/24/2016</a:t>
            </a:r>
            <a:endParaRPr lang="en-US" sz="4200" dirty="0">
              <a:solidFill>
                <a:schemeClr val="tx1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373541"/>
            <a:ext cx="8458200" cy="44820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19400" y="6197025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中</a:t>
            </a:r>
            <a:r>
              <a:rPr lang="zh-CN" altLang="en-US" sz="3200" b="1" dirty="0" smtClean="0"/>
              <a:t>文翻译</a:t>
            </a:r>
            <a:r>
              <a:rPr lang="zh-TW" altLang="en-US" sz="3200" b="1" dirty="0" smtClean="0"/>
              <a:t>出</a:t>
            </a:r>
            <a:r>
              <a:rPr lang="zh-TW" altLang="en-US" sz="3200" b="1" dirty="0"/>
              <a:t>處</a:t>
            </a:r>
            <a:r>
              <a:rPr lang="zh-TW" altLang="en-US" sz="3200" b="1" dirty="0" smtClean="0"/>
              <a:t>：台</a:t>
            </a:r>
            <a:r>
              <a:rPr lang="zh-TW" altLang="en-US" sz="3200" b="1" dirty="0"/>
              <a:t>灣</a:t>
            </a:r>
            <a:r>
              <a:rPr lang="en-US" altLang="zh-TW" sz="3200" b="1" dirty="0"/>
              <a:t>ICEJ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5635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7B72-C8CA-47FF-A90D-33784FB59FA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572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/>
              <a:t>查看加爾文的聖經注釋</a:t>
            </a:r>
            <a:r>
              <a:rPr lang="zh-CN" altLang="en-US" sz="4400" b="1" dirty="0" smtClean="0"/>
              <a:t>：</a:t>
            </a:r>
            <a:endParaRPr lang="en-US" altLang="zh-CN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由</a:t>
            </a:r>
            <a:r>
              <a:rPr lang="zh-TW" altLang="en-US" sz="4400" b="1" dirty="0"/>
              <a:t>此可見，加爾文顯然不認為以色列在神持續的計劃中</a:t>
            </a:r>
            <a:r>
              <a:rPr lang="zh-TW" altLang="en-US" sz="4400" b="1" dirty="0" smtClean="0"/>
              <a:t>還扮</a:t>
            </a:r>
            <a:r>
              <a:rPr lang="zh-TW" altLang="en-US" sz="4400" b="1" dirty="0"/>
              <a:t>演任何角色</a:t>
            </a:r>
            <a:r>
              <a:rPr lang="zh-TW" altLang="en-US" sz="4400" b="1" dirty="0" smtClean="0"/>
              <a:t>。</a:t>
            </a:r>
            <a:endParaRPr lang="en-US" altLang="zh-TW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/>
              <a:t>他只同意以色列曾扮演特殊角色，但往後已不再需要她了</a:t>
            </a:r>
            <a:r>
              <a:rPr lang="zh-TW" altLang="en-US" sz="4400" b="1" dirty="0" smtClean="0"/>
              <a:t>。</a:t>
            </a:r>
            <a:endParaRPr lang="zh-TW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74959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7B72-C8CA-47FF-A90D-33784FB59FA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11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57200"/>
            <a:ext cx="8610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/>
              <a:t>查看加爾文的聖經注釋</a:t>
            </a:r>
            <a:r>
              <a:rPr lang="zh-CN" altLang="en-US" sz="4400" b="1" dirty="0" smtClean="0"/>
              <a:t>：</a:t>
            </a:r>
            <a:endParaRPr lang="en-US" altLang="zh-CN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隱含</a:t>
            </a:r>
            <a:r>
              <a:rPr lang="zh-TW" altLang="en-US" sz="4400" b="1" dirty="0"/>
              <a:t>的意思就是，加爾文認為神對以色列的應許太無條件，所以需要重新解</a:t>
            </a:r>
            <a:r>
              <a:rPr lang="zh-TW" altLang="en-US" sz="4400" b="1" dirty="0" smtClean="0"/>
              <a:t>釋</a:t>
            </a:r>
            <a:r>
              <a:rPr lang="zh-CN" altLang="en-US" sz="4400" b="1" dirty="0" smtClean="0"/>
              <a:t>：</a:t>
            </a:r>
            <a:endParaRPr lang="zh-TW" altLang="en-US" sz="4400" b="1" dirty="0"/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zh-TW" altLang="en-US" sz="4400" b="1" dirty="0"/>
              <a:t>就是上帝對以色列</a:t>
            </a:r>
            <a:r>
              <a:rPr lang="zh-TW" altLang="en-US" sz="4400" b="1" dirty="0" smtClean="0"/>
              <a:t>說</a:t>
            </a:r>
            <a:r>
              <a:rPr lang="zh-CN" altLang="en-US" sz="4400" b="1" dirty="0" smtClean="0"/>
              <a:t>“</a:t>
            </a:r>
            <a:r>
              <a:rPr lang="zh-TW" altLang="en-US" sz="4400" b="1" i="1" dirty="0" smtClean="0"/>
              <a:t>我</a:t>
            </a:r>
            <a:r>
              <a:rPr lang="zh-TW" altLang="en-US" sz="4400" b="1" i="1" dirty="0"/>
              <a:t>以永遠的愛愛你 </a:t>
            </a:r>
            <a:r>
              <a:rPr lang="zh-CN" altLang="en-US" sz="4400" b="1" i="1" dirty="0" smtClean="0"/>
              <a:t>”</a:t>
            </a:r>
            <a:r>
              <a:rPr lang="zh-TW" altLang="en-US" sz="4400" b="1" dirty="0" smtClean="0"/>
              <a:t>，</a:t>
            </a:r>
            <a:r>
              <a:rPr lang="zh-TW" altLang="en-US" sz="4400" b="1" dirty="0"/>
              <a:t>這具話需要重新詮釋</a:t>
            </a:r>
            <a:r>
              <a:rPr lang="zh-TW" altLang="en-US" sz="4400" b="1" dirty="0" smtClean="0"/>
              <a:t>。</a:t>
            </a:r>
            <a:endParaRPr lang="zh-TW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86279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7B72-C8CA-47FF-A90D-33784FB59FA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12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57200"/>
            <a:ext cx="8610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/>
              <a:t>神</a:t>
            </a:r>
            <a:r>
              <a:rPr lang="zh-TW" altLang="en-US" sz="4400" b="1" dirty="0" smtClean="0"/>
              <a:t>守約不</a:t>
            </a:r>
            <a:r>
              <a:rPr lang="zh-TW" altLang="en-US" sz="4400" b="1" dirty="0"/>
              <a:t>是根據以色列人的行為</a:t>
            </a:r>
            <a:r>
              <a:rPr lang="zh-CN" altLang="en-US" sz="4400" b="1" dirty="0" smtClean="0"/>
              <a:t>：</a:t>
            </a:r>
            <a:endParaRPr lang="en-US" altLang="zh-CN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/>
              <a:t>然而，耶利米書卅一章說</a:t>
            </a:r>
            <a:r>
              <a:rPr lang="zh-TW" altLang="en-US" sz="4400" b="1" dirty="0" smtClean="0"/>
              <a:t>，</a:t>
            </a:r>
            <a:r>
              <a:rPr lang="zh-CN" altLang="en-US" sz="4400" b="1" dirty="0" smtClean="0"/>
              <a:t>“</a:t>
            </a:r>
            <a:r>
              <a:rPr lang="zh-TW" altLang="en-US" sz="4400" b="1" i="1" dirty="0" smtClean="0"/>
              <a:t>這</a:t>
            </a:r>
            <a:r>
              <a:rPr lang="zh-TW" altLang="en-US" sz="4400" b="1" i="1" dirty="0"/>
              <a:t>些定例若能在我面前廢掉，以色列的後裔也就</a:t>
            </a:r>
            <a:r>
              <a:rPr lang="zh-TW" altLang="en-US" sz="4400" b="1" i="1" dirty="0" smtClean="0"/>
              <a:t>在我</a:t>
            </a:r>
            <a:r>
              <a:rPr lang="zh-TW" altLang="en-US" sz="4400" b="1" i="1" dirty="0"/>
              <a:t>面前斷絕，永遠不再成國。這是耶和華說</a:t>
            </a:r>
            <a:r>
              <a:rPr lang="zh-TW" altLang="en-US" sz="4400" b="1" i="1" dirty="0" smtClean="0"/>
              <a:t>的</a:t>
            </a:r>
            <a:r>
              <a:rPr lang="zh-CN" altLang="en-US" sz="4400" b="1" i="1" dirty="0" smtClean="0"/>
              <a:t>”</a:t>
            </a:r>
            <a:r>
              <a:rPr lang="zh-TW" altLang="en-US" sz="4400" b="1" i="1" dirty="0" smtClean="0"/>
              <a:t>。</a:t>
            </a:r>
            <a:endParaRPr lang="en-US" altLang="zh-TW" sz="4400" b="1" i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耶</a:t>
            </a:r>
            <a:r>
              <a:rPr lang="zh-TW" altLang="en-US" sz="4400" b="1" dirty="0"/>
              <a:t>和華如此說：若能量度上天</a:t>
            </a:r>
            <a:r>
              <a:rPr lang="zh-TW" altLang="en-US" sz="4400" b="1" dirty="0" smtClean="0"/>
              <a:t>，尋</a:t>
            </a:r>
            <a:r>
              <a:rPr lang="zh-TW" altLang="en-US" sz="4400" b="1" dirty="0"/>
              <a:t>察下地的根基，我就因以色列後裔一切所行的棄絕他們。所以</a:t>
            </a:r>
            <a:r>
              <a:rPr lang="zh-TW" altLang="en-US" sz="4400" b="1" dirty="0" smtClean="0"/>
              <a:t>，</a:t>
            </a:r>
            <a:r>
              <a:rPr lang="zh-CN" altLang="en-US" sz="4400" b="1" dirty="0"/>
              <a:t>神</a:t>
            </a:r>
            <a:r>
              <a:rPr lang="zh-TW" altLang="en-US" sz="4400" b="1" dirty="0" smtClean="0"/>
              <a:t>守</a:t>
            </a:r>
            <a:r>
              <a:rPr lang="zh-TW" altLang="en-US" sz="4400" b="1" dirty="0"/>
              <a:t>約不是根據以色列人的行</a:t>
            </a:r>
            <a:r>
              <a:rPr lang="zh-TW" altLang="en-US" sz="4400" b="1" dirty="0" smtClean="0"/>
              <a:t>為</a:t>
            </a:r>
            <a:r>
              <a:rPr lang="zh-CN" altLang="en-US" sz="4400" b="1" dirty="0"/>
              <a:t>。</a:t>
            </a:r>
            <a:endParaRPr lang="zh-TW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2596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7B72-C8CA-47FF-A90D-33784FB59FA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57200"/>
            <a:ext cx="8610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/>
              <a:t>革新未完成之</a:t>
            </a:r>
            <a:r>
              <a:rPr lang="zh-CN" altLang="en-US" sz="4400" b="1" dirty="0" smtClean="0"/>
              <a:t>处误导</a:t>
            </a:r>
            <a:r>
              <a:rPr lang="zh-TW" altLang="en-US" sz="4400" b="1" dirty="0"/>
              <a:t>教會</a:t>
            </a:r>
            <a:r>
              <a:rPr lang="zh-CN" altLang="en-US" sz="4400" b="1" dirty="0" smtClean="0"/>
              <a:t>：</a:t>
            </a:r>
            <a:endParaRPr lang="en-US" altLang="zh-CN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猶</a:t>
            </a:r>
            <a:r>
              <a:rPr lang="zh-TW" altLang="en-US" sz="4400" b="1" dirty="0"/>
              <a:t>太人的順服也不是神持守信實的前題</a:t>
            </a:r>
            <a:r>
              <a:rPr lang="zh-TW" altLang="en-US" sz="4400" b="1" dirty="0" smtClean="0"/>
              <a:t>。</a:t>
            </a:r>
            <a:endParaRPr lang="en-US" altLang="zh-TW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加</a:t>
            </a:r>
            <a:r>
              <a:rPr lang="zh-TW" altLang="en-US" sz="4400" b="1" dirty="0"/>
              <a:t>爾文很</a:t>
            </a:r>
            <a:r>
              <a:rPr lang="zh-TW" altLang="en-US" sz="4400" b="1" dirty="0" smtClean="0"/>
              <a:t>清楚</a:t>
            </a:r>
            <a:r>
              <a:rPr lang="zh-TW" altLang="en-US" sz="4400" b="1" dirty="0"/>
              <a:t>這些經</a:t>
            </a:r>
            <a:r>
              <a:rPr lang="zh-TW" altLang="en-US" sz="4400" b="1" dirty="0" smtClean="0"/>
              <a:t>文，</a:t>
            </a:r>
            <a:r>
              <a:rPr lang="zh-TW" altLang="en-US" sz="4400" b="1" dirty="0"/>
              <a:t>他其實是刻意表明這些強有力的應許並非無條</a:t>
            </a:r>
            <a:r>
              <a:rPr lang="zh-TW" altLang="en-US" sz="4400" b="1" dirty="0" smtClean="0"/>
              <a:t>件。</a:t>
            </a:r>
            <a:endParaRPr lang="en-US" altLang="zh-TW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加</a:t>
            </a:r>
            <a:r>
              <a:rPr lang="zh-TW" altLang="en-US" sz="4400" b="1" dirty="0"/>
              <a:t>爾</a:t>
            </a:r>
            <a:r>
              <a:rPr lang="zh-TW" altLang="en-US" sz="4400" b="1" dirty="0" smtClean="0"/>
              <a:t>文寫</a:t>
            </a:r>
            <a:r>
              <a:rPr lang="zh-TW" altLang="en-US" sz="4400" b="1" dirty="0"/>
              <a:t>下的文章</a:t>
            </a:r>
            <a:r>
              <a:rPr lang="zh-TW" altLang="en-US" sz="4400" b="1" dirty="0" smtClean="0"/>
              <a:t>塑造</a:t>
            </a:r>
            <a:r>
              <a:rPr lang="zh-TW" altLang="en-US" sz="4400" b="1" dirty="0"/>
              <a:t>教會思維，後來造成嚴重的影響及後</a:t>
            </a:r>
            <a:r>
              <a:rPr lang="zh-TW" altLang="en-US" sz="4400" b="1" dirty="0" smtClean="0"/>
              <a:t>果</a:t>
            </a:r>
            <a:r>
              <a:rPr lang="zh-CN" altLang="en-US" sz="4400" b="1" dirty="0" smtClean="0"/>
              <a:t>。</a:t>
            </a:r>
            <a:endParaRPr lang="zh-TW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1042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7B72-C8CA-47FF-A90D-33784FB59FA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57200"/>
            <a:ext cx="8610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/>
              <a:t>未完</a:t>
            </a:r>
            <a:r>
              <a:rPr lang="zh-CN" altLang="en-US" sz="4400" b="1" dirty="0"/>
              <a:t>成革新：</a:t>
            </a:r>
            <a:endParaRPr lang="en-US" altLang="zh-CN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加爾</a:t>
            </a:r>
            <a:r>
              <a:rPr lang="zh-TW" altLang="en-US" sz="4400" b="1" dirty="0"/>
              <a:t>文雖然挖得很深，但不夠深</a:t>
            </a:r>
            <a:r>
              <a:rPr lang="zh-TW" altLang="en-US" sz="4400" b="1" dirty="0" smtClean="0"/>
              <a:t>，以</a:t>
            </a:r>
            <a:r>
              <a:rPr lang="zh-TW" altLang="en-US" sz="4400" b="1" dirty="0"/>
              <a:t>致新教教</a:t>
            </a:r>
            <a:r>
              <a:rPr lang="zh-TW" altLang="en-US" sz="4400" b="1" dirty="0" smtClean="0"/>
              <a:t>會不</a:t>
            </a:r>
            <a:r>
              <a:rPr lang="zh-TW" altLang="en-US" sz="4400" b="1" dirty="0"/>
              <a:t>穩固</a:t>
            </a:r>
            <a:r>
              <a:rPr lang="zh-TW" altLang="en-US" sz="4400" b="1" dirty="0" smtClean="0"/>
              <a:t>。</a:t>
            </a:r>
            <a:endParaRPr lang="en-US" altLang="zh-TW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/>
              <a:t>加爾文當年需要再往下挖，再往前三百年，直到君士坦丁大帝時代</a:t>
            </a:r>
            <a:r>
              <a:rPr lang="zh-TW" altLang="en-US" sz="4400" b="1" dirty="0" smtClean="0"/>
              <a:t>，他</a:t>
            </a:r>
            <a:r>
              <a:rPr lang="zh-TW" altLang="en-US" sz="4400" b="1" dirty="0"/>
              <a:t>將看見政權如何將基督教信仰與猶太根源切</a:t>
            </a:r>
            <a:r>
              <a:rPr lang="zh-TW" altLang="en-US" sz="4400" b="1" dirty="0" smtClean="0"/>
              <a:t>割</a:t>
            </a:r>
            <a:r>
              <a:rPr lang="en-US" altLang="zh-TW" sz="4400" b="1" dirty="0" smtClean="0"/>
              <a:t>….</a:t>
            </a:r>
            <a:endParaRPr lang="en-US" altLang="zh-TW" sz="4400" b="1" dirty="0"/>
          </a:p>
        </p:txBody>
      </p:sp>
    </p:spTree>
    <p:extLst>
      <p:ext uri="{BB962C8B-B14F-4D97-AF65-F5344CB8AC3E}">
        <p14:creationId xmlns:p14="http://schemas.microsoft.com/office/powerpoint/2010/main" val="302596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7B72-C8CA-47FF-A90D-33784FB59FA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15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57200"/>
            <a:ext cx="8610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/>
              <a:t>未完</a:t>
            </a:r>
            <a:r>
              <a:rPr lang="zh-CN" altLang="en-US" sz="4400" b="1" dirty="0"/>
              <a:t>成革新：</a:t>
            </a:r>
            <a:endParaRPr lang="en-US" altLang="zh-CN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/>
              <a:t>西元二、三</a:t>
            </a:r>
            <a:r>
              <a:rPr lang="zh-TW" altLang="en-US" sz="4400" b="1" dirty="0" smtClean="0"/>
              <a:t>世紀政權將</a:t>
            </a:r>
            <a:r>
              <a:rPr lang="zh-TW" altLang="en-US" sz="4400" b="1" dirty="0"/>
              <a:t>基督教信仰與猶太根源切</a:t>
            </a:r>
            <a:r>
              <a:rPr lang="zh-TW" altLang="en-US" sz="4400" b="1" dirty="0" smtClean="0"/>
              <a:t>割</a:t>
            </a:r>
            <a:r>
              <a:rPr lang="en-US" altLang="zh-TW" sz="4400" b="1" dirty="0" smtClean="0"/>
              <a:t>: </a:t>
            </a:r>
            <a:r>
              <a:rPr lang="zh-TW" altLang="en-US" sz="4400" b="1" dirty="0" smtClean="0"/>
              <a:t>當</a:t>
            </a:r>
            <a:r>
              <a:rPr lang="zh-TW" altLang="en-US" sz="4400" b="1" dirty="0"/>
              <a:t>時，任何猶太人歸信基督</a:t>
            </a:r>
            <a:r>
              <a:rPr lang="zh-TW" altLang="en-US" sz="4400" b="1" dirty="0" smtClean="0"/>
              <a:t>，他</a:t>
            </a:r>
            <a:r>
              <a:rPr lang="zh-TW" altLang="en-US" sz="4400" b="1" dirty="0"/>
              <a:t>必須在眾人面前異常慎重地公開放棄與猶太背景有關的一切</a:t>
            </a:r>
            <a:r>
              <a:rPr lang="zh-TW" altLang="en-US" sz="4400" b="1" dirty="0" smtClean="0"/>
              <a:t>。</a:t>
            </a:r>
            <a:endParaRPr lang="en-US" altLang="zh-TW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因此，十</a:t>
            </a:r>
            <a:r>
              <a:rPr lang="zh-TW" altLang="en-US" sz="4400" b="1" dirty="0"/>
              <a:t>六世紀的宗教改革非常地不完</a:t>
            </a:r>
            <a:r>
              <a:rPr lang="zh-TW" altLang="en-US" sz="4400" b="1" dirty="0" smtClean="0"/>
              <a:t>全</a:t>
            </a:r>
            <a:r>
              <a:rPr lang="zh-CN" altLang="en-US" sz="4400" b="1" dirty="0"/>
              <a:t>。</a:t>
            </a:r>
            <a:endParaRPr lang="en-US" altLang="zh-TW" sz="4400" b="1" dirty="0"/>
          </a:p>
        </p:txBody>
      </p:sp>
    </p:spTree>
    <p:extLst>
      <p:ext uri="{BB962C8B-B14F-4D97-AF65-F5344CB8AC3E}">
        <p14:creationId xmlns:p14="http://schemas.microsoft.com/office/powerpoint/2010/main" val="350084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7B72-C8CA-47FF-A90D-33784FB59FA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57200"/>
            <a:ext cx="8610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/>
              <a:t>完成革新：</a:t>
            </a:r>
            <a:endParaRPr lang="en-US" altLang="zh-CN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/>
              <a:t>如果教會繼續走在過往的道路，她將遭遇非常艱難</a:t>
            </a:r>
            <a:r>
              <a:rPr lang="zh-TW" altLang="en-US" sz="4400" b="1" dirty="0" smtClean="0"/>
              <a:t>的危</a:t>
            </a:r>
            <a:r>
              <a:rPr lang="zh-TW" altLang="en-US" sz="4400" b="1" dirty="0"/>
              <a:t>機。我們在思想上與以色列分隔，我們走的方向就與神的方向不一致</a:t>
            </a:r>
            <a:r>
              <a:rPr lang="zh-TW" altLang="en-US" sz="4400" b="1" dirty="0" smtClean="0"/>
              <a:t>。</a:t>
            </a:r>
            <a:endParaRPr lang="en-US" altLang="zh-TW" sz="4400" b="1" dirty="0" smtClean="0"/>
          </a:p>
          <a:p>
            <a:pPr algn="ctr"/>
            <a:r>
              <a:rPr lang="en-US" altLang="zh-TW" sz="4400" b="1" dirty="0" smtClean="0"/>
              <a:t>Vs.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另一</a:t>
            </a:r>
            <a:r>
              <a:rPr lang="zh-TW" altLang="en-US" sz="4400" b="1" dirty="0"/>
              <a:t>個道路</a:t>
            </a:r>
            <a:r>
              <a:rPr lang="zh-TW" altLang="en-US" sz="4400" b="1" dirty="0" smtClean="0"/>
              <a:t>是因</a:t>
            </a:r>
            <a:r>
              <a:rPr lang="zh-TW" altLang="en-US" sz="4400" b="1" dirty="0"/>
              <a:t>著與以色列根源連結，與以色列關係恢復，</a:t>
            </a:r>
            <a:r>
              <a:rPr lang="zh-TW" altLang="en-US" sz="4400" b="1" dirty="0" smtClean="0"/>
              <a:t>教會</a:t>
            </a:r>
            <a:r>
              <a:rPr lang="zh-TW" altLang="en-US" sz="4400" b="1" dirty="0"/>
              <a:t>革新得以完整、完全。</a:t>
            </a:r>
            <a:endParaRPr lang="en-US" altLang="zh-TW" sz="4400" b="1" dirty="0"/>
          </a:p>
        </p:txBody>
      </p:sp>
    </p:spTree>
    <p:extLst>
      <p:ext uri="{BB962C8B-B14F-4D97-AF65-F5344CB8AC3E}">
        <p14:creationId xmlns:p14="http://schemas.microsoft.com/office/powerpoint/2010/main" val="302596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7B72-C8CA-47FF-A90D-33784FB59FA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17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57200"/>
            <a:ext cx="8610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/>
              <a:t>完成革新：</a:t>
            </a:r>
            <a:endParaRPr lang="en-US" altLang="zh-CN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/>
              <a:t>如果教會能明白</a:t>
            </a:r>
            <a:r>
              <a:rPr lang="zh-TW" altLang="en-US" sz="4400" b="1" dirty="0" smtClean="0"/>
              <a:t>自己</a:t>
            </a:r>
            <a:r>
              <a:rPr lang="zh-TW" altLang="en-US" sz="4400" b="1" dirty="0"/>
              <a:t>是誰，接回以色列，不堅持走過去的路，謙卑自己緊緊與以色列連結，就</a:t>
            </a:r>
            <a:r>
              <a:rPr lang="zh-TW" altLang="en-US" sz="4400" b="1" dirty="0" smtClean="0"/>
              <a:t>能在</a:t>
            </a:r>
            <a:r>
              <a:rPr lang="zh-TW" altLang="en-US" sz="4400" b="1" dirty="0"/>
              <a:t>末世得到蘊藏在這個機會中的力</a:t>
            </a:r>
            <a:r>
              <a:rPr lang="zh-TW" altLang="en-US" sz="4400" b="1" dirty="0" smtClean="0"/>
              <a:t>量</a:t>
            </a:r>
            <a:r>
              <a:rPr lang="en-US" altLang="zh-CN" sz="4400" b="1" dirty="0" smtClean="0"/>
              <a:t>---</a:t>
            </a:r>
            <a:r>
              <a:rPr lang="zh-TW" altLang="en-US" sz="4400" b="1" dirty="0" smtClean="0"/>
              <a:t>也</a:t>
            </a:r>
            <a:r>
              <a:rPr lang="zh-TW" altLang="en-US" sz="4400" b="1" dirty="0"/>
              <a:t>就是從神來的恩膏、祝福、能力</a:t>
            </a:r>
            <a:endParaRPr lang="en-US" altLang="zh-TW" sz="4400" b="1" dirty="0"/>
          </a:p>
        </p:txBody>
      </p:sp>
    </p:spTree>
    <p:extLst>
      <p:ext uri="{BB962C8B-B14F-4D97-AF65-F5344CB8AC3E}">
        <p14:creationId xmlns:p14="http://schemas.microsoft.com/office/powerpoint/2010/main" val="302596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7B72-C8CA-47FF-A90D-33784FB59FA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18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57200"/>
            <a:ext cx="8610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 smtClean="0"/>
              <a:t>仇敵</a:t>
            </a:r>
            <a:r>
              <a:rPr lang="zh-CN" altLang="en-US" sz="4400" b="1" dirty="0" smtClean="0"/>
              <a:t>的計策：</a:t>
            </a:r>
            <a:endParaRPr lang="en-US" altLang="zh-CN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/>
              <a:t>仇敵發現牠最大的威脅</a:t>
            </a:r>
            <a:r>
              <a:rPr lang="en-US" altLang="zh-TW" sz="4400" b="1" dirty="0"/>
              <a:t>—</a:t>
            </a:r>
            <a:r>
              <a:rPr lang="zh-TW" altLang="en-US" sz="4400" b="1" dirty="0"/>
              <a:t>也是教會</a:t>
            </a:r>
            <a:r>
              <a:rPr lang="zh-TW" altLang="en-US" sz="4400" b="1" dirty="0" smtClean="0"/>
              <a:t>寶貴</a:t>
            </a:r>
            <a:r>
              <a:rPr lang="zh-TW" altLang="en-US" sz="4400" b="1" dirty="0"/>
              <a:t>的資產</a:t>
            </a:r>
            <a:r>
              <a:rPr lang="en-US" altLang="zh-TW" sz="4400" b="1" dirty="0"/>
              <a:t>—</a:t>
            </a:r>
            <a:r>
              <a:rPr lang="zh-TW" altLang="en-US" sz="4400" b="1" dirty="0"/>
              <a:t>就是教會的身分、自我</a:t>
            </a:r>
            <a:r>
              <a:rPr lang="zh-TW" altLang="en-US" sz="4400" b="1" dirty="0" smtClean="0"/>
              <a:t>認知</a:t>
            </a:r>
            <a:r>
              <a:rPr lang="zh-TW" altLang="en-US" sz="4400" b="1" dirty="0"/>
              <a:t>，知道自己真正是誰，從哪裡來</a:t>
            </a:r>
            <a:r>
              <a:rPr lang="zh-TW" altLang="en-US" sz="4400" b="1" dirty="0" smtClean="0"/>
              <a:t>，要</a:t>
            </a:r>
            <a:r>
              <a:rPr lang="zh-TW" altLang="en-US" sz="4400" b="1" dirty="0"/>
              <a:t>往哪裡去</a:t>
            </a:r>
            <a:r>
              <a:rPr lang="zh-TW" altLang="en-US" sz="4400" b="1" dirty="0" smtClean="0"/>
              <a:t>。</a:t>
            </a:r>
            <a:endParaRPr lang="en-US" altLang="zh-TW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仇</a:t>
            </a:r>
            <a:r>
              <a:rPr lang="zh-TW" altLang="en-US" sz="4400" b="1" dirty="0"/>
              <a:t>敵認為最大威脅是</a:t>
            </a:r>
            <a:r>
              <a:rPr lang="zh-TW" altLang="en-US" sz="4400" b="1" dirty="0" smtClean="0"/>
              <a:t>當外</a:t>
            </a:r>
            <a:r>
              <a:rPr lang="zh-TW" altLang="en-US" sz="4400" b="1" dirty="0"/>
              <a:t>邦人加入猶太人，並且了解</a:t>
            </a:r>
            <a:r>
              <a:rPr lang="zh-TW" altLang="en-US" sz="4400" b="1" dirty="0" smtClean="0"/>
              <a:t>從</a:t>
            </a:r>
            <a:r>
              <a:rPr lang="zh-TW" altLang="en-US" sz="4400" b="1" dirty="0"/>
              <a:t>連結</a:t>
            </a:r>
            <a:r>
              <a:rPr lang="zh-TW" altLang="en-US" sz="4400" b="1" dirty="0" smtClean="0"/>
              <a:t>猶太根源可</a:t>
            </a:r>
            <a:r>
              <a:rPr lang="zh-TW" altLang="en-US" sz="4400" b="1" dirty="0"/>
              <a:t>以得到天國應許，這對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/>
              <a:t>牠是大威脅、大麻煩。</a:t>
            </a:r>
            <a:endParaRPr lang="en-US" altLang="zh-TW" sz="4400" b="1" dirty="0"/>
          </a:p>
        </p:txBody>
      </p:sp>
    </p:spTree>
    <p:extLst>
      <p:ext uri="{BB962C8B-B14F-4D97-AF65-F5344CB8AC3E}">
        <p14:creationId xmlns:p14="http://schemas.microsoft.com/office/powerpoint/2010/main" val="154436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7B72-C8CA-47FF-A90D-33784FB59FA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19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57200"/>
            <a:ext cx="8610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/>
              <a:t>部分的福音：</a:t>
            </a:r>
            <a:r>
              <a:rPr lang="zh-TW" altLang="en-US" sz="4400" b="1" dirty="0"/>
              <a:t>使徒行</a:t>
            </a:r>
            <a:r>
              <a:rPr lang="zh-TW" altLang="en-US" sz="4400" b="1" dirty="0" smtClean="0"/>
              <a:t>傳</a:t>
            </a:r>
            <a:r>
              <a:rPr lang="en-US" altLang="zh-CN" sz="4400" b="1" dirty="0"/>
              <a:t>2</a:t>
            </a:r>
            <a:endParaRPr lang="en-US" altLang="zh-TW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復</a:t>
            </a:r>
            <a:r>
              <a:rPr lang="zh-TW" altLang="en-US" sz="4400" b="1" dirty="0"/>
              <a:t>活的主告訴彼得及其他門徒</a:t>
            </a:r>
            <a:r>
              <a:rPr lang="zh-TW" altLang="en-US" sz="4400" b="1" dirty="0">
                <a:solidFill>
                  <a:srgbClr val="FFFF00"/>
                </a:solidFill>
              </a:rPr>
              <a:t>神國的事</a:t>
            </a:r>
            <a:r>
              <a:rPr lang="zh-TW" altLang="en-US" sz="4400" b="1" dirty="0" smtClean="0">
                <a:solidFill>
                  <a:srgbClr val="FFFF00"/>
                </a:solidFill>
              </a:rPr>
              <a:t>，我</a:t>
            </a:r>
            <a:r>
              <a:rPr lang="zh-TW" altLang="en-US" sz="4400" b="1" dirty="0">
                <a:solidFill>
                  <a:srgbClr val="FFFF00"/>
                </a:solidFill>
              </a:rPr>
              <a:t>要把我的教會建立在這個磐石上，陰間的權柄，不能勝過他</a:t>
            </a:r>
            <a:r>
              <a:rPr lang="zh-TW" altLang="en-US" sz="4400" b="1" dirty="0" smtClean="0">
                <a:solidFill>
                  <a:srgbClr val="FFFF00"/>
                </a:solidFill>
              </a:rPr>
              <a:t>。我要</a:t>
            </a:r>
            <a:r>
              <a:rPr lang="zh-TW" altLang="en-US" sz="4400" b="1" dirty="0">
                <a:solidFill>
                  <a:srgbClr val="FFFF00"/>
                </a:solidFill>
              </a:rPr>
              <a:t>把「天國」的鑰匙給你</a:t>
            </a:r>
            <a:r>
              <a:rPr lang="zh-TW" altLang="en-US" sz="4400" b="1" dirty="0" smtClean="0">
                <a:solidFill>
                  <a:srgbClr val="FFFF00"/>
                </a:solidFill>
              </a:rPr>
              <a:t>。</a:t>
            </a:r>
            <a:endParaRPr lang="en-US" altLang="zh-TW" sz="4400" b="1" dirty="0" smtClean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訊</a:t>
            </a:r>
            <a:r>
              <a:rPr lang="zh-TW" altLang="en-US" sz="4400" b="1" dirty="0"/>
              <a:t>息主要內容是</a:t>
            </a:r>
            <a:r>
              <a:rPr lang="zh-TW" altLang="en-US" sz="4400" b="1" dirty="0">
                <a:solidFill>
                  <a:srgbClr val="FFFF00"/>
                </a:solidFill>
              </a:rPr>
              <a:t>神國</a:t>
            </a:r>
            <a:r>
              <a:rPr lang="zh-TW" altLang="en-US" sz="4400" b="1" dirty="0" smtClean="0"/>
              <a:t>！</a:t>
            </a:r>
            <a:endParaRPr lang="zh-TW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4436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7B72-C8CA-47FF-A90D-33784FB59FA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57200"/>
            <a:ext cx="8610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/>
              <a:t>電影</a:t>
            </a:r>
            <a:r>
              <a:rPr lang="en-US" altLang="zh-CN" sz="4400" b="1" dirty="0" smtClean="0"/>
              <a:t>《</a:t>
            </a:r>
            <a:r>
              <a:rPr lang="en-US" altLang="zh-CN" sz="4400" b="1" dirty="0"/>
              <a:t>Let the Lion </a:t>
            </a:r>
            <a:r>
              <a:rPr lang="en-US" altLang="zh-CN" sz="4400" b="1" dirty="0" smtClean="0"/>
              <a:t>Roar</a:t>
            </a:r>
            <a:r>
              <a:rPr lang="zh-CN" altLang="en-US" sz="4400" b="1" dirty="0"/>
              <a:t>讓獅子吼叫</a:t>
            </a:r>
            <a:r>
              <a:rPr lang="en-US" altLang="zh-CN" sz="4400" b="1" dirty="0" smtClean="0"/>
              <a:t>》 </a:t>
            </a:r>
            <a:r>
              <a:rPr lang="zh-CN" altLang="en-US" sz="4400" b="1" dirty="0" smtClean="0"/>
              <a:t>：</a:t>
            </a:r>
            <a:endParaRPr lang="en-US" altLang="zh-CN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/>
              <a:t>「取代神學」</a:t>
            </a:r>
            <a:r>
              <a:rPr lang="zh-CN" altLang="en-US" sz="4400" b="1" dirty="0"/>
              <a:t>是</a:t>
            </a:r>
            <a:r>
              <a:rPr lang="zh-TW" altLang="en-US" sz="4400" b="1" dirty="0"/>
              <a:t>一個大騙局</a:t>
            </a:r>
            <a:r>
              <a:rPr lang="zh-TW" altLang="en-US" sz="4400" b="1" dirty="0" smtClean="0"/>
              <a:t>，它</a:t>
            </a:r>
            <a:r>
              <a:rPr lang="zh-CN" altLang="en-US" sz="4400" b="1" dirty="0" smtClean="0"/>
              <a:t>是</a:t>
            </a:r>
            <a:r>
              <a:rPr lang="en-US" altLang="zh-CN" sz="4400" b="1" dirty="0" smtClean="0"/>
              <a:t>Reformation</a:t>
            </a:r>
            <a:r>
              <a:rPr lang="zh-CN" altLang="en-US" sz="4400" b="1" dirty="0" smtClean="0"/>
              <a:t>（新教</a:t>
            </a:r>
            <a:r>
              <a:rPr lang="zh-CN" altLang="en-US" sz="4400" dirty="0"/>
              <a:t>革</a:t>
            </a:r>
            <a:r>
              <a:rPr lang="zh-CN" altLang="en-US" sz="4400" dirty="0" smtClean="0"/>
              <a:t>新）</a:t>
            </a:r>
            <a:r>
              <a:rPr lang="zh-CN" altLang="en-US" sz="4400" b="1" dirty="0" smtClean="0"/>
              <a:t>没有完成的部分；</a:t>
            </a:r>
            <a:endParaRPr lang="en-US" altLang="zh-CN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4400" b="1" dirty="0" smtClean="0"/>
              <a:t>也</a:t>
            </a:r>
            <a:r>
              <a:rPr lang="zh-TW" altLang="en-US" sz="4400" b="1" dirty="0" smtClean="0"/>
              <a:t>解釋</a:t>
            </a:r>
            <a:r>
              <a:rPr lang="zh-CN" altLang="en-US" sz="4400" b="1" dirty="0" smtClean="0"/>
              <a:t>了</a:t>
            </a:r>
            <a:r>
              <a:rPr lang="zh-TW" altLang="en-US" sz="4400" b="1" dirty="0" smtClean="0"/>
              <a:t>為</a:t>
            </a:r>
            <a:r>
              <a:rPr lang="zh-TW" altLang="en-US" sz="4400" b="1" dirty="0"/>
              <a:t>什麼全地有極多教會</a:t>
            </a:r>
            <a:r>
              <a:rPr lang="zh-TW" altLang="en-US" sz="4400" b="1" dirty="0" smtClean="0"/>
              <a:t>，卻</a:t>
            </a:r>
            <a:r>
              <a:rPr lang="zh-TW" altLang="en-US" sz="4400" b="1" dirty="0"/>
              <a:t>只有少數散發出讓猶太人忌妒</a:t>
            </a:r>
            <a:r>
              <a:rPr lang="zh-TW" altLang="en-US" sz="4400" b="1" dirty="0" smtClean="0"/>
              <a:t>的榮耀</a:t>
            </a:r>
            <a:endParaRPr lang="en-US" altLang="zh-TW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210245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7B72-C8CA-47FF-A90D-33784FB59FA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57200"/>
            <a:ext cx="8610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/>
              <a:t>使徒行傳二章</a:t>
            </a:r>
            <a:r>
              <a:rPr lang="zh-TW" altLang="en-US" sz="4400" b="1" dirty="0" smtClean="0"/>
              <a:t>中的</a:t>
            </a:r>
            <a:r>
              <a:rPr lang="zh-TW" altLang="en-US" sz="4400" b="1" dirty="0"/>
              <a:t>內容</a:t>
            </a:r>
            <a:r>
              <a:rPr lang="zh-CN" altLang="en-US" sz="4400" b="1" dirty="0" smtClean="0"/>
              <a:t>：</a:t>
            </a:r>
            <a:endParaRPr lang="en-US" altLang="zh-CN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當</a:t>
            </a:r>
            <a:r>
              <a:rPr lang="zh-TW" altLang="en-US" sz="4400" b="1" dirty="0"/>
              <a:t>彼得於五旬節演說</a:t>
            </a:r>
            <a:r>
              <a:rPr lang="en-US" altLang="zh-TW" sz="4400" b="1" dirty="0" smtClean="0"/>
              <a:t>—</a:t>
            </a:r>
            <a:r>
              <a:rPr lang="zh-TW" altLang="en-US" sz="4400" b="1" dirty="0" smtClean="0"/>
              <a:t>聽</a:t>
            </a:r>
            <a:r>
              <a:rPr lang="zh-TW" altLang="en-US" sz="4400" b="1" dirty="0"/>
              <a:t>他演</a:t>
            </a:r>
            <a:r>
              <a:rPr lang="zh-TW" altLang="en-US" sz="4400" b="1" dirty="0" smtClean="0"/>
              <a:t>說</a:t>
            </a:r>
            <a:r>
              <a:rPr lang="zh-CN" altLang="en-US" sz="4400" b="1" dirty="0"/>
              <a:t>的</a:t>
            </a:r>
            <a:r>
              <a:rPr lang="zh-TW" altLang="en-US" sz="4400" b="1" dirty="0" smtClean="0"/>
              <a:t>人</a:t>
            </a:r>
            <a:r>
              <a:rPr lang="zh-TW" altLang="en-US" sz="4400" b="1" dirty="0"/>
              <a:t>都是猶太</a:t>
            </a:r>
            <a:r>
              <a:rPr lang="zh-TW" altLang="en-US" sz="4400" b="1" dirty="0" smtClean="0"/>
              <a:t>人</a:t>
            </a:r>
            <a:r>
              <a:rPr lang="en-US" altLang="zh-CN" sz="4400" b="1" dirty="0"/>
              <a:t>.</a:t>
            </a:r>
            <a:endParaRPr lang="en-US" altLang="zh-TW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但</a:t>
            </a:r>
            <a:r>
              <a:rPr lang="zh-TW" altLang="en-US" sz="4400" b="1" dirty="0"/>
              <a:t>是現今教會所謂的全備福音只是使徒行傳二</a:t>
            </a:r>
            <a:r>
              <a:rPr lang="en-US" altLang="zh-TW" sz="4400" b="1" dirty="0" smtClean="0"/>
              <a:t>38</a:t>
            </a:r>
            <a:r>
              <a:rPr lang="zh-CN" altLang="en-US" sz="4400" b="1" dirty="0" smtClean="0"/>
              <a:t>“</a:t>
            </a:r>
            <a:r>
              <a:rPr lang="zh-TW" altLang="en-US" sz="4400" b="1" i="1" dirty="0" smtClean="0">
                <a:solidFill>
                  <a:srgbClr val="FFFF00"/>
                </a:solidFill>
              </a:rPr>
              <a:t>悔</a:t>
            </a:r>
            <a:r>
              <a:rPr lang="zh-TW" altLang="en-US" sz="4400" b="1" i="1" dirty="0">
                <a:solidFill>
                  <a:srgbClr val="FFFF00"/>
                </a:solidFill>
              </a:rPr>
              <a:t>改、奉耶穌基督的名受洗，叫你們的罪得赦，就必領受所賜的聖</a:t>
            </a:r>
            <a:r>
              <a:rPr lang="zh-TW" altLang="en-US" sz="4400" b="1" i="1" dirty="0" smtClean="0">
                <a:solidFill>
                  <a:srgbClr val="FFFF00"/>
                </a:solidFill>
              </a:rPr>
              <a:t>靈</a:t>
            </a:r>
            <a:r>
              <a:rPr lang="zh-CN" altLang="en-US" sz="4400" b="1" dirty="0" smtClean="0"/>
              <a:t>”</a:t>
            </a:r>
            <a:r>
              <a:rPr lang="zh-TW" altLang="en-US" sz="4400" b="1" dirty="0" smtClean="0"/>
              <a:t>。</a:t>
            </a:r>
            <a:endParaRPr lang="en-US" altLang="zh-TW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當然這正</a:t>
            </a:r>
            <a:r>
              <a:rPr lang="zh-TW" altLang="en-US" sz="4400" b="1" dirty="0"/>
              <a:t>確</a:t>
            </a:r>
            <a:r>
              <a:rPr lang="zh-TW" altLang="en-US" sz="4400" b="1" dirty="0" smtClean="0"/>
              <a:t>。</a:t>
            </a:r>
            <a:endParaRPr lang="en-US" altLang="zh-TW" sz="4400" b="1" dirty="0"/>
          </a:p>
        </p:txBody>
      </p:sp>
    </p:spTree>
    <p:extLst>
      <p:ext uri="{BB962C8B-B14F-4D97-AF65-F5344CB8AC3E}">
        <p14:creationId xmlns:p14="http://schemas.microsoft.com/office/powerpoint/2010/main" val="305425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7B72-C8CA-47FF-A90D-33784FB59FA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21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57200"/>
            <a:ext cx="8610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/>
              <a:t>使徒行傳二章</a:t>
            </a:r>
            <a:r>
              <a:rPr lang="zh-TW" altLang="en-US" sz="4400" b="1" dirty="0" smtClean="0"/>
              <a:t>中的</a:t>
            </a:r>
            <a:r>
              <a:rPr lang="zh-TW" altLang="en-US" sz="4400" b="1" dirty="0"/>
              <a:t>內容</a:t>
            </a:r>
            <a:r>
              <a:rPr lang="zh-CN" altLang="en-US" sz="4400" b="1" dirty="0" smtClean="0"/>
              <a:t>：</a:t>
            </a:r>
            <a:endParaRPr lang="en-US" altLang="zh-CN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只</a:t>
            </a:r>
            <a:r>
              <a:rPr lang="zh-TW" altLang="en-US" sz="4400" b="1" dirty="0"/>
              <a:t>是在彼得這篇信息前後文中，它只佔</a:t>
            </a:r>
            <a:r>
              <a:rPr lang="zh-TW" altLang="en-US" sz="4400" b="1" dirty="0" smtClean="0"/>
              <a:t>一小</a:t>
            </a:r>
            <a:r>
              <a:rPr lang="zh-TW" altLang="en-US" sz="4400" b="1" dirty="0"/>
              <a:t>部分，其</a:t>
            </a:r>
            <a:r>
              <a:rPr lang="zh-TW" altLang="en-US" sz="4400" b="1" dirty="0" smtClean="0"/>
              <a:t>他節</a:t>
            </a:r>
            <a:r>
              <a:rPr lang="zh-TW" altLang="en-US" sz="4400" b="1" dirty="0"/>
              <a:t>是甚麼目的？給誰的？它是關於</a:t>
            </a:r>
            <a:r>
              <a:rPr lang="zh-TW" altLang="en-US" sz="4400" b="1" dirty="0">
                <a:solidFill>
                  <a:srgbClr val="FFFF00"/>
                </a:solidFill>
              </a:rPr>
              <a:t>神對以色列持續的計畫</a:t>
            </a:r>
            <a:r>
              <a:rPr lang="zh-TW" altLang="en-US" sz="4400" b="1" dirty="0" smtClean="0"/>
              <a:t>！</a:t>
            </a:r>
            <a:endParaRPr lang="en-US" altLang="zh-TW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彼得</a:t>
            </a:r>
            <a:r>
              <a:rPr lang="zh-TW" altLang="en-US" sz="4400" b="1" dirty="0"/>
              <a:t>此信息是給初代信徒，都是猶太</a:t>
            </a:r>
            <a:r>
              <a:rPr lang="zh-TW" altLang="en-US" sz="4400" b="1" dirty="0" smtClean="0"/>
              <a:t>人</a:t>
            </a:r>
            <a:r>
              <a:rPr lang="en-US" altLang="zh-TW" sz="4400" b="1" dirty="0" smtClean="0"/>
              <a:t>….</a:t>
            </a:r>
            <a:endParaRPr lang="en-US" altLang="zh-TW" sz="4400" b="1" dirty="0"/>
          </a:p>
        </p:txBody>
      </p:sp>
    </p:spTree>
    <p:extLst>
      <p:ext uri="{BB962C8B-B14F-4D97-AF65-F5344CB8AC3E}">
        <p14:creationId xmlns:p14="http://schemas.microsoft.com/office/powerpoint/2010/main" val="177150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7B72-C8CA-47FF-A90D-33784FB59FA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22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57200"/>
            <a:ext cx="8610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/>
              <a:t>使徒行傳二章</a:t>
            </a:r>
            <a:r>
              <a:rPr lang="zh-TW" altLang="en-US" sz="4400" b="1" dirty="0" smtClean="0"/>
              <a:t>中的</a:t>
            </a:r>
            <a:r>
              <a:rPr lang="zh-TW" altLang="en-US" sz="4400" b="1" dirty="0"/>
              <a:t>內容</a:t>
            </a:r>
            <a:r>
              <a:rPr lang="zh-CN" altLang="en-US" sz="4400" b="1" dirty="0" smtClean="0"/>
              <a:t>：</a:t>
            </a:r>
            <a:endParaRPr lang="en-US" altLang="zh-CN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猶</a:t>
            </a:r>
            <a:r>
              <a:rPr lang="zh-TW" altLang="en-US" sz="4400" b="1" dirty="0"/>
              <a:t>太</a:t>
            </a:r>
            <a:r>
              <a:rPr lang="zh-TW" altLang="en-US" sz="4400" b="1" dirty="0" smtClean="0"/>
              <a:t>人領</a:t>
            </a:r>
            <a:r>
              <a:rPr lang="zh-TW" altLang="en-US" sz="4400" b="1" dirty="0"/>
              <a:t>受此信仰根基</a:t>
            </a:r>
            <a:r>
              <a:rPr lang="zh-TW" altLang="en-US" sz="4400" b="1" dirty="0" smtClean="0"/>
              <a:t>，關</a:t>
            </a:r>
            <a:r>
              <a:rPr lang="zh-TW" altLang="en-US" sz="4400" b="1" dirty="0"/>
              <a:t>於神將來</a:t>
            </a:r>
            <a:r>
              <a:rPr lang="zh-TW" altLang="en-US" sz="4400" b="1" dirty="0" smtClean="0"/>
              <a:t>的國</a:t>
            </a:r>
            <a:r>
              <a:rPr lang="zh-TW" altLang="en-US" sz="4400" b="1" dirty="0"/>
              <a:t>度，就是神在我們身上工作，透過我們預備道路，讓神國最終在地上掌權！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/>
              <a:t>他們要為神預備道路，當然必須重生，對他們而言，重生像是進入神國的前</a:t>
            </a:r>
            <a:r>
              <a:rPr lang="zh-TW" altLang="en-US" sz="4400" b="1" dirty="0" smtClean="0"/>
              <a:t>門鑰</a:t>
            </a:r>
            <a:r>
              <a:rPr lang="zh-TW" altLang="en-US" sz="4400" b="1" dirty="0"/>
              <a:t>匙</a:t>
            </a:r>
            <a:r>
              <a:rPr lang="zh-TW" altLang="en-US" sz="4400" b="1" dirty="0" smtClean="0"/>
              <a:t>。</a:t>
            </a:r>
            <a:endParaRPr lang="en-US" altLang="zh-TW" sz="4400" b="1" dirty="0"/>
          </a:p>
        </p:txBody>
      </p:sp>
    </p:spTree>
    <p:extLst>
      <p:ext uri="{BB962C8B-B14F-4D97-AF65-F5344CB8AC3E}">
        <p14:creationId xmlns:p14="http://schemas.microsoft.com/office/powerpoint/2010/main" val="88124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7B72-C8CA-47FF-A90D-33784FB59FA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57200"/>
            <a:ext cx="8610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/>
              <a:t>使徒行傳二章</a:t>
            </a:r>
            <a:r>
              <a:rPr lang="zh-TW" altLang="en-US" sz="4400" b="1" dirty="0" smtClean="0"/>
              <a:t>中的</a:t>
            </a:r>
            <a:r>
              <a:rPr lang="zh-TW" altLang="en-US" sz="4400" b="1" dirty="0"/>
              <a:t>內容</a:t>
            </a:r>
            <a:r>
              <a:rPr lang="zh-CN" altLang="en-US" sz="4400" b="1" dirty="0" smtClean="0"/>
              <a:t>：</a:t>
            </a:r>
            <a:endParaRPr lang="en-US" altLang="zh-CN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但</a:t>
            </a:r>
            <a:r>
              <a:rPr lang="zh-TW" altLang="en-US" sz="4400" b="1" dirty="0"/>
              <a:t>是教會只傳講悔改、奉耶穌基督的名受</a:t>
            </a:r>
            <a:r>
              <a:rPr lang="zh-TW" altLang="en-US" sz="4400" b="1" dirty="0" smtClean="0"/>
              <a:t>洗</a:t>
            </a:r>
            <a:r>
              <a:rPr lang="zh-TW" altLang="en-US" sz="4400" b="1" dirty="0"/>
              <a:t>、</a:t>
            </a:r>
            <a:r>
              <a:rPr lang="zh-TW" altLang="en-US" sz="4400" b="1" dirty="0" smtClean="0"/>
              <a:t>重</a:t>
            </a:r>
            <a:r>
              <a:rPr lang="zh-TW" altLang="en-US" sz="4400" b="1" dirty="0"/>
              <a:t>生</a:t>
            </a:r>
            <a:r>
              <a:rPr lang="zh-TW" altLang="en-US" sz="4400" b="1" dirty="0" smtClean="0"/>
              <a:t>，</a:t>
            </a:r>
            <a:r>
              <a:rPr lang="zh-TW" altLang="en-US" sz="4400" b="1" dirty="0"/>
              <a:t>就像只進到玄關就停</a:t>
            </a:r>
            <a:r>
              <a:rPr lang="zh-TW" altLang="en-US" sz="4400" b="1" dirty="0" smtClean="0"/>
              <a:t>了</a:t>
            </a:r>
            <a:r>
              <a:rPr lang="zh-TW" altLang="en-US" sz="4400" b="1" dirty="0"/>
              <a:t>。</a:t>
            </a:r>
            <a:endParaRPr lang="en-US" altLang="zh-TW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而</a:t>
            </a:r>
            <a:r>
              <a:rPr lang="zh-TW" altLang="en-US" sz="4400" b="1" dirty="0"/>
              <a:t>後面大宅是天</a:t>
            </a:r>
            <a:r>
              <a:rPr lang="zh-TW" altLang="en-US" sz="4400" b="1" dirty="0" smtClean="0"/>
              <a:t>國</a:t>
            </a:r>
            <a:r>
              <a:rPr lang="zh-TW" altLang="en-US" sz="4400" b="1" dirty="0"/>
              <a:t>。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/>
              <a:t>因此當仇敵在他們耳邊私語：神對以色列還繼續有計畫嗎</a:t>
            </a:r>
            <a:r>
              <a:rPr lang="zh-TW" altLang="en-US" sz="4400" b="1" dirty="0" smtClean="0"/>
              <a:t>？教</a:t>
            </a:r>
            <a:r>
              <a:rPr lang="zh-TW" altLang="en-US" sz="4400" b="1" dirty="0"/>
              <a:t>會開始接</a:t>
            </a:r>
            <a:r>
              <a:rPr lang="zh-TW" altLang="en-US" sz="4400" b="1" dirty="0" smtClean="0"/>
              <a:t>受</a:t>
            </a:r>
            <a:r>
              <a:rPr lang="zh-CN" altLang="en-US" sz="4400" b="1" dirty="0" smtClean="0"/>
              <a:t>取代神学</a:t>
            </a:r>
            <a:r>
              <a:rPr lang="zh-TW" altLang="en-US" sz="4400" b="1" dirty="0" smtClean="0"/>
              <a:t>這</a:t>
            </a:r>
            <a:r>
              <a:rPr lang="zh-TW" altLang="en-US" sz="4400" b="1" dirty="0"/>
              <a:t>個謊言。</a:t>
            </a:r>
            <a:endParaRPr lang="en-US" altLang="zh-TW" sz="4400" b="1" dirty="0"/>
          </a:p>
        </p:txBody>
      </p:sp>
    </p:spTree>
    <p:extLst>
      <p:ext uri="{BB962C8B-B14F-4D97-AF65-F5344CB8AC3E}">
        <p14:creationId xmlns:p14="http://schemas.microsoft.com/office/powerpoint/2010/main" val="4170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7B72-C8CA-47FF-A90D-33784FB59FA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57200"/>
            <a:ext cx="8610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/>
              <a:t>教會接受謊言、改革不完全 </a:t>
            </a:r>
            <a:r>
              <a:rPr lang="zh-CN" altLang="en-US" sz="4400" b="1" dirty="0" smtClean="0"/>
              <a:t>：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/>
              <a:t>仇敵的詭</a:t>
            </a:r>
            <a:r>
              <a:rPr lang="zh-TW" altLang="en-US" sz="4400" b="1" dirty="0" smtClean="0"/>
              <a:t>計使</a:t>
            </a:r>
            <a:r>
              <a:rPr lang="zh-TW" altLang="en-US" sz="4400" b="1" dirty="0"/>
              <a:t>外邦人在信仰上與猶太根</a:t>
            </a:r>
            <a:r>
              <a:rPr lang="zh-TW" altLang="en-US" sz="4400" b="1" dirty="0" smtClean="0"/>
              <a:t>源失</a:t>
            </a:r>
            <a:r>
              <a:rPr lang="zh-TW" altLang="en-US" sz="4400" b="1" dirty="0"/>
              <a:t>聯</a:t>
            </a:r>
            <a:r>
              <a:rPr lang="zh-TW" altLang="en-US" sz="4400" b="1" dirty="0" smtClean="0"/>
              <a:t>。</a:t>
            </a:r>
            <a:endParaRPr lang="en-US" altLang="zh-TW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正</a:t>
            </a:r>
            <a:r>
              <a:rPr lang="zh-TW" altLang="en-US" sz="4400" b="1" dirty="0"/>
              <a:t>如仇敵所料，他們失去了方向，教會漸漸變成無力的狂熱虛偽信仰</a:t>
            </a:r>
            <a:r>
              <a:rPr lang="zh-TW" altLang="en-US" sz="4400" b="1" dirty="0" smtClean="0"/>
              <a:t>，與</a:t>
            </a:r>
            <a:r>
              <a:rPr lang="zh-TW" altLang="en-US" sz="4400" b="1" dirty="0"/>
              <a:t>猶太根源斷絕聯繫，以為新約是神直接與自己立定的</a:t>
            </a:r>
            <a:r>
              <a:rPr lang="en-US" altLang="zh-TW" sz="4400" b="1" dirty="0" smtClean="0"/>
              <a:t>…</a:t>
            </a:r>
            <a:endParaRPr lang="zh-TW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4436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7B72-C8CA-47FF-A90D-33784FB59FA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25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57200"/>
            <a:ext cx="8610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/>
              <a:t>教會接受謊言、改革不完全 </a:t>
            </a:r>
            <a:r>
              <a:rPr lang="zh-CN" altLang="en-US" sz="4400" b="1" dirty="0" smtClean="0"/>
              <a:t>：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六</a:t>
            </a:r>
            <a:r>
              <a:rPr lang="zh-TW" altLang="en-US" sz="4400" b="1" dirty="0"/>
              <a:t>到十六世</a:t>
            </a:r>
            <a:r>
              <a:rPr lang="zh-TW" altLang="en-US" sz="4400" b="1" dirty="0" smtClean="0"/>
              <a:t>紀約一千</a:t>
            </a:r>
            <a:r>
              <a:rPr lang="zh-TW" altLang="en-US" sz="4400" b="1" dirty="0"/>
              <a:t>年間，人們無法接觸聖經，是屬靈的黑暗期，產生屬靈真空，伊斯蘭</a:t>
            </a:r>
            <a:r>
              <a:rPr lang="zh-TW" altLang="en-US" sz="4400" b="1" dirty="0" smtClean="0"/>
              <a:t>教在這</a:t>
            </a:r>
            <a:r>
              <a:rPr lang="zh-TW" altLang="en-US" sz="4400" b="1" dirty="0"/>
              <a:t>段時間創立</a:t>
            </a:r>
            <a:r>
              <a:rPr lang="zh-TW" altLang="en-US" sz="4400" b="1" dirty="0" smtClean="0"/>
              <a:t>。</a:t>
            </a:r>
            <a:endParaRPr lang="en-US" altLang="zh-TW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反</a:t>
            </a:r>
            <a:r>
              <a:rPr lang="zh-TW" altLang="en-US" sz="4400" b="1" dirty="0"/>
              <a:t>猶主義生根蔓</a:t>
            </a:r>
            <a:r>
              <a:rPr lang="zh-TW" altLang="en-US" sz="4400" b="1" dirty="0" smtClean="0"/>
              <a:t>延好幾</a:t>
            </a:r>
            <a:r>
              <a:rPr lang="zh-TW" altLang="en-US" sz="4400" b="1" dirty="0"/>
              <a:t>個世紀，仇恨猶太人成為普遍的心態，幾乎所有人都無緣無故地恨猶太人</a:t>
            </a:r>
            <a:r>
              <a:rPr lang="zh-TW" altLang="en-US" sz="4400" b="1" dirty="0" smtClean="0"/>
              <a:t>。</a:t>
            </a:r>
            <a:endParaRPr lang="zh-TW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4268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7B72-C8CA-47FF-A90D-33784FB59FA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57200"/>
            <a:ext cx="8610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/>
              <a:t>教會接受謊言、改革不完全 </a:t>
            </a:r>
            <a:r>
              <a:rPr lang="zh-CN" altLang="en-US" sz="4400" b="1" dirty="0" smtClean="0"/>
              <a:t>：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這麼嚴重的後果，造因於一個扭曲的謊言，產生對猶太人的恨惡。</a:t>
            </a:r>
            <a:endParaRPr lang="en-US" altLang="zh-TW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這就是當年宗教改革時的社會背景。</a:t>
            </a:r>
            <a:endParaRPr lang="zh-TW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37519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7B72-C8CA-47FF-A90D-33784FB59FA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27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52400"/>
            <a:ext cx="89916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羅</a:t>
            </a:r>
            <a:r>
              <a:rPr lang="en-US" altLang="zh-TW" sz="4000" dirty="0" smtClean="0"/>
              <a:t>9:13</a:t>
            </a:r>
            <a:r>
              <a:rPr lang="en-US" altLang="zh-TW" sz="4000" dirty="0" smtClean="0"/>
              <a:t>『</a:t>
            </a:r>
            <a:r>
              <a:rPr lang="zh-TW" altLang="en-US" sz="4000" dirty="0" smtClean="0"/>
              <a:t>雅</a:t>
            </a:r>
            <a:r>
              <a:rPr lang="zh-TW" altLang="en-US" sz="4000" dirty="0"/>
              <a:t>各是我所愛的、以掃是我所惡的。</a:t>
            </a:r>
            <a:r>
              <a:rPr lang="en-US" altLang="zh-TW" sz="4000" dirty="0" smtClean="0"/>
              <a:t>』…15</a:t>
            </a:r>
            <a:r>
              <a:rPr lang="zh-TW" altLang="en-US" sz="4000" dirty="0"/>
              <a:t>因他對摩西說、</a:t>
            </a:r>
            <a:r>
              <a:rPr lang="en-US" altLang="zh-TW" sz="4000" dirty="0" smtClean="0"/>
              <a:t>『</a:t>
            </a:r>
            <a:r>
              <a:rPr lang="zh-TW" altLang="en-US" sz="4000" dirty="0" smtClean="0"/>
              <a:t>我</a:t>
            </a:r>
            <a:r>
              <a:rPr lang="zh-TW" altLang="en-US" sz="4000" dirty="0"/>
              <a:t>要憐憫誰、就憐憫誰、要恩待誰、就恩待誰。</a:t>
            </a:r>
            <a:r>
              <a:rPr lang="en-US" altLang="zh-TW" sz="4000" dirty="0" smtClean="0"/>
              <a:t>』…22</a:t>
            </a:r>
            <a:r>
              <a:rPr lang="zh-TW" altLang="en-US" sz="4000" dirty="0"/>
              <a:t>倘若　神要顯明他的忿怒、彰顯他的權能、就多多忍耐寬容那可怒豫備遭毀滅的器皿</a:t>
            </a:r>
            <a:r>
              <a:rPr lang="zh-TW" altLang="en-US" sz="4000" dirty="0" smtClean="0"/>
              <a:t>．</a:t>
            </a:r>
            <a:r>
              <a:rPr lang="en-US" altLang="zh-TW" sz="4000" dirty="0" smtClean="0"/>
              <a:t>23</a:t>
            </a:r>
            <a:r>
              <a:rPr lang="zh-TW" altLang="en-US" sz="4000" dirty="0"/>
              <a:t>又要將他豐盛的榮耀、彰顯在那蒙憐憫早豫備得榮耀的器皿上．</a:t>
            </a:r>
          </a:p>
          <a:p>
            <a:r>
              <a:rPr lang="en-US" altLang="zh-TW" sz="4000" dirty="0" smtClean="0"/>
              <a:t>24</a:t>
            </a:r>
            <a:r>
              <a:rPr lang="zh-TW" altLang="en-US" sz="4000" dirty="0"/>
              <a:t>這器皿就是我們被　神所召的、不但是從猶太人中、也是從外邦人中、這有甚麼不可呢</a:t>
            </a:r>
            <a:r>
              <a:rPr lang="zh-TW" altLang="en-US" sz="4000" dirty="0" smtClean="0"/>
              <a:t>。</a:t>
            </a:r>
            <a:r>
              <a:rPr lang="en-US" altLang="zh-TW" sz="4000" dirty="0" smtClean="0"/>
              <a:t>』</a:t>
            </a:r>
            <a:endParaRPr lang="en-US" altLang="zh-TW" sz="4000" dirty="0"/>
          </a:p>
        </p:txBody>
      </p:sp>
    </p:spTree>
    <p:extLst>
      <p:ext uri="{BB962C8B-B14F-4D97-AF65-F5344CB8AC3E}">
        <p14:creationId xmlns:p14="http://schemas.microsoft.com/office/powerpoint/2010/main" val="208616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7B72-C8CA-47FF-A90D-33784FB59FA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28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3962400"/>
            <a:ext cx="861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i="1" dirty="0"/>
              <a:t>羅馬</a:t>
            </a:r>
            <a:r>
              <a:rPr lang="zh-TW" altLang="en-US" sz="3200" i="1" dirty="0" smtClean="0"/>
              <a:t>書</a:t>
            </a:r>
            <a:r>
              <a:rPr lang="en-US" altLang="zh-TW" sz="3200" i="1" dirty="0" smtClean="0"/>
              <a:t>9:25</a:t>
            </a:r>
            <a:r>
              <a:rPr lang="zh-TW" altLang="en-US" sz="3200" i="1" dirty="0"/>
              <a:t>就像　神在何西阿書上說、</a:t>
            </a:r>
            <a:r>
              <a:rPr lang="en-US" altLang="zh-TW" sz="3200" i="1" dirty="0" smtClean="0"/>
              <a:t>『</a:t>
            </a:r>
            <a:r>
              <a:rPr lang="zh-TW" altLang="en-US" sz="3200" i="1" dirty="0" smtClean="0"/>
              <a:t>那</a:t>
            </a:r>
            <a:r>
              <a:rPr lang="zh-TW" altLang="en-US" sz="3200" i="1" dirty="0"/>
              <a:t>本來不是我子民的、我要稱爲我的子民．本來不是蒙愛的、我要稱爲蒙愛的</a:t>
            </a:r>
            <a:r>
              <a:rPr lang="zh-TW" altLang="en-US" sz="3200" i="1" dirty="0" smtClean="0"/>
              <a:t>。</a:t>
            </a:r>
            <a:r>
              <a:rPr lang="en-US" altLang="zh-TW" sz="3200" i="1" dirty="0" smtClean="0"/>
              <a:t>26</a:t>
            </a:r>
            <a:r>
              <a:rPr lang="zh-TW" altLang="en-US" sz="3200" i="1" dirty="0" smtClean="0"/>
              <a:t>從</a:t>
            </a:r>
            <a:r>
              <a:rPr lang="zh-TW" altLang="en-US" sz="3200" i="1" dirty="0"/>
              <a:t>前在甚麼地方對他們說、你們不是我的子民、將來就在那裏稱他們爲永生　神的兒子。</a:t>
            </a:r>
            <a:r>
              <a:rPr lang="en-US" altLang="zh-TW" sz="3200" i="1" dirty="0" smtClean="0"/>
              <a:t>』</a:t>
            </a:r>
            <a:endParaRPr lang="en-US" altLang="zh-TW" sz="32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286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/>
              <a:t>為猶太人的救恩禱告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538288"/>
            <a:ext cx="8458200" cy="181451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Calibri" charset="0"/>
              <a:buAutoNum type="arabicPeriod"/>
            </a:pPr>
            <a:r>
              <a:rPr lang="zh-TW" altLang="en-US" sz="3600" dirty="0">
                <a:latin typeface="黑体" charset="0"/>
                <a:ea typeface="黑体" charset="0"/>
                <a:cs typeface="黑体" charset="0"/>
              </a:rPr>
              <a:t>求神憐憫猶太人，好叫各地的猶太</a:t>
            </a:r>
            <a:r>
              <a:rPr lang="zh-TW" altLang="en-US" sz="3600" dirty="0" smtClean="0">
                <a:latin typeface="黑体" charset="0"/>
                <a:ea typeface="黑体" charset="0"/>
                <a:cs typeface="黑体" charset="0"/>
              </a:rPr>
              <a:t>人在壓力及逼迫中，轉</a:t>
            </a:r>
            <a:r>
              <a:rPr lang="zh-TW" altLang="en-US" sz="3600" dirty="0">
                <a:latin typeface="黑体" charset="0"/>
                <a:ea typeface="黑体" charset="0"/>
                <a:cs typeface="黑体" charset="0"/>
              </a:rPr>
              <a:t>向神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zh-TW" altLang="en-US" sz="3600" dirty="0">
                <a:latin typeface="黑体" charset="0"/>
                <a:ea typeface="黑体" charset="0"/>
                <a:cs typeface="黑体" charset="0"/>
              </a:rPr>
              <a:t>求神打開他們的眼睛，讓他們知道他們應當有的產業</a:t>
            </a:r>
            <a:r>
              <a:rPr lang="en-US" altLang="zh-TW" sz="3600" dirty="0">
                <a:latin typeface="黑体" charset="0"/>
                <a:ea typeface="黑体" charset="0"/>
                <a:cs typeface="黑体" charset="0"/>
              </a:rPr>
              <a:t>:</a:t>
            </a:r>
            <a:r>
              <a:rPr lang="zh-TW" altLang="en-US" sz="3600" dirty="0">
                <a:latin typeface="黑体" charset="0"/>
                <a:ea typeface="黑体" charset="0"/>
                <a:cs typeface="黑体" charset="0"/>
              </a:rPr>
              <a:t>救恩原本就屬於他們</a:t>
            </a:r>
            <a:r>
              <a:rPr lang="en-US" altLang="zh-TW" sz="3600" dirty="0">
                <a:latin typeface="黑体" charset="0"/>
                <a:ea typeface="黑体" charset="0"/>
                <a:cs typeface="黑体" charset="0"/>
              </a:rPr>
              <a:t>!</a:t>
            </a:r>
            <a:endParaRPr lang="en-US" altLang="zh-CN" sz="1600" b="1" u="sng" dirty="0">
              <a:latin typeface="黑体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46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7B72-C8CA-47FF-A90D-33784FB59FA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57200"/>
            <a:ext cx="8610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/>
              <a:t>Reformation</a:t>
            </a:r>
            <a:r>
              <a:rPr lang="zh-CN" altLang="en-US" sz="4400" b="1" dirty="0"/>
              <a:t>（新教革新）没有完成的部分：</a:t>
            </a:r>
            <a:endParaRPr lang="en-US" altLang="zh-CN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/>
              <a:t>教會要在這世代儘早完成革新</a:t>
            </a:r>
            <a:r>
              <a:rPr lang="en-US" altLang="zh-TW" sz="4400" b="1" dirty="0"/>
              <a:t>—</a:t>
            </a:r>
            <a:r>
              <a:rPr lang="zh-TW" altLang="en-US" sz="4400" b="1" dirty="0"/>
              <a:t>就是認識教會與以色列的關係</a:t>
            </a:r>
            <a:r>
              <a:rPr lang="zh-TW" altLang="en-US" sz="4400" b="1" dirty="0" smtClean="0"/>
              <a:t>。</a:t>
            </a:r>
            <a:endParaRPr lang="en-US" altLang="zh-TW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當</a:t>
            </a:r>
            <a:r>
              <a:rPr lang="zh-TW" altLang="en-US" sz="4400" b="1" dirty="0"/>
              <a:t>教</a:t>
            </a:r>
            <a:r>
              <a:rPr lang="zh-TW" altLang="en-US" sz="4400" b="1" dirty="0" smtClean="0"/>
              <a:t>會完</a:t>
            </a:r>
            <a:r>
              <a:rPr lang="zh-TW" altLang="en-US" sz="4400" b="1" dirty="0"/>
              <a:t>成革新</a:t>
            </a:r>
            <a:r>
              <a:rPr lang="en-US" altLang="zh-TW" sz="4400" b="1" dirty="0"/>
              <a:t>—</a:t>
            </a:r>
            <a:r>
              <a:rPr lang="zh-TW" altLang="en-US" sz="4400" b="1" dirty="0"/>
              <a:t>正確地認識與以色列的關係</a:t>
            </a:r>
            <a:r>
              <a:rPr lang="en-US" altLang="zh-TW" sz="4400" b="1" dirty="0"/>
              <a:t>—</a:t>
            </a:r>
            <a:r>
              <a:rPr lang="zh-TW" altLang="en-US" sz="4400" b="1" dirty="0"/>
              <a:t>在末</a:t>
            </a:r>
            <a:r>
              <a:rPr lang="zh-TW" altLang="en-US" sz="4400" b="1" dirty="0" smtClean="0"/>
              <a:t>世將</a:t>
            </a:r>
            <a:r>
              <a:rPr lang="zh-TW" altLang="en-US" sz="4400" b="1" dirty="0"/>
              <a:t>透過教會帶</a:t>
            </a:r>
            <a:r>
              <a:rPr lang="zh-TW" altLang="en-US" sz="4400" b="1" dirty="0" smtClean="0"/>
              <a:t>出奇</a:t>
            </a:r>
            <a:r>
              <a:rPr lang="zh-TW" altLang="en-US" sz="4400" b="1" dirty="0"/>
              <a:t>妙盼望。</a:t>
            </a:r>
          </a:p>
        </p:txBody>
      </p:sp>
    </p:spTree>
    <p:extLst>
      <p:ext uri="{BB962C8B-B14F-4D97-AF65-F5344CB8AC3E}">
        <p14:creationId xmlns:p14="http://schemas.microsoft.com/office/powerpoint/2010/main" val="154436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7B72-C8CA-47FF-A90D-33784FB59FA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4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572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/>
              <a:t>完成革</a:t>
            </a:r>
            <a:r>
              <a:rPr lang="zh-CN" altLang="en-US" sz="4400" b="1" dirty="0" smtClean="0"/>
              <a:t>新</a:t>
            </a:r>
            <a:r>
              <a:rPr lang="zh-TW" altLang="en-US" sz="4400" b="1" dirty="0" smtClean="0"/>
              <a:t>異象</a:t>
            </a:r>
            <a:r>
              <a:rPr lang="zh-CN" altLang="en-US" sz="4400" b="1" dirty="0"/>
              <a:t>：</a:t>
            </a:r>
            <a:endParaRPr lang="zh-TW" altLang="en-US" sz="44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/>
              <a:t>廿五年前</a:t>
            </a:r>
            <a:r>
              <a:rPr lang="zh-TW" altLang="en-US" sz="4400" b="1" dirty="0" smtClean="0"/>
              <a:t>，</a:t>
            </a:r>
            <a:r>
              <a:rPr lang="en-US" altLang="zh-TW" sz="4400" dirty="0"/>
              <a:t>Derek Frank</a:t>
            </a:r>
            <a:br>
              <a:rPr lang="en-US" altLang="zh-TW" sz="4400" dirty="0"/>
            </a:br>
            <a:r>
              <a:rPr lang="zh-TW" altLang="en-US" sz="4400" b="1" dirty="0" smtClean="0"/>
              <a:t>還</a:t>
            </a:r>
            <a:r>
              <a:rPr lang="zh-TW" altLang="en-US" sz="4400" b="1" dirty="0"/>
              <a:t>是個年輕牧師，在英國一間大的靈恩教會牧會</a:t>
            </a:r>
            <a:r>
              <a:rPr lang="zh-TW" altLang="en-US" sz="4400" b="1" dirty="0" smtClean="0"/>
              <a:t>，那時候</a:t>
            </a:r>
            <a:r>
              <a:rPr lang="zh-CN" altLang="en-US" sz="4400" b="1" dirty="0" smtClean="0"/>
              <a:t>他</a:t>
            </a:r>
            <a:r>
              <a:rPr lang="zh-TW" altLang="en-US" sz="4400" b="1" dirty="0" smtClean="0"/>
              <a:t>禱告呼求更多能力。神回應</a:t>
            </a:r>
            <a:r>
              <a:rPr lang="zh-CN" altLang="en-US" sz="4400" b="1" dirty="0" smtClean="0"/>
              <a:t>以</a:t>
            </a:r>
            <a:r>
              <a:rPr lang="zh-TW" altLang="en-US" sz="4400" b="1" dirty="0" smtClean="0"/>
              <a:t>重覆</a:t>
            </a:r>
            <a:r>
              <a:rPr lang="zh-CN" altLang="en-US" sz="4400" b="1" dirty="0" smtClean="0"/>
              <a:t>赐下</a:t>
            </a:r>
            <a:r>
              <a:rPr lang="zh-TW" altLang="en-US" sz="4400" b="1" dirty="0" smtClean="0"/>
              <a:t>一</a:t>
            </a:r>
            <a:r>
              <a:rPr lang="zh-TW" altLang="en-US" sz="4400" b="1" dirty="0"/>
              <a:t>個畫</a:t>
            </a:r>
            <a:r>
              <a:rPr lang="zh-TW" altLang="en-US" sz="4400" b="1" dirty="0" smtClean="0"/>
              <a:t>面</a:t>
            </a:r>
            <a:r>
              <a:rPr lang="en-US" altLang="zh-TW" sz="4400" b="1" dirty="0" smtClean="0"/>
              <a:t>……</a:t>
            </a:r>
            <a:endParaRPr lang="en-US" altLang="zh-TW" sz="4400" b="1" dirty="0"/>
          </a:p>
        </p:txBody>
      </p:sp>
    </p:spTree>
    <p:extLst>
      <p:ext uri="{BB962C8B-B14F-4D97-AF65-F5344CB8AC3E}">
        <p14:creationId xmlns:p14="http://schemas.microsoft.com/office/powerpoint/2010/main" val="154436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7B72-C8CA-47FF-A90D-33784FB59FA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5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57200"/>
            <a:ext cx="8610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/>
              <a:t>完成革</a:t>
            </a:r>
            <a:r>
              <a:rPr lang="zh-CN" altLang="en-US" sz="4400" b="1" dirty="0" smtClean="0"/>
              <a:t>新</a:t>
            </a:r>
            <a:r>
              <a:rPr lang="zh-TW" altLang="en-US" sz="4400" b="1" dirty="0" smtClean="0"/>
              <a:t>異象</a:t>
            </a:r>
            <a:r>
              <a:rPr lang="zh-CN" altLang="en-US" sz="4400" b="1" dirty="0"/>
              <a:t>：</a:t>
            </a:r>
            <a:endParaRPr lang="zh-TW" altLang="en-US" sz="44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一</a:t>
            </a:r>
            <a:r>
              <a:rPr lang="zh-TW" altLang="en-US" sz="4400" b="1" dirty="0"/>
              <a:t>棟奇特的建築，穿戴邪惡面具</a:t>
            </a:r>
            <a:r>
              <a:rPr lang="zh-TW" altLang="en-US" sz="4400" b="1" dirty="0" smtClean="0"/>
              <a:t>的人</a:t>
            </a:r>
            <a:r>
              <a:rPr lang="zh-TW" altLang="en-US" sz="4400" b="1" dirty="0"/>
              <a:t>進進出出，然後畫面轉到一個現代研討會，與會者帶著翻譯耳機，信息傳</a:t>
            </a:r>
            <a:r>
              <a:rPr lang="zh-TW" altLang="en-US" sz="4400" b="1" dirty="0" smtClean="0"/>
              <a:t>到全</a:t>
            </a:r>
            <a:r>
              <a:rPr lang="zh-TW" altLang="en-US" sz="4400" b="1" dirty="0"/>
              <a:t>球各</a:t>
            </a:r>
            <a:r>
              <a:rPr lang="zh-TW" altLang="en-US" sz="4400" b="1" dirty="0" smtClean="0"/>
              <a:t>地</a:t>
            </a:r>
            <a:r>
              <a:rPr lang="zh-CN" altLang="en-US" sz="4400" b="1" dirty="0"/>
              <a:t>；</a:t>
            </a:r>
            <a:endParaRPr lang="en-US" altLang="zh-TW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然</a:t>
            </a:r>
            <a:r>
              <a:rPr lang="zh-TW" altLang="en-US" sz="4400" b="1" dirty="0"/>
              <a:t>後畫</a:t>
            </a:r>
            <a:r>
              <a:rPr lang="zh-TW" altLang="en-US" sz="4400" b="1" dirty="0" smtClean="0"/>
              <a:t>面</a:t>
            </a:r>
            <a:r>
              <a:rPr lang="zh-TW" altLang="en-US" sz="4400" b="1" dirty="0"/>
              <a:t>都以這句話結束</a:t>
            </a:r>
            <a:r>
              <a:rPr lang="zh-TW" altLang="en-US" sz="4400" b="1" dirty="0" smtClean="0"/>
              <a:t>：「</a:t>
            </a:r>
            <a:r>
              <a:rPr lang="zh-TW" altLang="en-US" sz="4400" b="1" dirty="0"/>
              <a:t>完成教會革新</a:t>
            </a:r>
            <a:r>
              <a:rPr lang="zh-TW" altLang="en-US" sz="4400" b="1" dirty="0" smtClean="0"/>
              <a:t>」</a:t>
            </a:r>
            <a:r>
              <a:rPr lang="en-US" altLang="zh-TW" sz="4400" b="1" dirty="0" smtClean="0"/>
              <a:t>……</a:t>
            </a:r>
            <a:endParaRPr lang="en-US" altLang="zh-TW" sz="4400" b="1" dirty="0"/>
          </a:p>
        </p:txBody>
      </p:sp>
    </p:spTree>
    <p:extLst>
      <p:ext uri="{BB962C8B-B14F-4D97-AF65-F5344CB8AC3E}">
        <p14:creationId xmlns:p14="http://schemas.microsoft.com/office/powerpoint/2010/main" val="35326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7B72-C8CA-47FF-A90D-33784FB59FA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57200"/>
            <a:ext cx="8610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/>
              <a:t>完成革新：</a:t>
            </a:r>
            <a:endParaRPr lang="en-US" altLang="zh-CN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/>
              <a:t>多年</a:t>
            </a:r>
            <a:r>
              <a:rPr lang="zh-TW" altLang="en-US" sz="4400" b="1" dirty="0" smtClean="0"/>
              <a:t>後首</a:t>
            </a:r>
            <a:r>
              <a:rPr lang="zh-TW" altLang="en-US" sz="4400" b="1" dirty="0"/>
              <a:t>次到瑞士日內瓦</a:t>
            </a:r>
            <a:r>
              <a:rPr lang="zh-TW" altLang="en-US" sz="4400" b="1" dirty="0" smtClean="0"/>
              <a:t>，映</a:t>
            </a:r>
            <a:r>
              <a:rPr lang="zh-TW" altLang="en-US" sz="4400" b="1" dirty="0"/>
              <a:t>入眼簾的景象竟和異象中所見一模一樣，非</a:t>
            </a:r>
            <a:r>
              <a:rPr lang="zh-TW" altLang="en-US" sz="4400" b="1" dirty="0" smtClean="0"/>
              <a:t>常清</a:t>
            </a:r>
            <a:r>
              <a:rPr lang="zh-TW" altLang="en-US" sz="4400" b="1" dirty="0"/>
              <a:t>晰</a:t>
            </a:r>
            <a:r>
              <a:rPr lang="zh-TW" altLang="en-US" sz="4400" b="1" dirty="0" smtClean="0"/>
              <a:t>。</a:t>
            </a:r>
            <a:endParaRPr lang="en-US" altLang="zh-TW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正</a:t>
            </a:r>
            <a:r>
              <a:rPr lang="zh-TW" altLang="en-US" sz="4400" b="1" dirty="0"/>
              <a:t>是十六世紀時，</a:t>
            </a:r>
            <a:r>
              <a:rPr lang="zh-TW" altLang="en-US" sz="4400" b="1" dirty="0" smtClean="0"/>
              <a:t>宗教</a:t>
            </a:r>
            <a:r>
              <a:rPr lang="zh-TW" altLang="en-US" sz="4400" b="1" dirty="0"/>
              <a:t>改革家約翰</a:t>
            </a:r>
            <a:r>
              <a:rPr lang="en-US" altLang="zh-TW" sz="4400" b="1" dirty="0"/>
              <a:t>.</a:t>
            </a:r>
            <a:r>
              <a:rPr lang="zh-TW" altLang="en-US" sz="4400" b="1" dirty="0"/>
              <a:t>加爾文（</a:t>
            </a:r>
            <a:r>
              <a:rPr lang="en-US" altLang="zh-TW" sz="4400" b="1" dirty="0"/>
              <a:t>John Calvin</a:t>
            </a:r>
            <a:r>
              <a:rPr lang="zh-TW" altLang="en-US" sz="4400" b="1" dirty="0"/>
              <a:t>）傳講宗教</a:t>
            </a:r>
            <a:r>
              <a:rPr lang="zh-TW" altLang="en-US" sz="4400" b="1" dirty="0" smtClean="0"/>
              <a:t>改革</a:t>
            </a:r>
            <a:r>
              <a:rPr lang="zh-TW" altLang="en-US" sz="4400" b="1" dirty="0"/>
              <a:t>的聖彼得大教堂。</a:t>
            </a:r>
            <a:endParaRPr lang="en-US" altLang="zh-TW" sz="4400" b="1" dirty="0"/>
          </a:p>
        </p:txBody>
      </p:sp>
    </p:spTree>
    <p:extLst>
      <p:ext uri="{BB962C8B-B14F-4D97-AF65-F5344CB8AC3E}">
        <p14:creationId xmlns:p14="http://schemas.microsoft.com/office/powerpoint/2010/main" val="302596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7B72-C8CA-47FF-A90D-33784FB59FA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57200"/>
            <a:ext cx="8610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/>
              <a:t>完成革新：</a:t>
            </a:r>
            <a:endParaRPr lang="en-US" altLang="zh-CN" sz="4400" b="1" dirty="0" smtClean="0"/>
          </a:p>
          <a:p>
            <a:r>
              <a:rPr lang="zh-TW" altLang="en-US" sz="4400" b="1" dirty="0"/>
              <a:t>日內瓦當時如</a:t>
            </a:r>
            <a:r>
              <a:rPr lang="zh-TW" altLang="en-US" sz="4400" b="1" dirty="0" smtClean="0"/>
              <a:t>同</a:t>
            </a:r>
            <a:r>
              <a:rPr lang="zh-CN" altLang="en-US" sz="4400" b="1" dirty="0"/>
              <a:t>逃</a:t>
            </a:r>
            <a:r>
              <a:rPr lang="zh-TW" altLang="en-US" sz="4400" b="1" dirty="0" smtClean="0"/>
              <a:t>城</a:t>
            </a:r>
            <a:r>
              <a:rPr lang="zh-TW" altLang="en-US" sz="4400" b="1" dirty="0"/>
              <a:t>，任何因宗</a:t>
            </a:r>
            <a:r>
              <a:rPr lang="zh-TW" altLang="en-US" sz="4400" b="1" dirty="0" smtClean="0"/>
              <a:t>教</a:t>
            </a:r>
            <a:r>
              <a:rPr lang="zh-CN" altLang="en-US" sz="4400" b="1" dirty="0" smtClean="0"/>
              <a:t>迫害</a:t>
            </a:r>
            <a:r>
              <a:rPr lang="zh-TW" altLang="en-US" sz="4400" b="1" dirty="0" smtClean="0"/>
              <a:t>流</a:t>
            </a:r>
            <a:r>
              <a:rPr lang="zh-TW" altLang="en-US" sz="4400" b="1" dirty="0"/>
              <a:t>離失所的人，都來到這裡，日內瓦歡迎每個人，唯</a:t>
            </a:r>
            <a:r>
              <a:rPr lang="zh-TW" altLang="en-US" sz="4400" b="1" dirty="0" smtClean="0"/>
              <a:t>獨</a:t>
            </a:r>
            <a:r>
              <a:rPr lang="zh-CN" altLang="en-US" sz="4400" b="1" dirty="0" smtClean="0"/>
              <a:t>：</a:t>
            </a:r>
            <a:endParaRPr lang="zh-TW" altLang="en-US" sz="44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/>
              <a:t>拒絕猶太人</a:t>
            </a:r>
            <a:r>
              <a:rPr lang="zh-TW" altLang="en-US" sz="4400" b="1" dirty="0" smtClean="0"/>
              <a:t>。</a:t>
            </a:r>
            <a:endParaRPr lang="en-US" altLang="zh-TW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這</a:t>
            </a:r>
            <a:r>
              <a:rPr lang="zh-TW" altLang="en-US" sz="4400" b="1" dirty="0"/>
              <a:t>個從日內瓦釋放出來的訊息塑造日後解讀福音的雛</a:t>
            </a:r>
            <a:r>
              <a:rPr lang="zh-TW" altLang="en-US" sz="4400" b="1" dirty="0" smtClean="0"/>
              <a:t>形</a:t>
            </a:r>
            <a:r>
              <a:rPr lang="en-US" altLang="zh-TW" sz="4400" b="1" dirty="0" smtClean="0"/>
              <a:t>...</a:t>
            </a:r>
            <a:endParaRPr lang="en-US" altLang="zh-TW" sz="4400" b="1" dirty="0"/>
          </a:p>
        </p:txBody>
      </p:sp>
    </p:spTree>
    <p:extLst>
      <p:ext uri="{BB962C8B-B14F-4D97-AF65-F5344CB8AC3E}">
        <p14:creationId xmlns:p14="http://schemas.microsoft.com/office/powerpoint/2010/main" val="302596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7B72-C8CA-47FF-A90D-33784FB59FA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8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57200"/>
            <a:ext cx="8610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/>
              <a:t>革新未完成之处：</a:t>
            </a:r>
            <a:endParaRPr lang="en-US" altLang="zh-CN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宗教</a:t>
            </a:r>
            <a:r>
              <a:rPr lang="zh-TW" altLang="en-US" sz="4400" b="1" dirty="0"/>
              <a:t>改</a:t>
            </a:r>
            <a:r>
              <a:rPr lang="zh-TW" altLang="en-US" sz="4400" b="1" dirty="0" smtClean="0"/>
              <a:t>革唯一</a:t>
            </a:r>
            <a:r>
              <a:rPr lang="zh-CN" altLang="en-US" sz="4400" b="1" dirty="0"/>
              <a:t>没</a:t>
            </a:r>
            <a:r>
              <a:rPr lang="zh-TW" altLang="en-US" sz="4400" b="1" dirty="0" smtClean="0"/>
              <a:t>改</a:t>
            </a:r>
            <a:r>
              <a:rPr lang="zh-TW" altLang="en-US" sz="4400" b="1" dirty="0"/>
              <a:t>變的是我們對猶太人的態</a:t>
            </a:r>
            <a:r>
              <a:rPr lang="zh-TW" altLang="en-US" sz="4400" b="1" dirty="0" smtClean="0"/>
              <a:t>度</a:t>
            </a:r>
            <a:r>
              <a:rPr lang="en-US" altLang="zh-CN" sz="4400" b="1" dirty="0" smtClean="0"/>
              <a:t>---</a:t>
            </a:r>
            <a:r>
              <a:rPr lang="zh-CN" altLang="en-US" sz="4400" b="1" dirty="0" smtClean="0"/>
              <a:t>“</a:t>
            </a:r>
            <a:r>
              <a:rPr lang="zh-TW" altLang="en-US" sz="4400" b="1" dirty="0" smtClean="0"/>
              <a:t>猶</a:t>
            </a:r>
            <a:r>
              <a:rPr lang="zh-TW" altLang="en-US" sz="4400" b="1" dirty="0"/>
              <a:t>太人當受咒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/>
              <a:t>詛，他們要為每件事承受罪責，他們是永被咒詛的</a:t>
            </a:r>
            <a:r>
              <a:rPr lang="zh-TW" altLang="en-US" sz="4400" b="1" dirty="0" smtClean="0"/>
              <a:t>。</a:t>
            </a:r>
            <a:r>
              <a:rPr lang="zh-CN" altLang="en-US" sz="4400" b="1" dirty="0" smtClean="0"/>
              <a:t>“</a:t>
            </a:r>
            <a:endParaRPr lang="en-US" altLang="zh-CN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這</a:t>
            </a:r>
            <a:r>
              <a:rPr lang="zh-TW" altLang="en-US" sz="4400" b="1" dirty="0"/>
              <a:t>成為日後從日內瓦廣</a:t>
            </a:r>
            <a:r>
              <a:rPr lang="zh-TW" altLang="en-US" sz="4400" b="1" dirty="0" smtClean="0"/>
              <a:t>傳之</a:t>
            </a:r>
            <a:r>
              <a:rPr lang="zh-TW" altLang="en-US" sz="4400" b="1" dirty="0"/>
              <a:t>福音背後的信念。</a:t>
            </a:r>
            <a:endParaRPr lang="en-US" altLang="zh-TW" sz="4400" b="1" dirty="0"/>
          </a:p>
        </p:txBody>
      </p:sp>
    </p:spTree>
    <p:extLst>
      <p:ext uri="{BB962C8B-B14F-4D97-AF65-F5344CB8AC3E}">
        <p14:creationId xmlns:p14="http://schemas.microsoft.com/office/powerpoint/2010/main" val="417878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27B72-C8CA-47FF-A90D-33784FB59FAB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9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57200"/>
            <a:ext cx="8610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/>
              <a:t>查看加爾文的聖經注釋</a:t>
            </a:r>
            <a:r>
              <a:rPr lang="zh-CN" altLang="en-US" sz="4400" b="1" dirty="0" smtClean="0"/>
              <a:t>：</a:t>
            </a:r>
            <a:endParaRPr lang="en-US" altLang="zh-CN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/>
              <a:t>羅馬書十一</a:t>
            </a:r>
            <a:r>
              <a:rPr lang="en-US" altLang="zh-TW" sz="4400" b="1" dirty="0" smtClean="0"/>
              <a:t>26</a:t>
            </a:r>
            <a:r>
              <a:rPr lang="zh-CN" altLang="en-US" sz="4400" b="1" dirty="0" smtClean="0"/>
              <a:t>“</a:t>
            </a:r>
            <a:r>
              <a:rPr lang="zh-TW" altLang="en-US" sz="4400" b="1" i="1" dirty="0" smtClean="0">
                <a:solidFill>
                  <a:srgbClr val="FFFF00"/>
                </a:solidFill>
              </a:rPr>
              <a:t>以</a:t>
            </a:r>
            <a:r>
              <a:rPr lang="zh-TW" altLang="en-US" sz="4400" b="1" i="1" dirty="0">
                <a:solidFill>
                  <a:srgbClr val="FFFF00"/>
                </a:solidFill>
              </a:rPr>
              <a:t>色列全家</a:t>
            </a:r>
            <a:r>
              <a:rPr lang="zh-TW" altLang="en-US" sz="4400" b="1" i="1" dirty="0"/>
              <a:t>都要得</a:t>
            </a:r>
            <a:r>
              <a:rPr lang="zh-TW" altLang="en-US" sz="4400" b="1" i="1" dirty="0" smtClean="0"/>
              <a:t>救</a:t>
            </a:r>
            <a:r>
              <a:rPr lang="zh-CN" altLang="en-US" sz="4400" b="1" i="1" dirty="0" smtClean="0"/>
              <a:t>”</a:t>
            </a:r>
            <a:r>
              <a:rPr lang="zh-TW" altLang="en-US" sz="4400" b="1" dirty="0" smtClean="0"/>
              <a:t>，</a:t>
            </a:r>
            <a:r>
              <a:rPr lang="zh-TW" altLang="en-US" sz="4400" b="1" dirty="0"/>
              <a:t>加</a:t>
            </a:r>
            <a:r>
              <a:rPr lang="zh-TW" altLang="en-US" sz="4400" b="1" dirty="0" smtClean="0"/>
              <a:t>爾文</a:t>
            </a:r>
            <a:r>
              <a:rPr lang="zh-TW" altLang="en-US" sz="4400" b="1" dirty="0"/>
              <a:t>的注釋是：神所說的以色列，已</a:t>
            </a:r>
            <a:r>
              <a:rPr lang="zh-TW" altLang="en-US" sz="4400" b="1" dirty="0" smtClean="0"/>
              <a:t>經成</a:t>
            </a:r>
            <a:r>
              <a:rPr lang="zh-TW" altLang="en-US" sz="4400" b="1" dirty="0"/>
              <a:t>為教會</a:t>
            </a:r>
            <a:r>
              <a:rPr lang="zh-TW" altLang="en-US" sz="4400" b="1" dirty="0" smtClean="0"/>
              <a:t>。</a:t>
            </a:r>
            <a:endParaRPr lang="en-US" altLang="zh-TW" sz="4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b="1" dirty="0" smtClean="0"/>
              <a:t>但</a:t>
            </a:r>
            <a:r>
              <a:rPr lang="zh-TW" altLang="en-US" sz="4400" b="1" dirty="0"/>
              <a:t>是加拉太書六</a:t>
            </a:r>
            <a:r>
              <a:rPr lang="en-US" altLang="zh-TW" sz="4400" b="1" dirty="0"/>
              <a:t>16</a:t>
            </a:r>
            <a:r>
              <a:rPr lang="zh-TW" altLang="en-US" sz="4400" b="1" dirty="0"/>
              <a:t>說</a:t>
            </a:r>
            <a:r>
              <a:rPr lang="zh-TW" altLang="en-US" sz="4400" b="1" dirty="0" smtClean="0"/>
              <a:t>到上</a:t>
            </a:r>
            <a:r>
              <a:rPr lang="zh-TW" altLang="en-US" sz="4400" b="1" dirty="0"/>
              <a:t>帝名下有兩種</a:t>
            </a:r>
            <a:r>
              <a:rPr lang="zh-TW" altLang="en-US" sz="4400" b="1" dirty="0" smtClean="0"/>
              <a:t>人：</a:t>
            </a:r>
            <a:r>
              <a:rPr lang="zh-CN" altLang="en-US" sz="4400" b="1" dirty="0" smtClean="0"/>
              <a:t>“</a:t>
            </a:r>
            <a:r>
              <a:rPr lang="zh-TW" altLang="en-US" sz="4400" b="1" i="1" dirty="0" smtClean="0"/>
              <a:t>凡</a:t>
            </a:r>
            <a:r>
              <a:rPr lang="zh-TW" altLang="en-US" sz="4400" b="1" i="1" dirty="0"/>
              <a:t>照此理而行的，願平安、憐憫加給他們</a:t>
            </a:r>
            <a:r>
              <a:rPr lang="zh-TW" altLang="en-US" sz="4400" b="1" i="1" dirty="0" smtClean="0"/>
              <a:t>，和</a:t>
            </a:r>
            <a:r>
              <a:rPr lang="zh-TW" altLang="en-US" sz="4400" b="1" i="1" dirty="0">
                <a:solidFill>
                  <a:srgbClr val="FFFF00"/>
                </a:solidFill>
              </a:rPr>
              <a:t>上帝的以色列</a:t>
            </a:r>
            <a:r>
              <a:rPr lang="zh-TW" altLang="en-US" sz="4400" b="1" i="1" dirty="0" smtClean="0">
                <a:solidFill>
                  <a:srgbClr val="FFFF00"/>
                </a:solidFill>
              </a:rPr>
              <a:t>民</a:t>
            </a:r>
            <a:r>
              <a:rPr lang="zh-CN" altLang="en-US" sz="4400" b="1" i="1" dirty="0" smtClean="0">
                <a:solidFill>
                  <a:srgbClr val="FFFF00"/>
                </a:solidFill>
              </a:rPr>
              <a:t>”</a:t>
            </a:r>
            <a:r>
              <a:rPr lang="zh-TW" altLang="en-US" sz="4400" b="1" dirty="0" smtClean="0"/>
              <a:t>，</a:t>
            </a:r>
            <a:r>
              <a:rPr lang="zh-TW" altLang="en-US" sz="4400" b="1" dirty="0"/>
              <a:t>不是只有教會</a:t>
            </a:r>
            <a:r>
              <a:rPr lang="zh-TW" altLang="en-US" sz="4400" b="1" dirty="0" smtClean="0"/>
              <a:t>。</a:t>
            </a:r>
            <a:endParaRPr lang="en-US" altLang="zh-TW" sz="4400" b="1" dirty="0"/>
          </a:p>
        </p:txBody>
      </p:sp>
    </p:spTree>
    <p:extLst>
      <p:ext uri="{BB962C8B-B14F-4D97-AF65-F5344CB8AC3E}">
        <p14:creationId xmlns:p14="http://schemas.microsoft.com/office/powerpoint/2010/main" val="302596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12952</TotalTime>
  <Words>2325</Words>
  <Application>Microsoft Office PowerPoint</Application>
  <PresentationFormat>On-screen Show (4:3)</PresentationFormat>
  <Paragraphs>143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猶太節期—了解神的定時  (The Set Time)</dc:title>
  <dc:creator>Helen Wang</dc:creator>
  <cp:lastModifiedBy>Wang, Wen-Jung Michael</cp:lastModifiedBy>
  <cp:revision>2342</cp:revision>
  <cp:lastPrinted>2014-09-17T23:40:41Z</cp:lastPrinted>
  <dcterms:created xsi:type="dcterms:W3CDTF">2013-05-21T04:51:08Z</dcterms:created>
  <dcterms:modified xsi:type="dcterms:W3CDTF">2016-01-23T04:50:40Z</dcterms:modified>
</cp:coreProperties>
</file>