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20D49-39A3-465C-8948-389005D35BE9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E09D4-4D29-4446-8461-77C11A996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16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zh-TW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4FFF4D4-FFF6-40EC-A031-C2A137118841}" type="slidenum">
              <a:rPr lang="en-US" smtClean="0">
                <a:solidFill>
                  <a:prstClr val="black"/>
                </a:solidFill>
              </a:rPr>
              <a:pPr eaLnBrk="1" hangingPunct="1"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9590">
              <a:defRPr/>
            </a:pPr>
            <a:endParaRPr lang="zh-TW" altLang="en-US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83CA9-1B40-4A37-8D38-13751977D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72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7301">
              <a:defRPr/>
            </a:pPr>
            <a:endParaRPr lang="en-US" altLang="zh-TW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83CA9-1B40-4A37-8D38-13751977D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zh-TW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4FFF4D4-FFF6-40EC-A031-C2A137118841}" type="slidenum">
              <a:rPr lang="en-US" smtClean="0">
                <a:solidFill>
                  <a:prstClr val="black"/>
                </a:solidFill>
              </a:rPr>
              <a:pPr eaLnBrk="1" hangingPunct="1"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zh-TW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4FFF4D4-FFF6-40EC-A031-C2A137118841}" type="slidenum">
              <a:rPr lang="en-US" smtClean="0">
                <a:solidFill>
                  <a:prstClr val="black"/>
                </a:solidFill>
              </a:rPr>
              <a:pPr eaLnBrk="1" hangingPunct="1"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zh-TW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4FFF4D4-FFF6-40EC-A031-C2A137118841}" type="slidenum">
              <a:rPr lang="en-US" smtClean="0">
                <a:solidFill>
                  <a:prstClr val="black"/>
                </a:solidFill>
              </a:rPr>
              <a:pPr eaLnBrk="1" hangingPunct="1"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zh-TW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4FFF4D4-FFF6-40EC-A031-C2A137118841}" type="slidenum">
              <a:rPr lang="en-US" smtClean="0">
                <a:solidFill>
                  <a:prstClr val="black"/>
                </a:solidFill>
              </a:rPr>
              <a:pPr eaLnBrk="1" hangingPunct="1"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7301">
              <a:defRPr/>
            </a:pPr>
            <a:endParaRPr lang="en-US" altLang="zh-TW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83CA9-1B40-4A37-8D38-13751977D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7301">
              <a:defRPr/>
            </a:pPr>
            <a:endParaRPr lang="en-US" altLang="zh-TW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83CA9-1B40-4A37-8D38-13751977D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7301">
              <a:defRPr/>
            </a:pPr>
            <a:endParaRPr lang="en-US" altLang="zh-TW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83CA9-1B40-4A37-8D38-13751977D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7301">
              <a:defRPr/>
            </a:pPr>
            <a:endParaRPr lang="en-US" altLang="zh-TW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83CA9-1B40-4A37-8D38-13751977D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676401"/>
            <a:ext cx="5638800" cy="68579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2362200"/>
            <a:ext cx="56388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85813-0299-487A-92F7-16FBEF2A8184}" type="datetimeFigureOut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EC89D-ACA3-4B8E-9E66-6905ABB56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29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557C8-781D-4C26-9B7B-00C3DF0BA35B}" type="datetimeFigureOut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7894C-EAC9-4CD9-8185-CE9C03372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7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142FC-0D37-45F4-908E-E26004E12DA7}" type="datetimeFigureOut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3C106-2BE4-4AC4-9955-9E6CE920B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91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DD658-2C19-4D25-9F5B-3E8494C2A893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1/29/2015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57361-A2D7-4BB0-842D-CEED7D0D850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90511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44324E-653D-44B9-B71C-15BCF4173DE6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1/29/2015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FBD127-E3E0-4163-A6E6-949122F037B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3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AC94D8-DA38-467A-82D1-F6E80699FBC1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1/29/2015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62F758FD-5AA8-4F00-B663-0AC3F3251C6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29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BB0836-BB53-4033-B43A-61F3CA3E6A67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1/29/2015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3F644-7386-45EF-A27D-3456077A65D6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60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89A063-A460-4AE0-8D1D-033241C13E83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1/29/2015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68681-FB7F-4A39-8C74-290FF2543CC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07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C20DF3-177E-42E1-B1ED-55F440A2F07B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1/29/2015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09735-6B41-41CF-AED0-2F0705E603A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69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5062C7-07DE-4F10-80B2-DF8F525F06F6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1/29/2015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C1182-0128-48EB-A174-AB56EF7387F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85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DDC79-CEBF-4A4C-A198-CCD94C26C474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1/29/2015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5056C-427F-49B1-91D2-70BAB5E7DC0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7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1E811-55AA-4B21-8FF6-ADAE080E6A6E}" type="datetimeFigureOut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F6203-5D5C-45EF-94A3-56CA8A056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28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FBF579-8113-4292-BD5D-BB8BF14B0163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1/29/2015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4B524-625B-4915-8CC8-4DCE87B1E40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25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F27257-E180-436A-B87C-2D49E89E3551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1/29/2015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DCE35-AD1A-4A1E-B8B2-7315117A2EA3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13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ED4EA-6DA9-4FB2-81E1-5A2D453638C1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1/29/2015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43344-95B5-4107-B8F7-6633214ED8B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1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C1B94-61CB-4CFC-9E80-220BC214182C}" type="datetimeFigureOut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FE2E1-3A3F-4A8A-A3F9-C5B2F5335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11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CC601-2B0F-4913-88D3-AB0B66235488}" type="datetimeFigureOut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14193-BDF8-468D-89B4-60609A9CD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3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A9A88-8C5D-4E09-ABDF-4F9EB3510A52}" type="datetimeFigureOut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25549-E2CC-4C53-9BA0-36B6E764D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4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5A17F-C847-4488-92BC-640B8F9F49D8}" type="datetimeFigureOut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CA820-E3F7-4D00-AA13-9325815F4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22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85DC-6FC5-4ABF-BDC4-11DDF74D21D8}" type="datetimeFigureOut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4A705-2912-444A-8455-B21FFF3EA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1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CAE12-EBF0-41A6-B16B-9C575A05D041}" type="datetimeFigureOut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094E3-F9B9-4629-9A29-94EE6E0DB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4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4C769-4925-4FAE-B72B-B01568F8C896}" type="datetimeFigureOut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1F6D1-2B93-458F-AB38-8330BD651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8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274638"/>
            <a:ext cx="739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23CD60-60B9-4552-A055-7F328AA123D1}" type="datetimeFigureOut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1/29/2015</a:t>
            </a:fld>
            <a:endParaRPr lang="en-US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4ED5F9-B5DB-465D-96C1-077565EAB701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19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5AEF6F-1E87-4CF6-9DF9-C6655865E021}" type="datetime1">
              <a:rPr lang="en-US" smtClean="0">
                <a:solidFill>
                  <a:prstClr val="white">
                    <a:shade val="50000"/>
                  </a:prstClr>
                </a:solidFill>
                <a:latin typeface="Constantia" pitchFamily="18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1/29/2015</a:t>
            </a:fld>
            <a:endParaRPr lang="en-US">
              <a:solidFill>
                <a:prstClr val="white">
                  <a:shade val="50000"/>
                </a:prstClr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shade val="50000"/>
                </a:prstClr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2338B4-BC97-44CA-97C5-E78E93BBCB9D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Constantia" pitchFamily="18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Constant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94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0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6" name="Picture 2" descr="http://juanmrivera.files.wordpress.com/2012/03/pray-for-the-peace-of-jerusalem_wide_t_n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228600" y="4495800"/>
            <a:ext cx="8915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ja-JP" altLang="en-US" sz="4400" b="1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  <a:cs typeface="中國龍中粗圓"/>
              </a:rPr>
              <a:t>內</a:t>
            </a:r>
            <a:r>
              <a:rPr lang="ja-JP" altLang="en-US" sz="4400" b="1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  <a:cs typeface="中國龍中粗圓"/>
              </a:rPr>
              <a:t>塔</a:t>
            </a:r>
            <a:r>
              <a:rPr lang="ja-JP" altLang="en-US" sz="4400" b="1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  <a:cs typeface="中國龍中粗圓"/>
              </a:rPr>
              <a:t>亞胡</a:t>
            </a:r>
            <a:r>
              <a:rPr lang="zh-TW" altLang="en-US" sz="4400" b="1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  <a:cs typeface="中國龍中粗圓"/>
              </a:rPr>
              <a:t>國會演講</a:t>
            </a:r>
            <a:endParaRPr lang="en-US" altLang="zh-TW" sz="4400" b="1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  <a:cs typeface="中國龍中粗圓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ja-JP" altLang="en-US" sz="4400" b="1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  <a:cs typeface="中國龍中粗圓"/>
              </a:rPr>
              <a:t>與普</a:t>
            </a:r>
            <a:r>
              <a:rPr lang="ja-JP" altLang="en-US" sz="4400" b="1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  <a:cs typeface="中國龍中粗圓"/>
              </a:rPr>
              <a:t>珥</a:t>
            </a:r>
            <a:r>
              <a:rPr lang="ja-JP" altLang="en-US" sz="4400" b="1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  <a:cs typeface="中國龍中粗圓"/>
              </a:rPr>
              <a:t>節</a:t>
            </a:r>
            <a:r>
              <a:rPr lang="ja-JP" altLang="en-US" sz="4400" b="1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  <a:cs typeface="中國龍中粗圓"/>
              </a:rPr>
              <a:t>反敗為勝 </a:t>
            </a:r>
            <a:endParaRPr lang="en-US" altLang="ja-JP" sz="5400" b="1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  <a:cs typeface="中國龍中粗圓"/>
            </a:endParaRPr>
          </a:p>
        </p:txBody>
      </p:sp>
    </p:spTree>
    <p:extLst>
      <p:ext uri="{BB962C8B-B14F-4D97-AF65-F5344CB8AC3E}">
        <p14:creationId xmlns:p14="http://schemas.microsoft.com/office/powerpoint/2010/main" val="1820190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1" y="1333500"/>
            <a:ext cx="8229600" cy="4991100"/>
          </a:xfrm>
        </p:spPr>
        <p:txBody>
          <a:bodyPr>
            <a:normAutofit fontScale="85000" lnSpcReduction="20000"/>
          </a:bodyPr>
          <a:lstStyle/>
          <a:p>
            <a:pPr marL="13716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4000" dirty="0" smtClean="0">
                <a:latin typeface="SimHei" pitchFamily="49" charset="-122"/>
                <a:ea typeface="SimHei" pitchFamily="49" charset="-122"/>
              </a:rPr>
              <a:t>猶</a:t>
            </a:r>
            <a:r>
              <a:rPr lang="zh-TW" altLang="en-US" sz="4000" dirty="0">
                <a:latin typeface="SimHei" pitchFamily="49" charset="-122"/>
                <a:ea typeface="SimHei" pitchFamily="49" charset="-122"/>
              </a:rPr>
              <a:t>大民</a:t>
            </a:r>
            <a:r>
              <a:rPr lang="zh-TW" altLang="en-US" sz="4000" dirty="0" smtClean="0">
                <a:latin typeface="SimHei" pitchFamily="49" charset="-122"/>
                <a:ea typeface="SimHei" pitchFamily="49" charset="-122"/>
              </a:rPr>
              <a:t>族復</a:t>
            </a:r>
            <a:r>
              <a:rPr lang="zh-TW" altLang="en-US" sz="4000" dirty="0">
                <a:latin typeface="SimHei" pitchFamily="49" charset="-122"/>
                <a:ea typeface="SimHei" pitchFamily="49" charset="-122"/>
              </a:rPr>
              <a:t>興</a:t>
            </a:r>
            <a:r>
              <a:rPr lang="zh-TW" altLang="en-US" sz="4000" dirty="0" smtClean="0">
                <a:latin typeface="SimHei" pitchFamily="49" charset="-122"/>
                <a:ea typeface="SimHei" pitchFamily="49" charset="-122"/>
              </a:rPr>
              <a:t>，反</a:t>
            </a:r>
            <a:r>
              <a:rPr lang="zh-TW" altLang="en-US" sz="4000" dirty="0">
                <a:latin typeface="SimHei" pitchFamily="49" charset="-122"/>
                <a:ea typeface="SimHei" pitchFamily="49" charset="-122"/>
              </a:rPr>
              <a:t>敗為</a:t>
            </a:r>
            <a:r>
              <a:rPr lang="zh-TW" altLang="en-US" sz="4000" dirty="0" smtClean="0">
                <a:latin typeface="SimHei" pitchFamily="49" charset="-122"/>
                <a:ea typeface="SimHei" pitchFamily="49" charset="-122"/>
              </a:rPr>
              <a:t>勝</a:t>
            </a:r>
            <a:r>
              <a:rPr lang="en-US" altLang="zh-TW" sz="4000" dirty="0" smtClean="0">
                <a:latin typeface="SimHei" pitchFamily="49" charset="-122"/>
                <a:ea typeface="SimHei" pitchFamily="49" charset="-122"/>
              </a:rPr>
              <a:t>:</a:t>
            </a:r>
          </a:p>
          <a:p>
            <a:pPr marL="13716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4000" dirty="0" smtClean="0">
                <a:latin typeface="SimHei" pitchFamily="49" charset="-122"/>
                <a:ea typeface="SimHei" pitchFamily="49" charset="-122"/>
              </a:rPr>
              <a:t>斯</a:t>
            </a:r>
            <a:r>
              <a:rPr lang="en-US" altLang="zh-TW" sz="4000" dirty="0" smtClean="0">
                <a:latin typeface="SimHei" pitchFamily="49" charset="-122"/>
                <a:ea typeface="SimHei" pitchFamily="49" charset="-122"/>
              </a:rPr>
              <a:t>9﹕21 </a:t>
            </a:r>
            <a:r>
              <a:rPr lang="en-US" altLang="zh-TW" sz="4000" i="1" dirty="0" smtClean="0">
                <a:latin typeface="SimHei" pitchFamily="49" charset="-122"/>
                <a:ea typeface="SimHei" pitchFamily="49" charset="-122"/>
              </a:rPr>
              <a:t>"</a:t>
            </a:r>
            <a:r>
              <a:rPr lang="zh-TW" altLang="en-US" sz="4000" i="1" dirty="0" smtClean="0">
                <a:latin typeface="SimHei" pitchFamily="49" charset="-122"/>
                <a:ea typeface="SimHei" pitchFamily="49" charset="-122"/>
              </a:rPr>
              <a:t>這</a:t>
            </a:r>
            <a:r>
              <a:rPr lang="zh-TW" altLang="en-US" sz="4000" i="1" dirty="0">
                <a:latin typeface="SimHei" pitchFamily="49" charset="-122"/>
                <a:ea typeface="SimHei" pitchFamily="49" charset="-122"/>
              </a:rPr>
              <a:t>月的兩日為猶大人脫離仇敵得平安</a:t>
            </a:r>
            <a:r>
              <a:rPr lang="en-US" altLang="zh-TW" sz="4000" i="1" dirty="0">
                <a:latin typeface="SimHei" pitchFamily="49" charset="-122"/>
                <a:ea typeface="SimHei" pitchFamily="49" charset="-122"/>
              </a:rPr>
              <a:t>﹐</a:t>
            </a:r>
            <a:r>
              <a:rPr lang="zh-TW" altLang="en-US" sz="4000" i="1" dirty="0">
                <a:latin typeface="SimHei" pitchFamily="49" charset="-122"/>
                <a:ea typeface="SimHei" pitchFamily="49" charset="-122"/>
              </a:rPr>
              <a:t>轉憂為喜</a:t>
            </a:r>
            <a:r>
              <a:rPr lang="en-US" altLang="zh-TW" sz="4000" i="1" dirty="0">
                <a:latin typeface="SimHei" pitchFamily="49" charset="-122"/>
                <a:ea typeface="SimHei" pitchFamily="49" charset="-122"/>
              </a:rPr>
              <a:t>﹐</a:t>
            </a:r>
            <a:r>
              <a:rPr lang="zh-TW" altLang="en-US" sz="4000" i="1" dirty="0">
                <a:latin typeface="SimHei" pitchFamily="49" charset="-122"/>
                <a:ea typeface="SimHei" pitchFamily="49" charset="-122"/>
              </a:rPr>
              <a:t>轉悲為樂的吉</a:t>
            </a:r>
            <a:r>
              <a:rPr lang="zh-TW" altLang="en-US" sz="4000" i="1" dirty="0" smtClean="0">
                <a:latin typeface="SimHei" pitchFamily="49" charset="-122"/>
                <a:ea typeface="SimHei" pitchFamily="49" charset="-122"/>
              </a:rPr>
              <a:t>日</a:t>
            </a:r>
            <a:r>
              <a:rPr lang="en-US" altLang="zh-TW" sz="4000" i="1" dirty="0" smtClean="0">
                <a:latin typeface="SimHei" pitchFamily="49" charset="-122"/>
                <a:ea typeface="SimHei" pitchFamily="49" charset="-122"/>
              </a:rPr>
              <a:t>“</a:t>
            </a:r>
            <a:r>
              <a:rPr lang="en-US" altLang="zh-TW" sz="4000" dirty="0" smtClean="0">
                <a:latin typeface="SimHei" pitchFamily="49" charset="-122"/>
                <a:ea typeface="SimHei" pitchFamily="49" charset="-122"/>
              </a:rPr>
              <a:t> </a:t>
            </a:r>
            <a:endParaRPr lang="en-US" altLang="zh-TW" sz="4000" dirty="0">
              <a:latin typeface="SimHei" pitchFamily="49" charset="-122"/>
              <a:ea typeface="SimHei" pitchFamily="49" charset="-122"/>
            </a:endParaRPr>
          </a:p>
          <a:p>
            <a:pPr marL="13716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TW" sz="4000" dirty="0" smtClean="0">
              <a:latin typeface="SimHei" pitchFamily="49" charset="-122"/>
              <a:ea typeface="SimHei" pitchFamily="49" charset="-122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TW" altLang="en-US" sz="4000" dirty="0" smtClean="0">
                <a:latin typeface="SimHei" pitchFamily="49" charset="-122"/>
                <a:ea typeface="SimHei" pitchFamily="49" charset="-122"/>
              </a:rPr>
              <a:t>本</a:t>
            </a:r>
            <a:r>
              <a:rPr lang="zh-TW" altLang="en-US" sz="4000" dirty="0">
                <a:latin typeface="SimHei" pitchFamily="49" charset="-122"/>
                <a:ea typeface="SimHei" pitchFamily="49" charset="-122"/>
              </a:rPr>
              <a:t>是亡國奴，又要面對滅族的威</a:t>
            </a:r>
            <a:r>
              <a:rPr lang="zh-TW" altLang="en-US" sz="4000" dirty="0" smtClean="0">
                <a:latin typeface="SimHei" pitchFamily="49" charset="-122"/>
                <a:ea typeface="SimHei" pitchFamily="49" charset="-122"/>
              </a:rPr>
              <a:t>脅</a:t>
            </a:r>
            <a:endParaRPr lang="en-US" altLang="zh-TW" sz="4000" dirty="0" smtClean="0">
              <a:latin typeface="SimHei" pitchFamily="49" charset="-122"/>
              <a:ea typeface="SimHei" pitchFamily="49" charset="-122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altLang="zh-TW" sz="4000" dirty="0" smtClean="0">
              <a:latin typeface="SimHei" pitchFamily="49" charset="-122"/>
              <a:ea typeface="SimHei" pitchFamily="49" charset="-122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TW" altLang="en-US" sz="4000" dirty="0" smtClean="0">
                <a:latin typeface="SimHei" pitchFamily="49" charset="-122"/>
                <a:ea typeface="SimHei" pitchFamily="49" charset="-122"/>
              </a:rPr>
              <a:t>但起</a:t>
            </a:r>
            <a:r>
              <a:rPr lang="zh-TW" altLang="en-US" sz="4000" dirty="0">
                <a:latin typeface="SimHei" pitchFamily="49" charset="-122"/>
                <a:ea typeface="SimHei" pitchFamily="49" charset="-122"/>
              </a:rPr>
              <a:t>來擊殺一切仇敵，並且進入復</a:t>
            </a:r>
            <a:r>
              <a:rPr lang="zh-TW" altLang="en-US" sz="4000" dirty="0" smtClean="0">
                <a:latin typeface="SimHei" pitchFamily="49" charset="-122"/>
                <a:ea typeface="SimHei" pitchFamily="49" charset="-122"/>
              </a:rPr>
              <a:t>興</a:t>
            </a:r>
            <a:endParaRPr lang="en-US" altLang="zh-TW" sz="4000" dirty="0" smtClean="0">
              <a:latin typeface="SimHei" pitchFamily="49" charset="-122"/>
              <a:ea typeface="SimHei" pitchFamily="49" charset="-122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altLang="zh-TW" sz="4000" dirty="0" smtClean="0">
              <a:latin typeface="SimHei" pitchFamily="49" charset="-122"/>
              <a:ea typeface="SimHei" pitchFamily="49" charset="-122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TW" altLang="en-US" sz="4000" dirty="0" smtClean="0">
                <a:latin typeface="SimHei" pitchFamily="49" charset="-122"/>
                <a:ea typeface="SimHei" pitchFamily="49" charset="-122"/>
              </a:rPr>
              <a:t>在</a:t>
            </a:r>
            <a:r>
              <a:rPr lang="zh-TW" altLang="en-US" sz="4000" dirty="0">
                <a:latin typeface="SimHei" pitchFamily="49" charset="-122"/>
                <a:ea typeface="SimHei" pitchFamily="49" charset="-122"/>
              </a:rPr>
              <a:t>以斯</a:t>
            </a:r>
            <a:r>
              <a:rPr lang="zh-TW" altLang="en-US" sz="4000" dirty="0" smtClean="0">
                <a:latin typeface="SimHei" pitchFamily="49" charset="-122"/>
                <a:ea typeface="SimHei" pitchFamily="49" charset="-122"/>
              </a:rPr>
              <a:t>帖之</a:t>
            </a:r>
            <a:r>
              <a:rPr lang="zh-TW" altLang="en-US" sz="4000" dirty="0">
                <a:latin typeface="SimHei" pitchFamily="49" charset="-122"/>
                <a:ea typeface="SimHei" pitchFamily="49" charset="-122"/>
              </a:rPr>
              <a:t>後，就有以斯拉的回歸，尼希米的回歸，後來又有猶大的</a:t>
            </a:r>
            <a:r>
              <a:rPr lang="zh-TW" altLang="en-US" sz="4000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復</a:t>
            </a:r>
            <a:r>
              <a:rPr lang="zh-TW" altLang="en-US" sz="4000" dirty="0" smtClean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興</a:t>
            </a:r>
            <a:endParaRPr lang="en-US" altLang="zh-TW" sz="4000" dirty="0" smtClean="0">
              <a:solidFill>
                <a:srgbClr val="FFFF0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457200"/>
            <a:ext cx="32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zh-TW" altLang="en-US" sz="40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  <a:cs typeface="Arial" pitchFamily="34" charset="0"/>
              </a:rPr>
              <a:t>猶大人翻轉</a:t>
            </a:r>
          </a:p>
        </p:txBody>
      </p:sp>
    </p:spTree>
    <p:extLst>
      <p:ext uri="{BB962C8B-B14F-4D97-AF65-F5344CB8AC3E}">
        <p14:creationId xmlns:p14="http://schemas.microsoft.com/office/powerpoint/2010/main" val="4244426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851648" cy="60960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53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禱告</a:t>
            </a:r>
            <a:r>
              <a:rPr lang="en-US" altLang="zh-TW" sz="53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</a:t>
            </a:r>
            <a:r>
              <a:rPr lang="en-US" altLang="zh-TW" sz="40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endParaRPr lang="en-US" sz="4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0179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763000" cy="5105400"/>
          </a:xfrm>
        </p:spPr>
        <p:txBody>
          <a:bodyPr>
            <a:noAutofit/>
          </a:bodyPr>
          <a:lstStyle/>
          <a:p>
            <a:pPr algn="l"/>
            <a:r>
              <a:rPr lang="zh-TW" altLang="en-US" sz="36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因禱告後內塔亞胡向美國國會請</a:t>
            </a:r>
            <a:r>
              <a:rPr lang="zh-TW" altLang="en-US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求</a:t>
            </a:r>
            <a:r>
              <a:rPr lang="en-US" altLang="zh-TW" sz="36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:</a:t>
            </a:r>
            <a:endParaRPr lang="en-US" altLang="zh-TW" sz="3600" dirty="0" smtClean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zh-TW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“</a:t>
            </a:r>
            <a:r>
              <a:rPr lang="zh-TW" altLang="en-US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毀</a:t>
            </a:r>
            <a:r>
              <a:rPr lang="zh-TW" altLang="en-US" sz="36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滅以色</a:t>
            </a:r>
            <a:r>
              <a:rPr lang="zh-TW" altLang="en-US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列</a:t>
            </a:r>
            <a:r>
              <a:rPr lang="en-US" altLang="zh-TW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”</a:t>
            </a:r>
            <a:r>
              <a:rPr lang="zh-TW" altLang="en-US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的</a:t>
            </a:r>
            <a:r>
              <a:rPr lang="zh-TW" altLang="en-US" sz="36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法令</a:t>
            </a:r>
            <a:r>
              <a:rPr lang="zh-TW" altLang="en-US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都逆</a:t>
            </a:r>
            <a:r>
              <a:rPr lang="zh-TW" altLang="en-US" sz="36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轉</a:t>
            </a:r>
            <a:r>
              <a:rPr lang="en-US" altLang="zh-TW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TW" altLang="en-US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美</a:t>
            </a:r>
            <a:r>
              <a:rPr lang="zh-TW" altLang="en-US" sz="36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國與以色列和猶太人的關</a:t>
            </a:r>
            <a:r>
              <a:rPr lang="zh-TW" altLang="en-US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係</a:t>
            </a:r>
            <a:r>
              <a:rPr lang="zh-TW" altLang="en-US" sz="36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要逆轉</a:t>
            </a:r>
            <a:r>
              <a:rPr lang="en-US" altLang="zh-TW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TW" altLang="en-US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美國成為</a:t>
            </a:r>
            <a:r>
              <a:rPr lang="en-US" altLang="zh-TW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”</a:t>
            </a:r>
            <a:r>
              <a:rPr lang="zh-TW" altLang="en-US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綿</a:t>
            </a:r>
            <a:r>
              <a:rPr lang="zh-TW" altLang="en-US" sz="36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羊</a:t>
            </a:r>
            <a:r>
              <a:rPr lang="zh-TW" altLang="en-US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國</a:t>
            </a:r>
            <a:r>
              <a:rPr lang="en-US" altLang="zh-TW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”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任</a:t>
            </a:r>
            <a:r>
              <a:rPr lang="zh-TW" altLang="en-US" sz="36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何容許伊朗秘密制造核彈的會</a:t>
            </a:r>
            <a:r>
              <a:rPr lang="zh-TW" altLang="en-US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談</a:t>
            </a:r>
            <a:r>
              <a:rPr lang="en-US" altLang="zh-TW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TW" altLang="en-US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不</a:t>
            </a:r>
            <a:r>
              <a:rPr lang="zh-TW" altLang="en-US" sz="36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許越過美</a:t>
            </a:r>
            <a:r>
              <a:rPr lang="zh-TW" altLang="en-US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國的</a:t>
            </a:r>
            <a:r>
              <a:rPr lang="zh-TW" altLang="en-US" sz="36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防</a:t>
            </a:r>
            <a:r>
              <a:rPr lang="zh-TW" altLang="en-US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線</a:t>
            </a:r>
            <a:endParaRPr lang="en-US" altLang="zh-TW" sz="3600" dirty="0" smtClean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4648200"/>
            <a:ext cx="10058400" cy="220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6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028700"/>
            <a:ext cx="8610600" cy="5753100"/>
          </a:xfrm>
        </p:spPr>
        <p:txBody>
          <a:bodyPr>
            <a:normAutofit fontScale="70000" lnSpcReduction="20000"/>
          </a:bodyPr>
          <a:lstStyle/>
          <a:p>
            <a:pPr marL="13716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4000" i="1" dirty="0">
                <a:latin typeface="SimHei" pitchFamily="49" charset="-122"/>
                <a:ea typeface="SimHei" pitchFamily="49" charset="-122"/>
              </a:rPr>
              <a:t>以斯帖 </a:t>
            </a:r>
            <a:r>
              <a:rPr lang="en-US" altLang="zh-TW" sz="4000" i="1" dirty="0">
                <a:latin typeface="SimHei" pitchFamily="49" charset="-122"/>
                <a:ea typeface="SimHei" pitchFamily="49" charset="-122"/>
              </a:rPr>
              <a:t>8:17 </a:t>
            </a:r>
            <a:r>
              <a:rPr lang="zh-TW" altLang="en-US" sz="4000" i="1" dirty="0" smtClean="0">
                <a:latin typeface="SimHei" pitchFamily="49" charset="-122"/>
                <a:ea typeface="SimHei" pitchFamily="49" charset="-122"/>
              </a:rPr>
              <a:t>那</a:t>
            </a:r>
            <a:r>
              <a:rPr lang="zh-TW" altLang="en-US" sz="4000" i="1" dirty="0">
                <a:latin typeface="SimHei" pitchFamily="49" charset="-122"/>
                <a:ea typeface="SimHei" pitchFamily="49" charset="-122"/>
              </a:rPr>
              <a:t>國的人</a:t>
            </a:r>
            <a:r>
              <a:rPr lang="zh-TW" altLang="en-US" sz="4000" i="1" dirty="0" smtClean="0">
                <a:latin typeface="SimHei" pitchFamily="49" charset="-122"/>
                <a:ea typeface="SimHei" pitchFamily="49" charset="-122"/>
              </a:rPr>
              <a:t>民</a:t>
            </a:r>
            <a:r>
              <a:rPr lang="en-US" altLang="zh-TW" sz="4000" i="1" dirty="0" smtClean="0">
                <a:latin typeface="SimHei" pitchFamily="49" charset="-122"/>
                <a:ea typeface="SimHei" pitchFamily="49" charset="-122"/>
              </a:rPr>
              <a:t>,</a:t>
            </a:r>
            <a:r>
              <a:rPr lang="zh-TW" altLang="en-US" sz="4000" i="1" dirty="0" smtClean="0">
                <a:latin typeface="SimHei" pitchFamily="49" charset="-122"/>
                <a:ea typeface="SimHei" pitchFamily="49" charset="-122"/>
              </a:rPr>
              <a:t>有</a:t>
            </a:r>
            <a:r>
              <a:rPr lang="zh-TW" altLang="en-US" sz="4000" i="1" dirty="0">
                <a:latin typeface="SimHei" pitchFamily="49" charset="-122"/>
                <a:ea typeface="SimHei" pitchFamily="49" charset="-122"/>
              </a:rPr>
              <a:t>許多因懼怕猶大</a:t>
            </a:r>
            <a:r>
              <a:rPr lang="zh-TW" altLang="en-US" sz="4000" i="1" dirty="0" smtClean="0">
                <a:latin typeface="SimHei" pitchFamily="49" charset="-122"/>
                <a:ea typeface="SimHei" pitchFamily="49" charset="-122"/>
              </a:rPr>
              <a:t>人</a:t>
            </a:r>
            <a:r>
              <a:rPr lang="en-US" altLang="zh-TW" sz="4000" i="1" dirty="0" smtClean="0">
                <a:latin typeface="SimHei" pitchFamily="49" charset="-122"/>
                <a:ea typeface="SimHei" pitchFamily="49" charset="-122"/>
              </a:rPr>
              <a:t>,</a:t>
            </a:r>
            <a:r>
              <a:rPr lang="zh-TW" altLang="en-US" sz="4000" i="1" dirty="0" smtClean="0">
                <a:latin typeface="SimHei" pitchFamily="49" charset="-122"/>
                <a:ea typeface="SimHei" pitchFamily="49" charset="-122"/>
              </a:rPr>
              <a:t>就</a:t>
            </a:r>
            <a:r>
              <a:rPr lang="zh-TW" altLang="en-US" sz="4000" i="1" dirty="0">
                <a:latin typeface="SimHei" pitchFamily="49" charset="-122"/>
                <a:ea typeface="SimHei" pitchFamily="49" charset="-122"/>
              </a:rPr>
              <a:t>入了猶大籍</a:t>
            </a:r>
            <a:r>
              <a:rPr lang="zh-TW" altLang="en-US" sz="4000" i="1" dirty="0" smtClean="0">
                <a:latin typeface="SimHei" pitchFamily="49" charset="-122"/>
                <a:ea typeface="SimHei" pitchFamily="49" charset="-122"/>
              </a:rPr>
              <a:t>。</a:t>
            </a:r>
            <a:endParaRPr lang="en-US" altLang="zh-TW" sz="4000" dirty="0" smtClean="0">
              <a:latin typeface="SimHei" pitchFamily="49" charset="-122"/>
              <a:ea typeface="SimHei" pitchFamily="49" charset="-122"/>
            </a:endParaRPr>
          </a:p>
          <a:p>
            <a:pPr marL="13716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57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因禱告後內塔亞胡向美國國會請求</a:t>
            </a:r>
            <a:r>
              <a:rPr lang="en-US" altLang="zh-TW" sz="57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TW" altLang="en-US" sz="5700" dirty="0" smtClean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神挫敗魔鬼毀</a:t>
            </a:r>
            <a:r>
              <a:rPr lang="zh-TW" altLang="en-US" sz="5700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滅猶太人的計</a:t>
            </a:r>
            <a:r>
              <a:rPr lang="zh-TW" altLang="en-US" sz="5700" dirty="0" smtClean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畫</a:t>
            </a:r>
            <a:r>
              <a:rPr lang="en-US" altLang="zh-TW" sz="5700" dirty="0" smtClean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,</a:t>
            </a:r>
            <a:r>
              <a:rPr lang="zh-TW" altLang="en-US" sz="5700" dirty="0" smtClean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不僅猶</a:t>
            </a:r>
            <a:r>
              <a:rPr lang="zh-TW" altLang="en-US" sz="5700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太人得拯</a:t>
            </a:r>
            <a:r>
              <a:rPr lang="zh-TW" altLang="en-US" sz="5700" dirty="0" smtClean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救</a:t>
            </a:r>
            <a:r>
              <a:rPr lang="en-US" altLang="zh-TW" sz="5700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,</a:t>
            </a:r>
            <a:r>
              <a:rPr lang="zh-TW" altLang="en-US" sz="5700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且美國都從負到</a:t>
            </a:r>
            <a:r>
              <a:rPr lang="zh-TW" altLang="en-US" sz="5700" dirty="0" smtClean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正</a:t>
            </a:r>
            <a:r>
              <a:rPr lang="en-US" altLang="zh-TW" sz="5700" dirty="0" smtClean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,</a:t>
            </a:r>
            <a:r>
              <a:rPr lang="zh-TW" altLang="en-US" sz="5700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從</a:t>
            </a:r>
            <a:r>
              <a:rPr lang="zh-TW" altLang="en-US" sz="5700" dirty="0" smtClean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悖</a:t>
            </a:r>
            <a:r>
              <a:rPr lang="zh-TW" altLang="en-US" sz="5700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逆</a:t>
            </a:r>
            <a:r>
              <a:rPr lang="zh-TW" altLang="en-US" sz="5700" dirty="0" smtClean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神</a:t>
            </a:r>
            <a:r>
              <a:rPr lang="zh-TW" altLang="en-US" sz="5700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到</a:t>
            </a:r>
            <a:r>
              <a:rPr lang="zh-TW" altLang="en-US" sz="5700" dirty="0" smtClean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得</a:t>
            </a:r>
            <a:r>
              <a:rPr lang="zh-TW" altLang="en-US" sz="5700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拯救引</a:t>
            </a:r>
            <a:r>
              <a:rPr lang="zh-TW" altLang="en-US" sz="5700" dirty="0" smtClean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發普</a:t>
            </a:r>
            <a:r>
              <a:rPr lang="zh-TW" altLang="en-US" sz="5700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珥節的大復</a:t>
            </a:r>
            <a:r>
              <a:rPr lang="zh-TW" altLang="en-US" sz="5700" dirty="0" smtClean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興</a:t>
            </a:r>
            <a:endParaRPr lang="en-US" altLang="zh-TW" sz="5700" dirty="0" smtClean="0">
              <a:solidFill>
                <a:srgbClr val="FFFF00"/>
              </a:solidFill>
              <a:latin typeface="SimHei" pitchFamily="49" charset="-122"/>
              <a:ea typeface="SimHei" pitchFamily="49" charset="-122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TW" altLang="en-US" sz="57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國會監督的权柄实施在政府之上</a:t>
            </a:r>
            <a:r>
              <a:rPr lang="en-US" altLang="zh-TW" sz="57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:</a:t>
            </a:r>
            <a:r>
              <a:rPr lang="zh-CN" altLang="en-US" sz="57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美国 </a:t>
            </a:r>
            <a:r>
              <a:rPr lang="en-US" altLang="zh-CN" sz="57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- </a:t>
            </a:r>
            <a:r>
              <a:rPr lang="zh-CN" altLang="en-US" sz="57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要进入你的呼召中</a:t>
            </a:r>
            <a:r>
              <a:rPr lang="en-US" altLang="zh-CN" sz="57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CN" altLang="en-US" sz="57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再成为以色列的祝</a:t>
            </a:r>
            <a:r>
              <a:rPr lang="zh-CN" altLang="en-US" sz="57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福</a:t>
            </a:r>
            <a:endParaRPr lang="en-US" altLang="zh-CN" sz="5700" dirty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152400"/>
            <a:ext cx="190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zh-TW" altLang="en-US" sz="48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  <a:cs typeface="Arial" pitchFamily="34" charset="0"/>
              </a:rPr>
              <a:t>禱</a:t>
            </a:r>
            <a:r>
              <a:rPr lang="zh-TW" altLang="en-US" sz="4800" b="1" dirty="0" smtClean="0">
                <a:solidFill>
                  <a:srgbClr val="FFFF00"/>
                </a:solidFill>
                <a:latin typeface="SimHei" pitchFamily="49" charset="-122"/>
                <a:ea typeface="SimHei" pitchFamily="49" charset="-122"/>
                <a:cs typeface="Arial" pitchFamily="34" charset="0"/>
              </a:rPr>
              <a:t>告</a:t>
            </a:r>
            <a:r>
              <a:rPr lang="en-US" altLang="zh-TW" sz="4800" b="1" dirty="0" smtClean="0">
                <a:solidFill>
                  <a:srgbClr val="FFFF00"/>
                </a:solidFill>
                <a:latin typeface="SimHei" pitchFamily="49" charset="-122"/>
                <a:ea typeface="SimHei" pitchFamily="49" charset="-122"/>
                <a:cs typeface="Arial" pitchFamily="34" charset="0"/>
              </a:rPr>
              <a:t>2</a:t>
            </a:r>
            <a:endParaRPr lang="zh-TW" altLang="en-US" sz="4800" b="1" dirty="0">
              <a:solidFill>
                <a:srgbClr val="FFFF00"/>
              </a:solidFill>
              <a:latin typeface="SimHei" pitchFamily="49" charset="-122"/>
              <a:ea typeface="SimHei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377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304800" y="228600"/>
            <a:ext cx="8763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400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  <a:cs typeface="Arial" pitchFamily="34" charset="0"/>
              </a:rPr>
              <a:t>為</a:t>
            </a:r>
            <a:r>
              <a:rPr lang="ja-JP" altLang="en-US" sz="4400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  <a:cs typeface="Arial" pitchFamily="34" charset="0"/>
              </a:rPr>
              <a:t>美國</a:t>
            </a:r>
            <a:r>
              <a:rPr lang="zh-TW" altLang="en-US" sz="4400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  <a:cs typeface="Arial" pitchFamily="34" charset="0"/>
              </a:rPr>
              <a:t>的禱告得到應允</a:t>
            </a: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304800" y="1071027"/>
            <a:ext cx="86106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sz="4000" dirty="0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1</a:t>
            </a:r>
            <a:r>
              <a:rPr lang="zh-TW" altLang="en-US" sz="4000" dirty="0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月</a:t>
            </a:r>
            <a:r>
              <a:rPr lang="en-US" altLang="zh-TW" sz="4000" dirty="0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22</a:t>
            </a:r>
            <a:r>
              <a:rPr lang="zh-TW" altLang="en-US" sz="4000" dirty="0" smtClean="0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日以</a:t>
            </a:r>
            <a:r>
              <a:rPr lang="zh-TW" altLang="en-US" sz="4000" dirty="0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色</a:t>
            </a:r>
            <a:r>
              <a:rPr lang="zh-TW" altLang="en-US" sz="4000" dirty="0" smtClean="0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列宣</a:t>
            </a:r>
            <a:r>
              <a:rPr lang="zh-TW" altLang="en-US" sz="4000" dirty="0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佈，內</a:t>
            </a:r>
            <a:r>
              <a:rPr lang="zh-TW" altLang="en-US" sz="4000" dirty="0" smtClean="0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塔亞</a:t>
            </a:r>
            <a:r>
              <a:rPr lang="zh-TW" altLang="en-US" sz="4000" dirty="0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胡總理接受美眾議院議長博納的邀請，將於</a:t>
            </a:r>
            <a:r>
              <a:rPr lang="en-US" altLang="zh-TW" sz="4000" dirty="0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3</a:t>
            </a:r>
            <a:r>
              <a:rPr lang="zh-TW" altLang="en-US" sz="4000" dirty="0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月初訪美</a:t>
            </a:r>
            <a:r>
              <a:rPr lang="zh-TW" altLang="en-US" sz="4000" dirty="0" smtClean="0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，</a:t>
            </a:r>
            <a:r>
              <a:rPr lang="en-US" altLang="zh-TW" sz="4000" dirty="0" smtClean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3/3/2015</a:t>
            </a:r>
            <a:r>
              <a:rPr lang="zh-TW" altLang="en-US" sz="4000" dirty="0" smtClean="0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在</a:t>
            </a:r>
            <a:r>
              <a:rPr lang="zh-TW" altLang="en-US" sz="4000" dirty="0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國會參眾兩院聯席會議發表演</a:t>
            </a:r>
            <a:r>
              <a:rPr lang="zh-TW" altLang="en-US" sz="4000" dirty="0" smtClean="0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講</a:t>
            </a:r>
            <a:r>
              <a:rPr lang="en-US" altLang="zh-TW" sz="4000" dirty="0" smtClean="0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: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美與</a:t>
            </a:r>
            <a:r>
              <a:rPr lang="zh-TW" altLang="en-US" sz="4000" dirty="0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伊朗進行核談</a:t>
            </a:r>
            <a:r>
              <a:rPr lang="zh-TW" altLang="en-US" sz="4000" dirty="0" smtClean="0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判</a:t>
            </a:r>
            <a:r>
              <a:rPr lang="en-US" altLang="zh-TW" sz="4000" dirty="0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,</a:t>
            </a:r>
            <a:r>
              <a:rPr lang="zh-TW" altLang="en-US" sz="4000" dirty="0" smtClean="0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國</a:t>
            </a:r>
            <a:r>
              <a:rPr lang="zh-TW" altLang="en-US" sz="4000" dirty="0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會</a:t>
            </a:r>
            <a:r>
              <a:rPr lang="zh-TW" altLang="en-US" sz="4000" dirty="0" smtClean="0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指</a:t>
            </a:r>
            <a:r>
              <a:rPr lang="zh-TW" altLang="en-US" sz="4000" dirty="0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摘奧巴馬對伊朗讓步過</a:t>
            </a:r>
            <a:r>
              <a:rPr lang="zh-TW" altLang="en-US" sz="4000" dirty="0" smtClean="0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多</a:t>
            </a:r>
            <a:r>
              <a:rPr lang="en-US" altLang="zh-TW" sz="4000" dirty="0" smtClean="0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,</a:t>
            </a:r>
            <a:r>
              <a:rPr lang="zh-TW" altLang="en-US" sz="4000" dirty="0" smtClean="0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導</a:t>
            </a:r>
            <a:r>
              <a:rPr lang="zh-TW" altLang="en-US" sz="4000" dirty="0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致核談判進程緩</a:t>
            </a:r>
            <a:r>
              <a:rPr lang="zh-TW" altLang="en-US" sz="4000" dirty="0" smtClean="0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慢</a:t>
            </a:r>
            <a:endParaRPr lang="en-US" altLang="zh-TW" sz="4000" dirty="0" smtClean="0">
              <a:solidFill>
                <a:prstClr val="white"/>
              </a:solidFill>
              <a:latin typeface="SimHei" pitchFamily="49" charset="-122"/>
              <a:ea typeface="SimHei" pitchFamily="49" charset="-122"/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國</a:t>
            </a:r>
            <a:r>
              <a:rPr lang="zh-TW" altLang="en-US" sz="4000" dirty="0" smtClean="0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會要</a:t>
            </a:r>
            <a:r>
              <a:rPr lang="zh-TW" altLang="en-US" sz="4000" dirty="0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內</a:t>
            </a:r>
            <a:r>
              <a:rPr lang="zh-TW" altLang="en-US" sz="4000" dirty="0" smtClean="0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塔亞胡訪問</a:t>
            </a:r>
            <a:r>
              <a:rPr lang="en-US" altLang="zh-TW" sz="4000" dirty="0" smtClean="0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,</a:t>
            </a:r>
            <a:r>
              <a:rPr lang="zh-TW" altLang="en-US" sz="4000" dirty="0" smtClean="0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目</a:t>
            </a:r>
            <a:r>
              <a:rPr lang="zh-TW" altLang="en-US" sz="4000" dirty="0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的就是</a:t>
            </a:r>
            <a:r>
              <a:rPr lang="zh-TW" altLang="en-US" sz="4000" dirty="0" smtClean="0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要</a:t>
            </a:r>
            <a:r>
              <a:rPr lang="zh-TW" altLang="en-US" sz="4000" dirty="0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力爭</a:t>
            </a:r>
            <a:r>
              <a:rPr lang="zh-TW" altLang="en-US" sz="4000" dirty="0" smtClean="0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挫</a:t>
            </a:r>
            <a:r>
              <a:rPr lang="zh-TW" altLang="en-US" sz="4000" dirty="0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敗伊核會談</a:t>
            </a:r>
            <a:endParaRPr lang="en-US" altLang="zh-TW" sz="4000" dirty="0" smtClean="0">
              <a:solidFill>
                <a:prstClr val="white"/>
              </a:solidFill>
              <a:latin typeface="SimHei" pitchFamily="49" charset="-122"/>
              <a:ea typeface="SimHe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0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304800" y="228600"/>
            <a:ext cx="8763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600" b="1" dirty="0">
                <a:solidFill>
                  <a:schemeClr val="bg1"/>
                </a:solidFill>
                <a:ea typeface="SimHei" pitchFamily="49" charset="-122"/>
                <a:cs typeface="Arial" pitchFamily="34" charset="0"/>
              </a:rPr>
              <a:t>The speech* prepared for delivery on </a:t>
            </a:r>
            <a:r>
              <a:rPr lang="en-US" altLang="zh-TW" sz="3600" b="1" dirty="0">
                <a:solidFill>
                  <a:srgbClr val="FFFF00"/>
                </a:solidFill>
                <a:ea typeface="SimHei" pitchFamily="49" charset="-122"/>
                <a:cs typeface="Arial" pitchFamily="34" charset="0"/>
              </a:rPr>
              <a:t>3/3/2015</a:t>
            </a:r>
            <a:r>
              <a:rPr lang="en-US" altLang="zh-TW" sz="3600" b="1" dirty="0">
                <a:solidFill>
                  <a:schemeClr val="bg1"/>
                </a:solidFill>
                <a:ea typeface="SimHei" pitchFamily="49" charset="-122"/>
                <a:cs typeface="Arial" pitchFamily="34" charset="0"/>
              </a:rPr>
              <a:t> by Prime Minister Benjamin Netanyahu to the U.S. Congress</a:t>
            </a:r>
            <a:endParaRPr lang="zh-TW" altLang="en-US" sz="3600" b="1" dirty="0">
              <a:solidFill>
                <a:schemeClr val="bg1"/>
              </a:solidFill>
              <a:ea typeface="SimHei" pitchFamily="49" charset="-122"/>
              <a:cs typeface="Arial" pitchFamily="34" charset="0"/>
            </a:endParaRP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5334000" y="1792069"/>
            <a:ext cx="373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sz="2800" dirty="0" smtClean="0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* by </a:t>
            </a:r>
            <a:r>
              <a:rPr lang="en-US" altLang="zh-TW" sz="2800" dirty="0" err="1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Breitbart</a:t>
            </a:r>
            <a:r>
              <a:rPr lang="en-US" altLang="zh-TW" sz="2800" dirty="0">
                <a:solidFill>
                  <a:prstClr val="white"/>
                </a:solidFill>
                <a:latin typeface="SimHei" pitchFamily="49" charset="-122"/>
                <a:ea typeface="SimHei" pitchFamily="49" charset="-122"/>
              </a:rPr>
              <a:t> News </a:t>
            </a:r>
            <a:endParaRPr lang="en-US" altLang="zh-TW" sz="2800" dirty="0" smtClean="0">
              <a:solidFill>
                <a:prstClr val="white"/>
              </a:solidFill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5" y="2317973"/>
            <a:ext cx="7377545" cy="454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0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304800" y="228600"/>
            <a:ext cx="876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4000" b="1" dirty="0">
                <a:solidFill>
                  <a:srgbClr val="FFFF00"/>
                </a:solidFill>
                <a:latin typeface="Arial" pitchFamily="34" charset="0"/>
                <a:ea typeface="SimHei" pitchFamily="49" charset="-122"/>
                <a:cs typeface="Arial" pitchFamily="34" charset="0"/>
              </a:rPr>
              <a:t>The speech </a:t>
            </a:r>
            <a:r>
              <a:rPr lang="en-US" altLang="zh-TW" sz="4000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  <a:cs typeface="Arial" pitchFamily="34" charset="0"/>
              </a:rPr>
              <a:t>:</a:t>
            </a:r>
            <a:endParaRPr lang="zh-TW" altLang="en-US" sz="4000" dirty="0">
              <a:solidFill>
                <a:srgbClr val="FFFF00"/>
              </a:solidFill>
              <a:latin typeface="SimHei" pitchFamily="49" charset="-122"/>
              <a:ea typeface="SimHei" pitchFamily="49" charset="-122"/>
              <a:cs typeface="Arial" pitchFamily="34" charset="0"/>
            </a:endParaRP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304800" y="1542871"/>
            <a:ext cx="84582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71500" indent="-5715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TW" sz="4000" b="1" dirty="0">
                <a:solidFill>
                  <a:prstClr val="white"/>
                </a:solidFill>
                <a:latin typeface="Calibri"/>
                <a:ea typeface="SimHei" pitchFamily="49" charset="-122"/>
              </a:rPr>
              <a:t>I am here to sound a warning</a:t>
            </a:r>
            <a:r>
              <a:rPr lang="en-US" altLang="zh-TW" sz="4000" b="1" dirty="0" smtClean="0">
                <a:solidFill>
                  <a:prstClr val="white"/>
                </a:solidFill>
                <a:latin typeface="Calibri"/>
                <a:ea typeface="SimHei" pitchFamily="49" charset="-122"/>
              </a:rPr>
              <a:t>.</a:t>
            </a:r>
          </a:p>
          <a:p>
            <a:pPr marL="571500" indent="-5715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TW" sz="4000" b="1" dirty="0">
                <a:solidFill>
                  <a:prstClr val="white"/>
                </a:solidFill>
                <a:latin typeface="Calibri"/>
                <a:ea typeface="SimHei" pitchFamily="49" charset="-122"/>
              </a:rPr>
              <a:t>I am here to ask you to prevent war. And the only way to prevent war is to stand together against Iran and radical </a:t>
            </a:r>
            <a:r>
              <a:rPr lang="en-US" altLang="zh-TW" sz="4000" b="1" dirty="0" smtClean="0">
                <a:solidFill>
                  <a:prstClr val="white"/>
                </a:solidFill>
                <a:latin typeface="Calibri"/>
                <a:ea typeface="SimHei" pitchFamily="49" charset="-122"/>
              </a:rPr>
              <a:t>Islam—now. Because </a:t>
            </a:r>
            <a:r>
              <a:rPr lang="en-US" altLang="zh-TW" sz="4000" b="1" dirty="0">
                <a:solidFill>
                  <a:prstClr val="white"/>
                </a:solidFill>
                <a:latin typeface="Calibri"/>
                <a:ea typeface="SimHei" pitchFamily="49" charset="-122"/>
              </a:rPr>
              <a:t>time is running out</a:t>
            </a:r>
            <a:r>
              <a:rPr lang="en-US" altLang="zh-TW" sz="4000" b="1" dirty="0" smtClean="0">
                <a:solidFill>
                  <a:prstClr val="white"/>
                </a:solidFill>
                <a:latin typeface="Calibri"/>
                <a:ea typeface="SimHei" pitchFamily="49" charset="-122"/>
              </a:rPr>
              <a:t>.</a:t>
            </a:r>
          </a:p>
          <a:p>
            <a:pPr marL="571500" indent="-5715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TW" sz="4000" b="1" dirty="0" smtClean="0">
              <a:solidFill>
                <a:prstClr val="white"/>
              </a:solidFill>
              <a:latin typeface="Calibri"/>
              <a:ea typeface="SimHe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848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304800" y="228600"/>
            <a:ext cx="876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4000" b="1" dirty="0">
                <a:solidFill>
                  <a:srgbClr val="FFFF00"/>
                </a:solidFill>
                <a:latin typeface="Arial" pitchFamily="34" charset="0"/>
                <a:ea typeface="SimHei" pitchFamily="49" charset="-122"/>
                <a:cs typeface="Arial" pitchFamily="34" charset="0"/>
              </a:rPr>
              <a:t>The speech (</a:t>
            </a:r>
            <a:r>
              <a:rPr lang="en-US" altLang="zh-TW" sz="4000" b="1" dirty="0" err="1">
                <a:solidFill>
                  <a:srgbClr val="FFFF00"/>
                </a:solidFill>
                <a:latin typeface="Arial" pitchFamily="34" charset="0"/>
                <a:ea typeface="SimHei" pitchFamily="49" charset="-122"/>
                <a:cs typeface="Arial" pitchFamily="34" charset="0"/>
              </a:rPr>
              <a:t>cont</a:t>
            </a:r>
            <a:r>
              <a:rPr lang="en-US" altLang="zh-TW" sz="4000" b="1" dirty="0">
                <a:solidFill>
                  <a:srgbClr val="FFFF00"/>
                </a:solidFill>
                <a:latin typeface="Arial" pitchFamily="34" charset="0"/>
                <a:ea typeface="SimHei" pitchFamily="49" charset="-122"/>
                <a:cs typeface="Arial" pitchFamily="34" charset="0"/>
              </a:rPr>
              <a:t>) </a:t>
            </a:r>
            <a:r>
              <a:rPr lang="en-US" altLang="zh-TW" sz="4000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  <a:cs typeface="Arial" pitchFamily="34" charset="0"/>
              </a:rPr>
              <a:t>:</a:t>
            </a:r>
            <a:endParaRPr lang="zh-TW" altLang="en-US" sz="4000" dirty="0">
              <a:solidFill>
                <a:srgbClr val="FFFF00"/>
              </a:solidFill>
              <a:latin typeface="SimHei" pitchFamily="49" charset="-122"/>
              <a:ea typeface="SimHei" pitchFamily="49" charset="-122"/>
              <a:cs typeface="Arial" pitchFamily="34" charset="0"/>
            </a:endParaRP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304800" y="990600"/>
            <a:ext cx="84582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71500" indent="-5715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TW" sz="4000" b="1" dirty="0" smtClean="0">
                <a:solidFill>
                  <a:prstClr val="white"/>
                </a:solidFill>
                <a:latin typeface="Calibri"/>
                <a:ea typeface="SimHei" pitchFamily="49" charset="-122"/>
              </a:rPr>
              <a:t>Iran </a:t>
            </a:r>
            <a:r>
              <a:rPr lang="en-US" altLang="zh-TW" sz="4000" b="1" dirty="0">
                <a:solidFill>
                  <a:prstClr val="white"/>
                </a:solidFill>
                <a:latin typeface="Calibri"/>
                <a:ea typeface="SimHei" pitchFamily="49" charset="-122"/>
              </a:rPr>
              <a:t>is expanding wherever and however </a:t>
            </a:r>
            <a:r>
              <a:rPr lang="en-US" altLang="zh-TW" sz="4000" b="1" dirty="0" smtClean="0">
                <a:solidFill>
                  <a:prstClr val="white"/>
                </a:solidFill>
                <a:latin typeface="Calibri"/>
                <a:ea typeface="SimHei" pitchFamily="49" charset="-122"/>
              </a:rPr>
              <a:t>it can:</a:t>
            </a:r>
          </a:p>
          <a:p>
            <a:pPr marL="1028700" lvl="1" indent="-57150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zh-TW" sz="4000" b="1" dirty="0" smtClean="0">
                <a:solidFill>
                  <a:prstClr val="white"/>
                </a:solidFill>
                <a:latin typeface="Calibri"/>
                <a:ea typeface="SimHei" pitchFamily="49" charset="-122"/>
              </a:rPr>
              <a:t>Yemen…Hezbollah…Gaza… Washington</a:t>
            </a:r>
            <a:r>
              <a:rPr lang="en-US" altLang="zh-TW" sz="4000" b="1" dirty="0">
                <a:solidFill>
                  <a:prstClr val="white"/>
                </a:solidFill>
                <a:latin typeface="Calibri"/>
                <a:ea typeface="SimHei" pitchFamily="49" charset="-122"/>
              </a:rPr>
              <a:t>, </a:t>
            </a:r>
            <a:r>
              <a:rPr lang="en-US" altLang="zh-TW" sz="4000" b="1" dirty="0" smtClean="0">
                <a:solidFill>
                  <a:prstClr val="white"/>
                </a:solidFill>
                <a:latin typeface="Calibri"/>
                <a:ea typeface="SimHei" pitchFamily="49" charset="-122"/>
              </a:rPr>
              <a:t>D.C…Argentinian </a:t>
            </a:r>
          </a:p>
          <a:p>
            <a:pPr marL="571500" indent="-5715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TW" sz="4000" b="1" dirty="0" smtClean="0">
                <a:solidFill>
                  <a:prstClr val="white"/>
                </a:solidFill>
                <a:latin typeface="Calibri"/>
                <a:ea typeface="SimHei" pitchFamily="49" charset="-122"/>
              </a:rPr>
              <a:t>We </a:t>
            </a:r>
            <a:r>
              <a:rPr lang="en-US" altLang="zh-TW" sz="4000" b="1" dirty="0">
                <a:solidFill>
                  <a:prstClr val="white"/>
                </a:solidFill>
                <a:latin typeface="Calibri"/>
                <a:ea typeface="SimHei" pitchFamily="49" charset="-122"/>
              </a:rPr>
              <a:t>know that Iran wants a nuclear </a:t>
            </a:r>
            <a:r>
              <a:rPr lang="en-US" altLang="zh-TW" sz="4000" b="1" dirty="0" smtClean="0">
                <a:solidFill>
                  <a:prstClr val="white"/>
                </a:solidFill>
                <a:latin typeface="Calibri"/>
                <a:ea typeface="SimHei" pitchFamily="49" charset="-122"/>
              </a:rPr>
              <a:t>weapon…it </a:t>
            </a:r>
            <a:r>
              <a:rPr lang="en-US" altLang="zh-TW" sz="4000" b="1" dirty="0">
                <a:solidFill>
                  <a:prstClr val="white"/>
                </a:solidFill>
                <a:latin typeface="Calibri"/>
                <a:ea typeface="SimHei" pitchFamily="49" charset="-122"/>
              </a:rPr>
              <a:t>cheated and lied to the United Nations about its nuclear program for </a:t>
            </a:r>
            <a:r>
              <a:rPr lang="en-US" altLang="zh-TW" sz="4000" b="1" dirty="0" smtClean="0">
                <a:solidFill>
                  <a:prstClr val="white"/>
                </a:solidFill>
                <a:latin typeface="Calibri"/>
                <a:ea typeface="SimHei" pitchFamily="49" charset="-122"/>
              </a:rPr>
              <a:t>years.</a:t>
            </a:r>
          </a:p>
        </p:txBody>
      </p:sp>
    </p:spTree>
    <p:extLst>
      <p:ext uri="{BB962C8B-B14F-4D97-AF65-F5344CB8AC3E}">
        <p14:creationId xmlns:p14="http://schemas.microsoft.com/office/powerpoint/2010/main" val="6209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304800" y="228600"/>
            <a:ext cx="876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4000" b="1" dirty="0">
                <a:solidFill>
                  <a:srgbClr val="FFFF00"/>
                </a:solidFill>
                <a:latin typeface="Arial" pitchFamily="34" charset="0"/>
                <a:ea typeface="SimHei" pitchFamily="49" charset="-122"/>
                <a:cs typeface="Arial" pitchFamily="34" charset="0"/>
              </a:rPr>
              <a:t>The speech (</a:t>
            </a:r>
            <a:r>
              <a:rPr lang="en-US" altLang="zh-TW" sz="4000" b="1" dirty="0" err="1">
                <a:solidFill>
                  <a:srgbClr val="FFFF00"/>
                </a:solidFill>
                <a:latin typeface="Arial" pitchFamily="34" charset="0"/>
                <a:ea typeface="SimHei" pitchFamily="49" charset="-122"/>
                <a:cs typeface="Arial" pitchFamily="34" charset="0"/>
              </a:rPr>
              <a:t>cont</a:t>
            </a:r>
            <a:r>
              <a:rPr lang="en-US" altLang="zh-TW" sz="4000" b="1" dirty="0">
                <a:solidFill>
                  <a:srgbClr val="FFFF00"/>
                </a:solidFill>
                <a:latin typeface="Arial" pitchFamily="34" charset="0"/>
                <a:ea typeface="SimHei" pitchFamily="49" charset="-122"/>
                <a:cs typeface="Arial" pitchFamily="34" charset="0"/>
              </a:rPr>
              <a:t>) </a:t>
            </a:r>
            <a:r>
              <a:rPr lang="en-US" altLang="zh-TW" sz="4000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  <a:cs typeface="Arial" pitchFamily="34" charset="0"/>
              </a:rPr>
              <a:t>:</a:t>
            </a:r>
            <a:endParaRPr lang="zh-TW" altLang="en-US" sz="4000" dirty="0">
              <a:solidFill>
                <a:srgbClr val="FFFF00"/>
              </a:solidFill>
              <a:latin typeface="SimHei" pitchFamily="49" charset="-122"/>
              <a:ea typeface="SimHei" pitchFamily="49" charset="-122"/>
              <a:cs typeface="Arial" pitchFamily="34" charset="0"/>
            </a:endParaRP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0" y="1779687"/>
            <a:ext cx="90678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71500" indent="-5715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TW" sz="3600" b="1" dirty="0">
                <a:solidFill>
                  <a:srgbClr val="FFFF00"/>
                </a:solidFill>
                <a:latin typeface="Calibri"/>
                <a:ea typeface="SimHei" pitchFamily="49" charset="-122"/>
              </a:rPr>
              <a:t>In two days, Jews </a:t>
            </a:r>
            <a:r>
              <a:rPr lang="en-US" altLang="zh-TW" sz="3600" b="1" dirty="0" smtClean="0">
                <a:solidFill>
                  <a:srgbClr val="FFFF00"/>
                </a:solidFill>
                <a:latin typeface="Calibri"/>
                <a:ea typeface="SimHei" pitchFamily="49" charset="-122"/>
              </a:rPr>
              <a:t>will </a:t>
            </a:r>
            <a:r>
              <a:rPr lang="en-US" altLang="zh-TW" sz="3600" b="1" dirty="0">
                <a:solidFill>
                  <a:srgbClr val="FFFF00"/>
                </a:solidFill>
                <a:latin typeface="Calibri"/>
                <a:ea typeface="SimHei" pitchFamily="49" charset="-122"/>
              </a:rPr>
              <a:t>celebrate </a:t>
            </a:r>
            <a:r>
              <a:rPr lang="en-US" altLang="zh-TW" sz="3600" b="1" dirty="0" smtClean="0">
                <a:solidFill>
                  <a:srgbClr val="FFFF00"/>
                </a:solidFill>
                <a:latin typeface="Calibri"/>
                <a:ea typeface="SimHei" pitchFamily="49" charset="-122"/>
              </a:rPr>
              <a:t>the Purim</a:t>
            </a:r>
            <a:r>
              <a:rPr lang="en-US" altLang="zh-TW" sz="3600" b="1" dirty="0" smtClean="0">
                <a:solidFill>
                  <a:prstClr val="white"/>
                </a:solidFill>
                <a:latin typeface="Calibri"/>
                <a:ea typeface="SimHei" pitchFamily="49" charset="-122"/>
              </a:rPr>
              <a:t>, when </a:t>
            </a:r>
            <a:r>
              <a:rPr lang="en-US" altLang="zh-TW" sz="3600" b="1" dirty="0">
                <a:solidFill>
                  <a:prstClr val="white"/>
                </a:solidFill>
                <a:latin typeface="Calibri"/>
                <a:ea typeface="SimHei" pitchFamily="49" charset="-122"/>
              </a:rPr>
              <a:t>our people were </a:t>
            </a:r>
            <a:r>
              <a:rPr lang="en-US" altLang="zh-TW" sz="3600" b="1" dirty="0">
                <a:solidFill>
                  <a:srgbClr val="FFFF00"/>
                </a:solidFill>
                <a:latin typeface="Calibri"/>
                <a:ea typeface="SimHei" pitchFamily="49" charset="-122"/>
              </a:rPr>
              <a:t>doomed to destruction by the ruler of Persia</a:t>
            </a:r>
            <a:r>
              <a:rPr lang="en-US" altLang="zh-TW" sz="3600" b="1" dirty="0">
                <a:solidFill>
                  <a:prstClr val="white"/>
                </a:solidFill>
                <a:latin typeface="Calibri"/>
                <a:ea typeface="SimHei" pitchFamily="49" charset="-122"/>
              </a:rPr>
              <a:t>. Through the </a:t>
            </a:r>
            <a:r>
              <a:rPr lang="en-US" altLang="zh-TW" sz="3600" b="1" dirty="0">
                <a:solidFill>
                  <a:srgbClr val="FFFF00"/>
                </a:solidFill>
                <a:latin typeface="Calibri"/>
                <a:ea typeface="SimHei" pitchFamily="49" charset="-122"/>
              </a:rPr>
              <a:t>appeals </a:t>
            </a:r>
            <a:r>
              <a:rPr lang="en-US" altLang="zh-TW" sz="3600" b="1" dirty="0" smtClean="0">
                <a:solidFill>
                  <a:srgbClr val="FFFF00"/>
                </a:solidFill>
                <a:latin typeface="Calibri"/>
                <a:ea typeface="SimHei" pitchFamily="49" charset="-122"/>
              </a:rPr>
              <a:t>of </a:t>
            </a:r>
            <a:r>
              <a:rPr lang="en-US" altLang="zh-TW" sz="3600" b="1" dirty="0">
                <a:solidFill>
                  <a:srgbClr val="FFFF00"/>
                </a:solidFill>
                <a:latin typeface="Calibri"/>
                <a:ea typeface="SimHei" pitchFamily="49" charset="-122"/>
              </a:rPr>
              <a:t>Esther</a:t>
            </a:r>
            <a:r>
              <a:rPr lang="en-US" altLang="zh-TW" sz="3600" b="1" dirty="0">
                <a:solidFill>
                  <a:prstClr val="white"/>
                </a:solidFill>
                <a:latin typeface="Calibri"/>
                <a:ea typeface="SimHei" pitchFamily="49" charset="-122"/>
              </a:rPr>
              <a:t>, we were </a:t>
            </a:r>
            <a:r>
              <a:rPr lang="en-US" altLang="zh-TW" sz="3600" b="1" dirty="0" smtClean="0">
                <a:solidFill>
                  <a:prstClr val="white"/>
                </a:solidFill>
                <a:latin typeface="Calibri"/>
                <a:ea typeface="SimHei" pitchFamily="49" charset="-122"/>
              </a:rPr>
              <a:t>saved.</a:t>
            </a:r>
            <a:endParaRPr lang="en-US" altLang="zh-TW" sz="3600" b="1" dirty="0">
              <a:solidFill>
                <a:prstClr val="white"/>
              </a:solidFill>
              <a:latin typeface="Calibri"/>
              <a:ea typeface="SimHei" pitchFamily="49" charset="-122"/>
            </a:endParaRPr>
          </a:p>
          <a:p>
            <a:pPr marL="571500" indent="-5715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TW" sz="3600" b="1" u="sng" dirty="0">
                <a:solidFill>
                  <a:srgbClr val="FFFF00"/>
                </a:solidFill>
                <a:latin typeface="Calibri"/>
                <a:ea typeface="SimHei" pitchFamily="49" charset="-122"/>
              </a:rPr>
              <a:t>I am here to follow her example</a:t>
            </a:r>
            <a:r>
              <a:rPr lang="en-US" altLang="zh-TW" sz="3600" b="1" dirty="0">
                <a:solidFill>
                  <a:prstClr val="white"/>
                </a:solidFill>
                <a:latin typeface="Calibri"/>
                <a:ea typeface="SimHei" pitchFamily="49" charset="-122"/>
              </a:rPr>
              <a:t>, to warn you that our enemies are planning to destroy the Jewish </a:t>
            </a:r>
            <a:r>
              <a:rPr lang="en-US" altLang="zh-TW" sz="3600" b="1" dirty="0" smtClean="0">
                <a:solidFill>
                  <a:prstClr val="white"/>
                </a:solidFill>
                <a:latin typeface="Calibri"/>
                <a:ea typeface="SimHei" pitchFamily="49" charset="-122"/>
              </a:rPr>
              <a:t>people. </a:t>
            </a:r>
          </a:p>
          <a:p>
            <a:pPr marL="571500" indent="-5715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TW" sz="3600" b="1" dirty="0" smtClean="0">
                <a:solidFill>
                  <a:prstClr val="white"/>
                </a:solidFill>
                <a:latin typeface="Calibri"/>
                <a:ea typeface="SimHei" pitchFamily="49" charset="-122"/>
              </a:rPr>
              <a:t>But </a:t>
            </a:r>
            <a:r>
              <a:rPr lang="en-US" altLang="zh-TW" sz="3600" b="1" dirty="0">
                <a:solidFill>
                  <a:prstClr val="white"/>
                </a:solidFill>
                <a:latin typeface="Calibri"/>
                <a:ea typeface="SimHei" pitchFamily="49" charset="-122"/>
              </a:rPr>
              <a:t>if we stand together, we can stop them first.</a:t>
            </a:r>
            <a:endParaRPr lang="en-US" altLang="zh-TW" sz="3600" b="1" dirty="0" smtClean="0">
              <a:solidFill>
                <a:prstClr val="white"/>
              </a:solidFill>
              <a:latin typeface="Calibri"/>
              <a:ea typeface="SimHei" pitchFamily="49" charset="-122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09800" cy="186205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0"/>
            <a:ext cx="1981200" cy="193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3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38300"/>
            <a:ext cx="8610600" cy="53721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TW" altLang="en-US" sz="4000" dirty="0">
                <a:latin typeface="SimHei" pitchFamily="49" charset="-122"/>
                <a:ea typeface="SimHei" pitchFamily="49" charset="-122"/>
              </a:rPr>
              <a:t>日落之時，全世</a:t>
            </a:r>
            <a:r>
              <a:rPr lang="zh-TW" altLang="en-US" sz="4000" dirty="0" smtClean="0">
                <a:latin typeface="SimHei" pitchFamily="49" charset="-122"/>
                <a:ea typeface="SimHei" pitchFamily="49" charset="-122"/>
              </a:rPr>
              <a:t>界猶</a:t>
            </a:r>
            <a:r>
              <a:rPr lang="zh-TW" altLang="en-US" sz="4000" dirty="0">
                <a:latin typeface="SimHei" pitchFamily="49" charset="-122"/>
                <a:ea typeface="SimHei" pitchFamily="49" charset="-122"/>
              </a:rPr>
              <a:t>太</a:t>
            </a:r>
            <a:r>
              <a:rPr lang="zh-TW" altLang="en-US" sz="4000" dirty="0" smtClean="0">
                <a:latin typeface="SimHei" pitchFamily="49" charset="-122"/>
                <a:ea typeface="SimHei" pitchFamily="49" charset="-122"/>
              </a:rPr>
              <a:t>人開</a:t>
            </a:r>
            <a:r>
              <a:rPr lang="zh-TW" altLang="en-US" sz="4000" dirty="0">
                <a:latin typeface="SimHei" pitchFamily="49" charset="-122"/>
                <a:ea typeface="SimHei" pitchFamily="49" charset="-122"/>
              </a:rPr>
              <a:t>始慶祝普珥節，為拯救猶太人脫離毀</a:t>
            </a:r>
            <a:r>
              <a:rPr lang="zh-TW" altLang="en-US" sz="4000" dirty="0" smtClean="0">
                <a:latin typeface="SimHei" pitchFamily="49" charset="-122"/>
                <a:ea typeface="SimHei" pitchFamily="49" charset="-122"/>
              </a:rPr>
              <a:t>滅“</a:t>
            </a:r>
            <a:r>
              <a:rPr lang="zh-TW" altLang="en-US" sz="4000" dirty="0">
                <a:latin typeface="SimHei" pitchFamily="49" charset="-122"/>
                <a:ea typeface="SimHei" pitchFamily="49" charset="-122"/>
              </a:rPr>
              <a:t>逆轉 </a:t>
            </a:r>
            <a:r>
              <a:rPr lang="en-US" altLang="zh-TW" sz="4000" dirty="0" smtClean="0">
                <a:latin typeface="SimHei" pitchFamily="49" charset="-122"/>
                <a:ea typeface="SimHei" pitchFamily="49" charset="-122"/>
              </a:rPr>
              <a:t>Transformation</a:t>
            </a:r>
            <a:r>
              <a:rPr lang="zh-TW" altLang="en-US" sz="4000" dirty="0" smtClean="0">
                <a:latin typeface="SimHei" pitchFamily="49" charset="-122"/>
                <a:ea typeface="SimHei" pitchFamily="49" charset="-122"/>
              </a:rPr>
              <a:t>”而</a:t>
            </a:r>
            <a:r>
              <a:rPr lang="zh-TW" altLang="en-US" sz="4000" dirty="0">
                <a:latin typeface="SimHei" pitchFamily="49" charset="-122"/>
                <a:ea typeface="SimHei" pitchFamily="49" charset="-122"/>
              </a:rPr>
              <a:t>歡慶</a:t>
            </a:r>
            <a:endParaRPr lang="en-US" altLang="zh-TW" sz="4000" dirty="0">
              <a:latin typeface="SimHei" pitchFamily="49" charset="-122"/>
              <a:ea typeface="SimHei" pitchFamily="49" charset="-122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TW" altLang="en-US" sz="4000" dirty="0" smtClean="0">
                <a:latin typeface="SimHei" pitchFamily="49" charset="-122"/>
                <a:ea typeface="SimHei" pitchFamily="49" charset="-122"/>
              </a:rPr>
              <a:t>以</a:t>
            </a:r>
            <a:r>
              <a:rPr lang="zh-TW" altLang="en-US" sz="4000" dirty="0">
                <a:latin typeface="SimHei" pitchFamily="49" charset="-122"/>
                <a:ea typeface="SimHei" pitchFamily="49" charset="-122"/>
              </a:rPr>
              <a:t>斯帖</a:t>
            </a:r>
            <a:r>
              <a:rPr lang="zh-TW" altLang="en-US" sz="4000" dirty="0" smtClean="0">
                <a:latin typeface="SimHei" pitchFamily="49" charset="-122"/>
                <a:ea typeface="SimHei" pitchFamily="49" charset="-122"/>
              </a:rPr>
              <a:t>記</a:t>
            </a:r>
            <a:r>
              <a:rPr lang="en-US" altLang="zh-TW" sz="4000" dirty="0" smtClean="0">
                <a:latin typeface="SimHei" pitchFamily="49" charset="-122"/>
                <a:ea typeface="SimHei" pitchFamily="49" charset="-122"/>
              </a:rPr>
              <a:t>:</a:t>
            </a:r>
            <a:r>
              <a:rPr lang="zh-TW" altLang="en-US" sz="4000" dirty="0">
                <a:latin typeface="SimHei" pitchFamily="49" charset="-122"/>
                <a:ea typeface="SimHei" pitchFamily="49" charset="-122"/>
              </a:rPr>
              <a:t>神眷顧祂的子民使他們反敗為勝，從負到正</a:t>
            </a:r>
            <a:r>
              <a:rPr lang="zh-TW" altLang="en-US" sz="4000" dirty="0" smtClean="0">
                <a:latin typeface="SimHei" pitchFamily="49" charset="-122"/>
                <a:ea typeface="SimHei" pitchFamily="49" charset="-122"/>
              </a:rPr>
              <a:t>。</a:t>
            </a:r>
            <a:endParaRPr lang="zh-TW" altLang="en-US" sz="4000" dirty="0">
              <a:latin typeface="SimHei" pitchFamily="49" charset="-122"/>
              <a:ea typeface="SimHei" pitchFamily="49" charset="-122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TW" altLang="en-US" sz="4000" dirty="0" smtClean="0">
                <a:latin typeface="SimHei" pitchFamily="49" charset="-122"/>
                <a:ea typeface="SimHei" pitchFamily="49" charset="-122"/>
              </a:rPr>
              <a:t>神</a:t>
            </a:r>
            <a:r>
              <a:rPr lang="zh-TW" altLang="en-US" sz="4000" dirty="0">
                <a:latin typeface="SimHei" pitchFamily="49" charset="-122"/>
                <a:ea typeface="SimHei" pitchFamily="49" charset="-122"/>
              </a:rPr>
              <a:t>使用兩個普通人</a:t>
            </a:r>
            <a:r>
              <a:rPr lang="zh-TW" altLang="en-US" sz="4000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末底改</a:t>
            </a:r>
            <a:r>
              <a:rPr lang="zh-TW" altLang="en-US" sz="4000" dirty="0">
                <a:latin typeface="SimHei" pitchFamily="49" charset="-122"/>
                <a:ea typeface="SimHei" pitchFamily="49" charset="-122"/>
              </a:rPr>
              <a:t>和</a:t>
            </a:r>
            <a:r>
              <a:rPr lang="zh-TW" altLang="en-US" sz="4000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以斯帖</a:t>
            </a:r>
            <a:r>
              <a:rPr lang="zh-TW" altLang="en-US" sz="4000" dirty="0">
                <a:latin typeface="SimHei" pitchFamily="49" charset="-122"/>
                <a:ea typeface="SimHei" pitchFamily="49" charset="-122"/>
              </a:rPr>
              <a:t>成為轉化的人來作大事</a:t>
            </a:r>
            <a:endParaRPr lang="en-US" altLang="zh-TW" sz="40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457200"/>
            <a:ext cx="426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TW" sz="40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  <a:cs typeface="Arial" pitchFamily="34" charset="0"/>
              </a:rPr>
              <a:t>3/5/2015</a:t>
            </a:r>
            <a:r>
              <a:rPr lang="zh-TW" altLang="en-US" sz="40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  <a:cs typeface="Arial" pitchFamily="34" charset="0"/>
              </a:rPr>
              <a:t>普珥日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458" y="0"/>
            <a:ext cx="164054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29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1" y="1333500"/>
            <a:ext cx="8229600" cy="49911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TW" altLang="en-US" sz="4000" dirty="0">
                <a:latin typeface="SimHei" pitchFamily="49" charset="-122"/>
                <a:ea typeface="SimHei" pitchFamily="49" charset="-122"/>
              </a:rPr>
              <a:t>亞哈隨魯王在某種程度上對哈曼邪惡共謀毀滅猶太人視而不見，並任由哈曼掌控</a:t>
            </a:r>
            <a:r>
              <a:rPr lang="zh-TW" altLang="en-US" sz="4000" dirty="0" smtClean="0">
                <a:latin typeface="SimHei" pitchFamily="49" charset="-122"/>
                <a:ea typeface="SimHei" pitchFamily="49" charset="-122"/>
              </a:rPr>
              <a:t>。</a:t>
            </a:r>
            <a:endParaRPr lang="en-US" altLang="zh-TW" sz="4000" dirty="0" smtClean="0">
              <a:latin typeface="SimHei" pitchFamily="49" charset="-122"/>
              <a:ea typeface="SimHei" pitchFamily="49" charset="-122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TW" altLang="en-US" sz="4000" dirty="0" smtClean="0">
                <a:latin typeface="SimHei" pitchFamily="49" charset="-122"/>
                <a:ea typeface="SimHei" pitchFamily="49" charset="-122"/>
              </a:rPr>
              <a:t>但</a:t>
            </a:r>
            <a:r>
              <a:rPr lang="zh-TW" altLang="en-US" sz="4000" dirty="0">
                <a:latin typeface="SimHei" pitchFamily="49" charset="-122"/>
                <a:ea typeface="SimHei" pitchFamily="49" charset="-122"/>
              </a:rPr>
              <a:t>因著末底改，以斯帖和猶太人的</a:t>
            </a:r>
            <a:r>
              <a:rPr lang="zh-TW" altLang="en-US" sz="4000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禁食和禱告，國王的眼睛被打開</a:t>
            </a:r>
            <a:r>
              <a:rPr lang="zh-TW" altLang="en-US" sz="4000" dirty="0" smtClean="0">
                <a:latin typeface="SimHei" pitchFamily="49" charset="-122"/>
                <a:ea typeface="SimHei" pitchFamily="49" charset="-122"/>
              </a:rPr>
              <a:t>，採取必</a:t>
            </a:r>
            <a:r>
              <a:rPr lang="zh-TW" altLang="en-US" sz="4000" dirty="0">
                <a:latin typeface="SimHei" pitchFamily="49" charset="-122"/>
                <a:ea typeface="SimHei" pitchFamily="49" charset="-122"/>
              </a:rPr>
              <a:t>要的干預措</a:t>
            </a:r>
            <a:r>
              <a:rPr lang="zh-TW" altLang="en-US" sz="4000" dirty="0" smtClean="0">
                <a:latin typeface="SimHei" pitchFamily="49" charset="-122"/>
                <a:ea typeface="SimHei" pitchFamily="49" charset="-122"/>
              </a:rPr>
              <a:t>施</a:t>
            </a:r>
            <a:endParaRPr lang="en-US" altLang="zh-TW" sz="4000" dirty="0" smtClean="0">
              <a:latin typeface="SimHei" pitchFamily="49" charset="-122"/>
              <a:ea typeface="SimHei" pitchFamily="49" charset="-122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TW" altLang="en-US" sz="4000" dirty="0">
                <a:latin typeface="SimHei" pitchFamily="49" charset="-122"/>
                <a:ea typeface="SimHei" pitchFamily="49" charset="-122"/>
              </a:rPr>
              <a:t>寫下一個完全翻轉的事件，至終猶太人免受波斯帝國滅绝</a:t>
            </a:r>
            <a:r>
              <a:rPr lang="zh-TW" altLang="en-US" sz="4000" dirty="0" smtClean="0">
                <a:latin typeface="SimHei" pitchFamily="49" charset="-122"/>
                <a:ea typeface="SimHei" pitchFamily="49" charset="-122"/>
              </a:rPr>
              <a:t>。</a:t>
            </a:r>
            <a:endParaRPr lang="zh-TW" altLang="en-US" sz="40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457200"/>
            <a:ext cx="411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zh-TW" altLang="en-US" sz="40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  <a:cs typeface="Arial" pitchFamily="34" charset="0"/>
              </a:rPr>
              <a:t>反猶是屬靈的事</a:t>
            </a:r>
          </a:p>
        </p:txBody>
      </p:sp>
    </p:spTree>
    <p:extLst>
      <p:ext uri="{BB962C8B-B14F-4D97-AF65-F5344CB8AC3E}">
        <p14:creationId xmlns:p14="http://schemas.microsoft.com/office/powerpoint/2010/main" val="1199848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1" y="1333500"/>
            <a:ext cx="8229600" cy="52959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TW" altLang="en-US" sz="3600" dirty="0" smtClean="0">
                <a:latin typeface="SimHei" pitchFamily="49" charset="-122"/>
                <a:ea typeface="SimHei" pitchFamily="49" charset="-122"/>
              </a:rPr>
              <a:t>面</a:t>
            </a:r>
            <a:r>
              <a:rPr lang="zh-TW" altLang="en-US" sz="3600" dirty="0">
                <a:latin typeface="SimHei" pitchFamily="49" charset="-122"/>
                <a:ea typeface="SimHei" pitchFamily="49" charset="-122"/>
              </a:rPr>
              <a:t>對猶大民族的生</a:t>
            </a:r>
            <a:r>
              <a:rPr lang="zh-TW" altLang="en-US" sz="3600" dirty="0" smtClean="0">
                <a:latin typeface="SimHei" pitchFamily="49" charset="-122"/>
                <a:ea typeface="SimHei" pitchFamily="49" charset="-122"/>
              </a:rPr>
              <a:t>死</a:t>
            </a:r>
            <a:r>
              <a:rPr lang="en-US" altLang="zh-TW" sz="3600" dirty="0">
                <a:latin typeface="SimHei" pitchFamily="49" charset="-122"/>
                <a:ea typeface="SimHei" pitchFamily="49" charset="-122"/>
              </a:rPr>
              <a:t>,</a:t>
            </a:r>
            <a:r>
              <a:rPr lang="zh-TW" altLang="en-US" sz="3600" dirty="0" smtClean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末</a:t>
            </a:r>
            <a:r>
              <a:rPr lang="zh-TW" altLang="en-US" sz="3600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底改</a:t>
            </a:r>
            <a:r>
              <a:rPr lang="zh-TW" altLang="en-US" sz="3600" dirty="0">
                <a:latin typeface="SimHei" pitchFamily="49" charset="-122"/>
                <a:ea typeface="SimHei" pitchFamily="49" charset="-122"/>
              </a:rPr>
              <a:t>不放棄</a:t>
            </a:r>
            <a:r>
              <a:rPr lang="zh-TW" altLang="en-US" sz="3600" dirty="0" smtClean="0">
                <a:latin typeface="SimHei" pitchFamily="49" charset="-122"/>
                <a:ea typeface="SimHei" pitchFamily="49" charset="-122"/>
              </a:rPr>
              <a:t>，帶</a:t>
            </a:r>
            <a:r>
              <a:rPr lang="zh-TW" altLang="en-US" sz="3600" dirty="0">
                <a:latin typeface="SimHei" pitchFamily="49" charset="-122"/>
                <a:ea typeface="SimHei" pitchFamily="49" charset="-122"/>
              </a:rPr>
              <a:t>領百姓禱告呼求</a:t>
            </a:r>
            <a:r>
              <a:rPr lang="zh-TW" altLang="en-US" sz="3600" dirty="0" smtClean="0">
                <a:latin typeface="SimHei" pitchFamily="49" charset="-122"/>
                <a:ea typeface="SimHei" pitchFamily="49" charset="-122"/>
              </a:rPr>
              <a:t>神</a:t>
            </a:r>
            <a:r>
              <a:rPr lang="en-US" altLang="zh-TW" sz="3600" dirty="0">
                <a:latin typeface="SimHei" pitchFamily="49" charset="-122"/>
                <a:ea typeface="SimHei" pitchFamily="49" charset="-122"/>
              </a:rPr>
              <a:t>:</a:t>
            </a:r>
            <a:endParaRPr lang="en-US" altLang="zh-TW" sz="3600" dirty="0" smtClean="0">
              <a:latin typeface="SimHei" pitchFamily="49" charset="-122"/>
              <a:ea typeface="SimHei" pitchFamily="49" charset="-122"/>
            </a:endParaRPr>
          </a:p>
          <a:p>
            <a:pPr marL="905256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3600" dirty="0">
                <a:latin typeface="SimHei" pitchFamily="49" charset="-122"/>
                <a:ea typeface="SimHei" pitchFamily="49" charset="-122"/>
              </a:rPr>
              <a:t>以斯帖</a:t>
            </a:r>
            <a:r>
              <a:rPr lang="ja-JP" altLang="en-US" sz="3600" dirty="0" smtClean="0">
                <a:latin typeface="SimHei" pitchFamily="49" charset="-122"/>
                <a:ea typeface="SimHei" pitchFamily="49" charset="-122"/>
              </a:rPr>
              <a:t>記</a:t>
            </a:r>
            <a:r>
              <a:rPr lang="en-US" altLang="zh-TW" sz="3600" dirty="0" smtClean="0">
                <a:latin typeface="SimHei" pitchFamily="49" charset="-122"/>
                <a:ea typeface="SimHei" pitchFamily="49" charset="-122"/>
              </a:rPr>
              <a:t>4:1-3</a:t>
            </a:r>
            <a:r>
              <a:rPr lang="zh-TW" altLang="en-US" sz="3400" i="1" dirty="0" smtClean="0">
                <a:latin typeface="SimHei" pitchFamily="49" charset="-122"/>
                <a:ea typeface="SimHei" pitchFamily="49" charset="-122"/>
              </a:rPr>
              <a:t>當</a:t>
            </a:r>
            <a:r>
              <a:rPr lang="zh-TW" altLang="en-US" sz="3400" i="1" dirty="0">
                <a:latin typeface="SimHei" pitchFamily="49" charset="-122"/>
                <a:ea typeface="SimHei" pitchFamily="49" charset="-122"/>
              </a:rPr>
              <a:t>末底改知道這一切事就撕裂衣服，穿上麻衣，蒙上灰塵，在城中行走，痛哭哀號，在書珊城鬧市中哭泣禱告</a:t>
            </a:r>
            <a:r>
              <a:rPr lang="zh-TW" altLang="en-US" sz="3400" i="1" dirty="0" smtClean="0">
                <a:latin typeface="SimHei" pitchFamily="49" charset="-122"/>
                <a:ea typeface="SimHei" pitchFamily="49" charset="-122"/>
              </a:rPr>
              <a:t>。</a:t>
            </a:r>
            <a:endParaRPr lang="en-US" altLang="zh-TW" sz="3400" i="1" dirty="0" smtClean="0">
              <a:latin typeface="SimHei" pitchFamily="49" charset="-122"/>
              <a:ea typeface="SimHei" pitchFamily="49" charset="-122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TW" altLang="en-US" sz="4000" dirty="0" smtClean="0">
                <a:latin typeface="SimHei" pitchFamily="49" charset="-122"/>
                <a:ea typeface="SimHei" pitchFamily="49" charset="-122"/>
              </a:rPr>
              <a:t>漸</a:t>
            </a:r>
            <a:r>
              <a:rPr lang="zh-TW" altLang="en-US" sz="4000" dirty="0">
                <a:latin typeface="SimHei" pitchFamily="49" charset="-122"/>
                <a:ea typeface="SimHei" pitchFamily="49" charset="-122"/>
              </a:rPr>
              <a:t>漸全國的猶大人知道這事，一同的哀哭禱告呼求神</a:t>
            </a:r>
            <a:r>
              <a:rPr lang="zh-TW" altLang="en-US" sz="4000" dirty="0" smtClean="0">
                <a:latin typeface="SimHei" pitchFamily="49" charset="-122"/>
                <a:ea typeface="SimHei" pitchFamily="49" charset="-122"/>
              </a:rPr>
              <a:t>。</a:t>
            </a:r>
            <a:endParaRPr lang="en-US" altLang="zh-TW" sz="4000" dirty="0" smtClean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457200"/>
            <a:ext cx="304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TW" sz="40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  <a:cs typeface="Arial" pitchFamily="34" charset="0"/>
              </a:rPr>
              <a:t>1.</a:t>
            </a:r>
            <a:r>
              <a:rPr lang="zh-TW" altLang="en-US" sz="40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  <a:cs typeface="Arial" pitchFamily="34" charset="0"/>
              </a:rPr>
              <a:t>禁食禱告</a:t>
            </a:r>
          </a:p>
        </p:txBody>
      </p:sp>
    </p:spTree>
    <p:extLst>
      <p:ext uri="{BB962C8B-B14F-4D97-AF65-F5344CB8AC3E}">
        <p14:creationId xmlns:p14="http://schemas.microsoft.com/office/powerpoint/2010/main" val="969257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P101983113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968</Words>
  <Application>Microsoft Office PowerPoint</Application>
  <PresentationFormat>On-screen Show (4:3)</PresentationFormat>
  <Paragraphs>60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TP101983113_template</vt:lpstr>
      <vt:lpstr>1_Apex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禱告1 </vt:lpstr>
      <vt:lpstr>PowerPoint Presentation</vt:lpstr>
    </vt:vector>
  </TitlesOfParts>
  <Company>Abbott Laboratories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Wang, Wen-Jung Michael</dc:creator>
  <cp:lastModifiedBy>Wang, Wen-Jung Michael</cp:lastModifiedBy>
  <cp:revision>28</cp:revision>
  <dcterms:created xsi:type="dcterms:W3CDTF">2015-01-29T01:04:06Z</dcterms:created>
  <dcterms:modified xsi:type="dcterms:W3CDTF">2015-01-30T00:08:44Z</dcterms:modified>
</cp:coreProperties>
</file>