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308" r:id="rId3"/>
    <p:sldId id="309" r:id="rId4"/>
    <p:sldId id="311" r:id="rId5"/>
    <p:sldId id="312" r:id="rId6"/>
    <p:sldId id="313" r:id="rId7"/>
    <p:sldId id="314" r:id="rId8"/>
    <p:sldId id="318" r:id="rId9"/>
    <p:sldId id="321" r:id="rId10"/>
    <p:sldId id="319" r:id="rId11"/>
    <p:sldId id="320" r:id="rId12"/>
    <p:sldId id="322" r:id="rId13"/>
    <p:sldId id="310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6" autoAdjust="0"/>
    <p:restoredTop sz="79080" autoAdjust="0"/>
  </p:normalViewPr>
  <p:slideViewPr>
    <p:cSldViewPr showGuides="1">
      <p:cViewPr varScale="1">
        <p:scale>
          <a:sx n="87" d="100"/>
          <a:sy n="87" d="100"/>
        </p:scale>
        <p:origin x="-157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69C6-EE0B-4D8B-9C71-C36EFED094F2}" type="datetimeFigureOut">
              <a:rPr lang="en-US"/>
              <a:pPr/>
              <a:t>11/7/2015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DD202-58A1-4ABD-B068-DFFCA0C44EA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64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11/7/2015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</a:rPr>
              <a:t>神已應許以色列的復國： </a:t>
            </a:r>
            <a:r>
              <a:rPr lang="en-US" altLang="zh-CN" sz="1200" dirty="0" smtClean="0">
                <a:solidFill>
                  <a:srgbClr val="FFFF00"/>
                </a:solidFill>
              </a:rPr>
              <a:t>The</a:t>
            </a:r>
            <a:r>
              <a:rPr lang="en-US" altLang="zh-CN" sz="1200" baseline="0" dirty="0" smtClean="0">
                <a:solidFill>
                  <a:srgbClr val="FFFF00"/>
                </a:solidFill>
              </a:rPr>
              <a:t> promised restoration of Israel.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dirty="0" smtClean="0"/>
              <a:t>倒檔”改為“前進檔”</a:t>
            </a:r>
            <a:r>
              <a:rPr lang="en-US" altLang="zh-CN" sz="1200" dirty="0" smtClean="0"/>
              <a:t>: reverse </a:t>
            </a:r>
            <a:r>
              <a:rPr lang="en-US" altLang="zh-CN" sz="1200" smtClean="0"/>
              <a:t>gear</a:t>
            </a:r>
            <a:r>
              <a:rPr lang="en-US" altLang="zh-CN" sz="1200" baseline="0" smtClean="0"/>
              <a:t> to fast forward.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dirty="0" smtClean="0"/>
              <a:t>倒檔”改為“前進檔”</a:t>
            </a:r>
            <a:r>
              <a:rPr lang="en-US" altLang="zh-CN" sz="1200" dirty="0" smtClean="0"/>
              <a:t>: reverse </a:t>
            </a:r>
            <a:r>
              <a:rPr lang="en-US" altLang="zh-CN" sz="1200" smtClean="0"/>
              <a:t>gear</a:t>
            </a:r>
            <a:r>
              <a:rPr lang="en-US" altLang="zh-CN" sz="1200" baseline="0" smtClean="0"/>
              <a:t> to fast forward.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The</a:t>
            </a:r>
            <a:r>
              <a:rPr lang="en-US" sz="1200" baseline="0" dirty="0" smtClean="0"/>
              <a:t> life-force and the blessing are received by the Gentile through the Jew, and not by the Jews through the Gentile. The spiritual plan moves from the </a:t>
            </a:r>
            <a:r>
              <a:rPr lang="en-US" sz="1200" baseline="0" dirty="0" err="1" smtClean="0"/>
              <a:t>Abrahamic</a:t>
            </a:r>
            <a:r>
              <a:rPr lang="en-US" sz="1200" baseline="0" dirty="0" smtClean="0"/>
              <a:t> covenant downward, and from the </a:t>
            </a:r>
            <a:r>
              <a:rPr lang="en-US" sz="1200" baseline="0" dirty="0" err="1" smtClean="0"/>
              <a:t>Israelitish</a:t>
            </a:r>
            <a:r>
              <a:rPr lang="en-US" sz="1200" baseline="0" dirty="0" smtClean="0"/>
              <a:t> nation outward.</a:t>
            </a:r>
          </a:p>
          <a:p>
            <a:pPr marL="228600" indent="-228600">
              <a:buAutoNum type="arabicPeriod"/>
            </a:pPr>
            <a:r>
              <a:rPr lang="en-US" sz="1200" baseline="0" dirty="0" smtClean="0"/>
              <a:t>(John 4:22) Salvation is of the Jews!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arge ocean wa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6553319" cy="68579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5999" y="0"/>
            <a:ext cx="457320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639" y="1600200"/>
            <a:ext cx="4573192" cy="3733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2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639" y="5562600"/>
            <a:ext cx="4573190" cy="83502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1" cap="none" baseline="0">
                <a:solidFill>
                  <a:schemeClr val="tx2"/>
                </a:solidFill>
              </a:defRPr>
            </a:lvl1pPr>
            <a:lvl2pPr marL="45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9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794" y="609600"/>
            <a:ext cx="1981717" cy="56388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809" y="609600"/>
            <a:ext cx="7393324" cy="5638800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447" y="1616075"/>
            <a:ext cx="7317103" cy="2727325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1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7449" y="4495801"/>
            <a:ext cx="7317103" cy="167322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1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6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20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9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4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86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129" y="1828800"/>
            <a:ext cx="4420750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761" y="1828800"/>
            <a:ext cx="4420751" cy="4419600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 marL="2058017">
              <a:defRPr sz="1600"/>
            </a:lvl6pPr>
            <a:lvl7pPr marL="2058017">
              <a:defRPr sz="1600"/>
            </a:lvl7pPr>
            <a:lvl8pPr marL="2058017">
              <a:defRPr sz="1600"/>
            </a:lvl8pPr>
            <a:lvl9pPr marL="2058017"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8537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8537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7219" y="1828800"/>
            <a:ext cx="4417702" cy="8382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1" b="0" cap="none" baseline="0">
                <a:solidFill>
                  <a:schemeClr val="tx2"/>
                </a:solidFill>
              </a:defRPr>
            </a:lvl1pPr>
            <a:lvl2pPr marL="457337" indent="0">
              <a:buNone/>
              <a:defRPr sz="2001" b="1"/>
            </a:lvl2pPr>
            <a:lvl3pPr marL="914674" indent="0">
              <a:buNone/>
              <a:defRPr sz="1801" b="1"/>
            </a:lvl3pPr>
            <a:lvl4pPr marL="1372011" indent="0">
              <a:buNone/>
              <a:defRPr sz="1600" b="1"/>
            </a:lvl4pPr>
            <a:lvl5pPr marL="1829349" indent="0">
              <a:buNone/>
              <a:defRPr sz="1600" b="1"/>
            </a:lvl5pPr>
            <a:lvl6pPr marL="2286686" indent="0">
              <a:buNone/>
              <a:defRPr sz="1600" b="1"/>
            </a:lvl6pPr>
            <a:lvl7pPr marL="2744023" indent="0">
              <a:buNone/>
              <a:defRPr sz="1600" b="1"/>
            </a:lvl7pPr>
            <a:lvl8pPr marL="3201360" indent="0">
              <a:buNone/>
              <a:defRPr sz="1600" b="1"/>
            </a:lvl8pPr>
            <a:lvl9pPr marL="3658697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7219" y="2743200"/>
            <a:ext cx="4417702" cy="3505200"/>
          </a:xfrm>
        </p:spPr>
        <p:txBody>
          <a:bodyPr>
            <a:normAutofit/>
          </a:bodyPr>
          <a:lstStyle>
            <a:lvl1pPr>
              <a:defRPr sz="2001"/>
            </a:lvl1pPr>
            <a:lvl2pPr>
              <a:defRPr sz="1801"/>
            </a:lvl2pPr>
            <a:lvl3pPr>
              <a:defRPr sz="1600"/>
            </a:lvl3pPr>
            <a:lvl4pPr>
              <a:defRPr sz="1400"/>
            </a:lvl4pPr>
            <a:lvl5pPr marL="2058017">
              <a:defRPr sz="1400"/>
            </a:lvl5pPr>
            <a:lvl6pPr marL="2058017">
              <a:defRPr sz="1400"/>
            </a:lvl6pPr>
            <a:lvl7pPr marL="2058017">
              <a:defRPr sz="1400"/>
            </a:lvl7pPr>
            <a:lvl8pPr marL="2058017">
              <a:defRPr sz="1400"/>
            </a:lvl8pPr>
            <a:lvl9pPr marL="2058017"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rge ocean wave (semitransparent)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4"/>
            <a:ext cx="3658553" cy="2840037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1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2" y="588964"/>
            <a:ext cx="5487829" cy="5580061"/>
          </a:xfrm>
        </p:spPr>
        <p:txBody>
          <a:bodyPr>
            <a:normAutofit/>
          </a:bodyPr>
          <a:lstStyle>
            <a:lvl1pPr>
              <a:defRPr sz="2401"/>
            </a:lvl1pPr>
            <a:lvl2pPr>
              <a:defRPr sz="2001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49" y="588963"/>
            <a:ext cx="5487781" cy="5580062"/>
          </a:xfrm>
          <a:prstGeom prst="rect">
            <a:avLst/>
          </a:prstGeom>
          <a:solidFill>
            <a:srgbClr val="1B5D7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9137" y="805658"/>
            <a:ext cx="5061604" cy="5146672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1"/>
            </a:lvl1pPr>
            <a:lvl2pPr marL="457337" indent="0">
              <a:buNone/>
              <a:defRPr sz="2801"/>
            </a:lvl2pPr>
            <a:lvl3pPr marL="914674" indent="0">
              <a:buNone/>
              <a:defRPr sz="2401"/>
            </a:lvl3pPr>
            <a:lvl4pPr marL="1372011" indent="0">
              <a:buNone/>
              <a:defRPr sz="2001"/>
            </a:lvl4pPr>
            <a:lvl5pPr marL="1829349" indent="0">
              <a:buNone/>
              <a:defRPr sz="2001"/>
            </a:lvl5pPr>
            <a:lvl6pPr marL="2286686" indent="0">
              <a:buNone/>
              <a:defRPr sz="2001"/>
            </a:lvl6pPr>
            <a:lvl7pPr marL="2744023" indent="0">
              <a:buNone/>
              <a:defRPr sz="2001"/>
            </a:lvl7pPr>
            <a:lvl8pPr marL="3201360" indent="0">
              <a:buNone/>
              <a:defRPr sz="2001"/>
            </a:lvl8pPr>
            <a:lvl9pPr marL="3658697" indent="0">
              <a:buNone/>
              <a:defRPr sz="2001"/>
            </a:lvl9pPr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129" y="588963"/>
            <a:ext cx="3658553" cy="2840038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601" b="0" i="0" baseline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0129" y="3581400"/>
            <a:ext cx="3658553" cy="2587625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801"/>
            </a:lvl1pPr>
            <a:lvl2pPr marL="457337" indent="0">
              <a:buNone/>
              <a:defRPr sz="1200"/>
            </a:lvl2pPr>
            <a:lvl3pPr marL="914674" indent="0">
              <a:buNone/>
              <a:defRPr sz="1000"/>
            </a:lvl3pPr>
            <a:lvl4pPr marL="1372011" indent="0">
              <a:buNone/>
              <a:defRPr sz="900"/>
            </a:lvl4pPr>
            <a:lvl5pPr marL="1829349" indent="0">
              <a:buNone/>
              <a:defRPr sz="900"/>
            </a:lvl5pPr>
            <a:lvl6pPr marL="2286686" indent="0">
              <a:buNone/>
              <a:defRPr sz="900"/>
            </a:lvl6pPr>
            <a:lvl7pPr marL="2744023" indent="0">
              <a:buNone/>
              <a:defRPr sz="900"/>
            </a:lvl7pPr>
            <a:lvl8pPr marL="3201360" indent="0">
              <a:buNone/>
              <a:defRPr sz="900"/>
            </a:lvl8pPr>
            <a:lvl9pPr marL="3658697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06171C"/>
            </a:gs>
            <a:gs pos="100000">
              <a:srgbClr val="134251"/>
            </a:gs>
            <a:gs pos="65000">
              <a:srgbClr val="13425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rge ocean wave (semitransparent)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"/>
            <a:ext cx="12191999" cy="6857887"/>
          </a:xfrm>
          <a:prstGeom prst="rect">
            <a:avLst/>
          </a:prstGeom>
        </p:spPr>
      </p:pic>
      <p:pic>
        <p:nvPicPr>
          <p:cNvPr id="10" name="Picture 9" descr="Large ocean wave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35080" cy="6857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06418" y="0"/>
            <a:ext cx="228661" cy="6858000"/>
          </a:xfrm>
          <a:prstGeom prst="rect">
            <a:avLst/>
          </a:prstGeom>
          <a:solidFill>
            <a:srgbClr val="13425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128" y="381000"/>
            <a:ext cx="9146383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128" y="1828800"/>
            <a:ext cx="9146383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30155" y="6400800"/>
            <a:ext cx="154906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/>
              <a:pPr/>
              <a:t>11/7/2015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0127" y="6400800"/>
            <a:ext cx="5956385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9431" y="6400800"/>
            <a:ext cx="1067080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674" rtl="0" eaLnBrk="1" latinLnBrk="0" hangingPunct="1">
        <a:lnSpc>
          <a:spcPct val="90000"/>
        </a:lnSpc>
        <a:spcBef>
          <a:spcPct val="0"/>
        </a:spcBef>
        <a:buNone/>
        <a:defRPr sz="3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905" indent="-223905" algn="l" defTabSz="914674" rtl="0" eaLnBrk="1" latinLnBrk="0" hangingPunct="1">
        <a:lnSpc>
          <a:spcPct val="90000"/>
        </a:lnSpc>
        <a:spcBef>
          <a:spcPts val="1801"/>
        </a:spcBef>
        <a:buSzPct val="80000"/>
        <a:buFont typeface="Arial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68600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343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680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17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354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692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30029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7366" indent="-228669" algn="l" defTabSz="914674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3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74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2011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349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686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4023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360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697" algn="l" defTabSz="91467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77000" y="1600200"/>
            <a:ext cx="5106831" cy="18288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zh-CN" altLang="en-US" dirty="0" smtClean="0">
                <a:latin typeface="MingLiU" pitchFamily="49" charset="-120"/>
                <a:ea typeface="MingLiU" pitchFamily="49" charset="-120"/>
              </a:rPr>
              <a:t>宗教改革 </a:t>
            </a:r>
            <a:r>
              <a:rPr lang="en-US" altLang="zh-CN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en-US" altLang="zh-TW" sz="4800" dirty="0" smtClean="0">
                <a:latin typeface="MingLiU" pitchFamily="49" charset="-120"/>
                <a:ea typeface="MingLiU" pitchFamily="49" charset="-120"/>
              </a:rPr>
              <a:t>(Reformation)</a:t>
            </a:r>
            <a:endParaRPr lang="en-US" sz="4800" dirty="0">
              <a:latin typeface="MingLiU" pitchFamily="49" charset="-120"/>
              <a:ea typeface="MingLiU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dirty="0" smtClean="0">
                <a:latin typeface="MingLiU" pitchFamily="49" charset="-120"/>
                <a:ea typeface="MingLiU" pitchFamily="49" charset="-120"/>
              </a:rPr>
              <a:t>（</a:t>
            </a:r>
            <a:r>
              <a:rPr lang="en-US" altLang="zh-CN" sz="3600" dirty="0" smtClean="0">
                <a:latin typeface="MingLiU" pitchFamily="49" charset="-120"/>
                <a:ea typeface="MingLiU" pitchFamily="49" charset="-120"/>
              </a:rPr>
              <a:t>4</a:t>
            </a:r>
            <a:r>
              <a:rPr lang="zh-CN" altLang="en-US" sz="3600" dirty="0" smtClean="0">
                <a:latin typeface="MingLiU" pitchFamily="49" charset="-120"/>
                <a:ea typeface="MingLiU" pitchFamily="49" charset="-120"/>
              </a:rPr>
              <a:t>）</a:t>
            </a: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承認我們對以色列屬靈的債：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791200"/>
          </a:xfrm>
        </p:spPr>
        <p:txBody>
          <a:bodyPr>
            <a:normAutofit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2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TW" altLang="en-US" sz="3200" dirty="0" smtClean="0">
                <a:latin typeface="MingLiU" pitchFamily="49" charset="-120"/>
                <a:ea typeface="MingLiU" pitchFamily="49" charset="-120"/>
              </a:rPr>
              <a:t>羅馬書 </a:t>
            </a:r>
            <a:r>
              <a:rPr lang="en-US" altLang="zh-TW" sz="3200" dirty="0" smtClean="0">
                <a:latin typeface="MingLiU" pitchFamily="49" charset="-120"/>
                <a:ea typeface="MingLiU" pitchFamily="49" charset="-120"/>
              </a:rPr>
              <a:t>15:26</a:t>
            </a:r>
            <a:r>
              <a:rPr lang="en-US" altLang="zh-CN" sz="32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en-US" altLang="zh-TW" sz="32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200" dirty="0" smtClean="0">
                <a:latin typeface="MingLiU" pitchFamily="49" charset="-120"/>
                <a:ea typeface="MingLiU" pitchFamily="49" charset="-120"/>
              </a:rPr>
              <a:t>因為馬其頓、和亞該亞人樂意湊出捐項、給耶路撒冷聖徒中的窮人。這固然是他們樂意的．其實也算是所欠的債．因外邦人、既然在他們屬靈的好處上有分、就當把養身之物供給他們。</a:t>
            </a:r>
            <a:endParaRPr lang="en-US" altLang="zh-TW" sz="32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90500">
              <a:lnSpc>
                <a:spcPct val="100000"/>
              </a:lnSpc>
              <a:spcBef>
                <a:spcPts val="1800"/>
              </a:spcBef>
            </a:pPr>
            <a:r>
              <a:rPr lang="zh-TW" altLang="en-US" sz="3200" u="sng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新約教會</a:t>
            </a:r>
            <a:r>
              <a:rPr lang="zh-TW" altLang="en-US" sz="32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需要非常刻意的去償還，我們從猶太人領受的祝福</a:t>
            </a:r>
            <a:r>
              <a:rPr lang="zh-TW" altLang="en-US" sz="3200" dirty="0" smtClean="0">
                <a:latin typeface="MingLiU" pitchFamily="49" charset="-120"/>
                <a:ea typeface="MingLiU" pitchFamily="49" charset="-120"/>
              </a:rPr>
              <a:t>。</a:t>
            </a: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400" dirty="0" smtClean="0"/>
              <a:t/>
            </a:r>
            <a:br>
              <a:rPr lang="zh-CN" altLang="en-US" sz="3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（</a:t>
            </a:r>
            <a:r>
              <a:rPr lang="en-US" altLang="zh-CN" sz="4000" dirty="0" smtClean="0">
                <a:latin typeface="MingLiU" pitchFamily="49" charset="-120"/>
                <a:ea typeface="MingLiU" pitchFamily="49" charset="-120"/>
              </a:rPr>
              <a:t>5a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）</a:t>
            </a: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期待以色列的恢復：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791200"/>
          </a:xfrm>
        </p:spPr>
        <p:txBody>
          <a:bodyPr>
            <a:normAutofit fontScale="47500" lnSpcReduction="20000"/>
          </a:bodyPr>
          <a:lstStyle/>
          <a:p>
            <a:pPr marL="160338" indent="-201613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5100" dirty="0" smtClean="0"/>
              <a:t/>
            </a:r>
            <a:br>
              <a:rPr lang="zh-TW" altLang="en-US" sz="5100" dirty="0" smtClean="0"/>
            </a:br>
            <a:r>
              <a:rPr lang="en-US" altLang="zh-CN" sz="67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TW" altLang="en-US" sz="6700" dirty="0" smtClean="0">
                <a:latin typeface="MingLiU" pitchFamily="49" charset="-120"/>
                <a:ea typeface="MingLiU" pitchFamily="49" charset="-120"/>
              </a:rPr>
              <a:t>徒</a:t>
            </a:r>
            <a:r>
              <a:rPr lang="en-US" altLang="zh-TW" sz="6700" dirty="0" smtClean="0">
                <a:latin typeface="MingLiU" pitchFamily="49" charset="-120"/>
                <a:ea typeface="MingLiU" pitchFamily="49" charset="-120"/>
              </a:rPr>
              <a:t>1:6</a:t>
            </a:r>
            <a:r>
              <a:rPr lang="en-US" altLang="zh-CN" sz="67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en-US" altLang="zh-TW" sz="67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6700" dirty="0" smtClean="0">
                <a:latin typeface="MingLiU" pitchFamily="49" charset="-120"/>
                <a:ea typeface="MingLiU" pitchFamily="49" charset="-120"/>
              </a:rPr>
              <a:t>他們聚集的時候、問耶穌說、主阿、你復興以色列國、就在這時候嗎。</a:t>
            </a:r>
            <a:endParaRPr lang="en-US" altLang="zh-TW" sz="67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90500">
              <a:lnSpc>
                <a:spcPct val="100000"/>
              </a:lnSpc>
              <a:spcBef>
                <a:spcPts val="1800"/>
              </a:spcBef>
            </a:pPr>
            <a:r>
              <a:rPr lang="zh-TW" altLang="en-US" sz="6700" dirty="0" smtClean="0">
                <a:latin typeface="MingLiU" pitchFamily="49" charset="-120"/>
                <a:ea typeface="MingLiU" pitchFamily="49" charset="-120"/>
              </a:rPr>
              <a:t>在新約聖經，使徒確認神永遠不變對以色列的呼召。也強烈建立</a:t>
            </a:r>
            <a:r>
              <a:rPr lang="zh-CN" altLang="en-US" sz="6700" dirty="0" smtClean="0">
                <a:latin typeface="MingLiU" pitchFamily="49" charset="-120"/>
                <a:ea typeface="MingLiU" pitchFamily="49" charset="-120"/>
              </a:rPr>
              <a:t>“</a:t>
            </a:r>
            <a:r>
              <a:rPr lang="zh-TW" altLang="en-US" sz="67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恢復以色列的希望</a:t>
            </a:r>
            <a:r>
              <a:rPr lang="zh-CN" altLang="en-US" sz="6700" dirty="0" smtClean="0">
                <a:latin typeface="MingLiU" pitchFamily="49" charset="-120"/>
                <a:ea typeface="MingLiU" pitchFamily="49" charset="-120"/>
              </a:rPr>
              <a:t>”</a:t>
            </a:r>
            <a:r>
              <a:rPr lang="zh-TW" altLang="en-US" sz="6700" dirty="0" smtClean="0">
                <a:latin typeface="MingLiU" pitchFamily="49" charset="-120"/>
                <a:ea typeface="MingLiU" pitchFamily="49" charset="-120"/>
              </a:rPr>
              <a:t>（</a:t>
            </a:r>
            <a:r>
              <a:rPr lang="en-US" altLang="zh-TW" sz="6700" dirty="0" smtClean="0">
                <a:latin typeface="MingLiU" pitchFamily="49" charset="-120"/>
                <a:ea typeface="MingLiU" pitchFamily="49" charset="-120"/>
              </a:rPr>
              <a:t>strongly establish the hope of Israel's restoration). </a:t>
            </a:r>
            <a:r>
              <a:rPr lang="zh-TW" altLang="en-US" sz="6700" dirty="0" smtClean="0">
                <a:latin typeface="MingLiU" pitchFamily="49" charset="-120"/>
                <a:ea typeface="MingLiU" pitchFamily="49" charset="-120"/>
              </a:rPr>
              <a:t>這些表現在耶穌升天前，使徒問耶穌的最後一個問題。</a:t>
            </a:r>
            <a:endParaRPr lang="en-US" altLang="zh-TW" sz="67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9050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6700" dirty="0" smtClean="0"/>
              <a:t/>
            </a:r>
            <a:br>
              <a:rPr lang="en-US" altLang="zh-CN" sz="6700" dirty="0" smtClean="0"/>
            </a:br>
            <a:r>
              <a:rPr lang="zh-TW" altLang="en-US" sz="4400" dirty="0" smtClean="0"/>
              <a:t/>
            </a:r>
            <a:br>
              <a:rPr lang="zh-TW" altLang="en-US" sz="4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400" dirty="0" smtClean="0"/>
              <a:t/>
            </a:r>
            <a:br>
              <a:rPr lang="zh-CN" altLang="en-US" sz="3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（</a:t>
            </a:r>
            <a:r>
              <a:rPr lang="en-US" altLang="zh-CN" sz="4000" dirty="0" smtClean="0">
                <a:latin typeface="MingLiU" pitchFamily="49" charset="-120"/>
                <a:ea typeface="MingLiU" pitchFamily="49" charset="-120"/>
              </a:rPr>
              <a:t>5b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）</a:t>
            </a: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期待以色列的恢復：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0" y="1295400"/>
            <a:ext cx="10439400" cy="5562600"/>
          </a:xfrm>
        </p:spPr>
        <p:txBody>
          <a:bodyPr>
            <a:normAutofit fontScale="92500" lnSpcReduction="10000"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sz="3500" dirty="0" smtClean="0">
                <a:latin typeface="MingLiU" pitchFamily="49" charset="-120"/>
                <a:ea typeface="MingLiU" pitchFamily="49" charset="-120"/>
              </a:rPr>
              <a:t> 保</a:t>
            </a:r>
            <a:r>
              <a:rPr lang="zh-TW" altLang="en-US" sz="3500" dirty="0" smtClean="0">
                <a:latin typeface="MingLiU" pitchFamily="49" charset="-120"/>
                <a:ea typeface="MingLiU" pitchFamily="49" charset="-120"/>
              </a:rPr>
              <a:t>羅也在以下經文，對當時的教會表達同樣看法。</a:t>
            </a:r>
            <a:br>
              <a:rPr lang="zh-TW" altLang="en-US" sz="3500" dirty="0" smtClean="0">
                <a:latin typeface="MingLiU" pitchFamily="49" charset="-120"/>
                <a:ea typeface="MingLiU" pitchFamily="49" charset="-120"/>
              </a:rPr>
            </a:br>
            <a:r>
              <a:rPr lang="en-US" altLang="zh-CN" sz="35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TW" altLang="en-US" sz="3500" dirty="0" smtClean="0">
                <a:latin typeface="MingLiU" pitchFamily="49" charset="-120"/>
                <a:ea typeface="MingLiU" pitchFamily="49" charset="-120"/>
              </a:rPr>
              <a:t>羅</a:t>
            </a:r>
            <a:r>
              <a:rPr lang="en-US" altLang="zh-TW" sz="3500" dirty="0" smtClean="0">
                <a:latin typeface="MingLiU" pitchFamily="49" charset="-120"/>
                <a:ea typeface="MingLiU" pitchFamily="49" charset="-120"/>
              </a:rPr>
              <a:t>11:15</a:t>
            </a:r>
            <a:r>
              <a:rPr lang="en-US" altLang="zh-CN" sz="35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en-US" altLang="zh-TW" sz="35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500" dirty="0" smtClean="0">
                <a:latin typeface="MingLiU" pitchFamily="49" charset="-120"/>
                <a:ea typeface="MingLiU" pitchFamily="49" charset="-120"/>
              </a:rPr>
              <a:t>若他們被丟棄、天下就得與　神和好、他們被收納、豈不是死而復生麼。</a:t>
            </a:r>
            <a:endParaRPr lang="en-US" altLang="zh-TW" sz="35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90500">
              <a:lnSpc>
                <a:spcPct val="100000"/>
              </a:lnSpc>
              <a:spcBef>
                <a:spcPts val="1800"/>
              </a:spcBef>
            </a:pPr>
            <a:r>
              <a:rPr lang="zh-CN" altLang="en-US" sz="3500" dirty="0" smtClean="0">
                <a:latin typeface="MingLiU" pitchFamily="49" charset="-120"/>
                <a:ea typeface="MingLiU" pitchFamily="49" charset="-120"/>
              </a:rPr>
              <a:t>新約教會要擁抱的神學</a:t>
            </a:r>
            <a:r>
              <a:rPr lang="zh-CN" altLang="en-US" sz="3500" dirty="0" smtClean="0">
                <a:latin typeface="MingLiU" pitchFamily="49" charset="-120"/>
                <a:ea typeface="MingLiU" pitchFamily="49" charset="-120"/>
              </a:rPr>
              <a:t>是“</a:t>
            </a:r>
            <a:r>
              <a:rPr lang="zh-CN" altLang="en-US" sz="35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對以色列存著盼望，並支持她會完全的恢復</a:t>
            </a:r>
            <a:r>
              <a:rPr lang="zh-CN" altLang="en-US" sz="3500" dirty="0" smtClean="0">
                <a:latin typeface="MingLiU" pitchFamily="49" charset="-120"/>
                <a:ea typeface="MingLiU" pitchFamily="49" charset="-120"/>
              </a:rPr>
              <a:t>。”</a:t>
            </a:r>
            <a:r>
              <a:rPr lang="en-US" altLang="zh-CN" sz="5100" dirty="0" smtClean="0"/>
              <a:t/>
            </a:r>
            <a:br>
              <a:rPr lang="en-US" altLang="zh-CN" sz="5100" dirty="0" smtClean="0"/>
            </a:br>
            <a:r>
              <a:rPr lang="zh-TW" altLang="en-US" sz="5100" dirty="0" smtClean="0"/>
              <a:t/>
            </a:r>
            <a:br>
              <a:rPr lang="zh-TW" altLang="en-US" sz="51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400" dirty="0" smtClean="0"/>
              <a:t/>
            </a:r>
            <a:br>
              <a:rPr lang="zh-CN" altLang="en-US" sz="3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905999" cy="914400"/>
          </a:xfrm>
        </p:spPr>
        <p:txBody>
          <a:bodyPr/>
          <a:lstStyle/>
          <a:p>
            <a:pPr algn="ctr"/>
            <a:r>
              <a:rPr lang="en-US" altLang="zh-CN" dirty="0" smtClean="0"/>
              <a:t>Reference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371600"/>
            <a:ext cx="10210800" cy="5181600"/>
          </a:xfrm>
        </p:spPr>
        <p:txBody>
          <a:bodyPr>
            <a:normAutofit/>
          </a:bodyPr>
          <a:lstStyle/>
          <a:p>
            <a:pPr marL="182880">
              <a:lnSpc>
                <a:spcPct val="100000"/>
              </a:lnSpc>
              <a:spcBef>
                <a:spcPts val="1800"/>
              </a:spcBef>
            </a:pPr>
            <a:r>
              <a:rPr lang="en-US" altLang="zh-CN" sz="3200" dirty="0" smtClean="0"/>
              <a:t> Dr. </a:t>
            </a:r>
            <a:r>
              <a:rPr lang="en-US" altLang="zh-CN" sz="3200" dirty="0" err="1" smtClean="0"/>
              <a:t>Jurgen</a:t>
            </a:r>
            <a:r>
              <a:rPr lang="en-US" altLang="zh-CN" sz="3200" dirty="0" smtClean="0"/>
              <a:t> Buhler, The Coming “ISRAEL REFORMATION” In the Church, The WORD from Jerusalem, March, 2015.</a:t>
            </a:r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altLang="zh-CN" sz="3200" dirty="0" smtClean="0"/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altLang="zh-CN" sz="3200" dirty="0" smtClean="0"/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905999" cy="9144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以前的宗教改革 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371600"/>
            <a:ext cx="10744200" cy="5181600"/>
          </a:xfrm>
        </p:spPr>
        <p:txBody>
          <a:bodyPr>
            <a:normAutofit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馬丁路德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的宗教改革：</a:t>
            </a:r>
            <a:r>
              <a:rPr lang="zh-CN" altLang="en-US" sz="34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  <a:sym typeface="Wingdings" pitchFamily="2" charset="2"/>
              </a:rPr>
              <a:t>聖經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是宗教實體的中心；信徒只能因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信心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得到救恩，不能經由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行為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。</a:t>
            </a:r>
            <a:endParaRPr lang="en-US" altLang="zh-CN" sz="3400" dirty="0" smtClean="0">
              <a:latin typeface="MingLiU" pitchFamily="49" charset="-120"/>
              <a:ea typeface="MingLiU" pitchFamily="49" charset="-120"/>
              <a:sym typeface="Wingdings" pitchFamily="2" charset="2"/>
            </a:endParaRPr>
          </a:p>
          <a:p>
            <a:pPr marL="576263" indent="0">
              <a:lnSpc>
                <a:spcPct val="100000"/>
              </a:lnSpc>
              <a:spcBef>
                <a:spcPts val="1800"/>
              </a:spcBef>
            </a:pPr>
            <a:r>
              <a:rPr lang="en-US" altLang="zh-CN" sz="3400" dirty="0" smtClean="0">
                <a:latin typeface="MingLiU" pitchFamily="49" charset="-120"/>
                <a:ea typeface="MingLiU" pitchFamily="49" charset="-120"/>
                <a:sym typeface="Wingdings" pitchFamily="2" charset="2"/>
              </a:rPr>
              <a:t> 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將聖經重新交還給人民；將聖經翻譯成德文。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473325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 startAt="2"/>
            </a:pP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King James I (~1615):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將聖經翻譯成英文。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914400" indent="-403225">
              <a:lnSpc>
                <a:spcPct val="100000"/>
              </a:lnSpc>
              <a:spcBef>
                <a:spcPts val="1800"/>
              </a:spcBef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從“歐州為主的宗教改革”擴展為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“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全世界的福音工作”。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511175" indent="-511175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3.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當初的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“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宗教改革”並沒有完成 </a:t>
            </a:r>
            <a:r>
              <a:rPr lang="en-US" altLang="zh-CN" sz="3000" dirty="0" smtClean="0">
                <a:latin typeface="MingLiU" pitchFamily="49" charset="-120"/>
                <a:ea typeface="MingLiU" pitchFamily="49" charset="-120"/>
              </a:rPr>
              <a:t>(is not completed)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.</a:t>
            </a:r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altLang="zh-CN" sz="3200" dirty="0" smtClean="0"/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905999" cy="9144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現在的宗教改革浪潮 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371600"/>
            <a:ext cx="10210800" cy="5181600"/>
          </a:xfrm>
        </p:spPr>
        <p:txBody>
          <a:bodyPr>
            <a:normAutofit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zh-CN" altLang="en-US" sz="34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初代教會所認識，神對以色列的心意，和外邦人與猶太人的連結，會成為</a:t>
            </a:r>
            <a:r>
              <a:rPr lang="zh-CN" altLang="en-US" sz="3400" u="sng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基督教的主流</a:t>
            </a:r>
            <a:r>
              <a:rPr lang="zh-CN" altLang="en-US" sz="34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473325" indent="-514350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相信在接下來的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</a:rPr>
              <a:t>一個世紀中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，很少有教會不與以色列連結，也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</a:rPr>
              <a:t>很少有教會沒有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“祝福以色列”的經費。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739775" indent="-228600">
              <a:lnSpc>
                <a:spcPct val="100000"/>
              </a:lnSpc>
              <a:spcBef>
                <a:spcPts val="1800"/>
              </a:spcBef>
              <a:buClr>
                <a:schemeClr val="tx1"/>
              </a:buClr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例外：如同那些“不願意對外邦國家差派宣教士” 的教會一般。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altLang="zh-CN" sz="3200" dirty="0" smtClean="0"/>
          </a:p>
          <a:p>
            <a:pPr marL="182880">
              <a:lnSpc>
                <a:spcPct val="100000"/>
              </a:lnSpc>
              <a:spcBef>
                <a:spcPts val="18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152400"/>
            <a:ext cx="9905999" cy="762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替代神學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486400"/>
          </a:xfrm>
        </p:spPr>
        <p:txBody>
          <a:bodyPr>
            <a:normAutofit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許多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</a:rPr>
              <a:t>神學家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教導：神已棄絕猶太人，他們是被咒詛的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,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教會已代替以色列。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804863" indent="-347663">
              <a:lnSpc>
                <a:spcPct val="100000"/>
              </a:lnSpc>
              <a:spcBef>
                <a:spcPts val="1800"/>
              </a:spcBef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對猶太人來說，沒有“國家命定” 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(national destiny)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這回事。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2.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有好幾個世紀，這是在</a:t>
            </a:r>
            <a:r>
              <a:rPr lang="zh-CN" altLang="en-US" sz="3400" u="sng" dirty="0" smtClean="0">
                <a:latin typeface="MingLiU" pitchFamily="49" charset="-120"/>
                <a:ea typeface="MingLiU" pitchFamily="49" charset="-120"/>
              </a:rPr>
              <a:t>歐洲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最普遍的看法。其他不同的意見，完全消音。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804863" indent="-347663">
              <a:lnSpc>
                <a:spcPct val="100000"/>
              </a:lnSpc>
              <a:spcBef>
                <a:spcPts val="1800"/>
              </a:spcBef>
            </a:pPr>
            <a:r>
              <a:rPr lang="en-US" sz="3400" dirty="0" smtClean="0">
                <a:latin typeface="MingLiU" pitchFamily="49" charset="-120"/>
                <a:ea typeface="MingLiU" pitchFamily="49" charset="-120"/>
              </a:rPr>
              <a:t>1589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年，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Francis </a:t>
            </a:r>
            <a:r>
              <a:rPr lang="en-US" altLang="zh-CN" sz="3400" dirty="0" err="1" smtClean="0">
                <a:latin typeface="MingLiU" pitchFamily="49" charset="-120"/>
                <a:ea typeface="MingLiU" pitchFamily="49" charset="-120"/>
              </a:rPr>
              <a:t>Kett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,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第一個公開表示 “</a:t>
            </a:r>
            <a:r>
              <a:rPr lang="zh-CN" altLang="en-US" sz="34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神已應許以色列的復國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” ；結果他因此“</a:t>
            </a:r>
            <a:r>
              <a:rPr lang="zh-CN" altLang="en-US" sz="34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被燒死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”。</a:t>
            </a:r>
            <a:endParaRPr lang="en-US" sz="3400" dirty="0" smtClean="0">
              <a:latin typeface="MingLiU" pitchFamily="49" charset="-120"/>
              <a:ea typeface="MingLiU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228600"/>
            <a:ext cx="9905999" cy="7620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教會的改變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219200"/>
            <a:ext cx="10210800" cy="5334000"/>
          </a:xfrm>
        </p:spPr>
        <p:txBody>
          <a:bodyPr>
            <a:normAutofit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神“顯著的改變”對以色列的計劃。</a:t>
            </a:r>
            <a:endParaRPr lang="en-US" altLang="zh-CN" sz="3400" dirty="0" smtClean="0">
              <a:latin typeface="MingLiU" pitchFamily="49" charset="-120"/>
              <a:ea typeface="MingLiU" pitchFamily="49" charset="-120"/>
            </a:endParaRPr>
          </a:p>
          <a:p>
            <a:pPr marL="631825" indent="-228600">
              <a:lnSpc>
                <a:spcPct val="100000"/>
              </a:lnSpc>
              <a:spcBef>
                <a:spcPts val="1800"/>
              </a:spcBef>
            </a:pPr>
            <a:r>
              <a:rPr lang="en-US" altLang="zh-CN" sz="30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CN" altLang="en-US" sz="2800" dirty="0" smtClean="0">
                <a:latin typeface="MingLiU" pitchFamily="49" charset="-120"/>
                <a:ea typeface="MingLiU" pitchFamily="49" charset="-120"/>
              </a:rPr>
              <a:t>亞</a:t>
            </a:r>
            <a:r>
              <a:rPr lang="en-US" altLang="zh-CN" sz="2800" dirty="0" smtClean="0">
                <a:latin typeface="MingLiU" pitchFamily="49" charset="-120"/>
                <a:ea typeface="MingLiU" pitchFamily="49" charset="-120"/>
              </a:rPr>
              <a:t>8:14~15</a:t>
            </a:r>
            <a:r>
              <a:rPr lang="en-US" altLang="zh-CN" sz="30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zh-TW" altLang="en-US" sz="3400" dirty="0" smtClean="0">
                <a:latin typeface="MingLiU" pitchFamily="49" charset="-120"/>
                <a:ea typeface="MingLiU" pitchFamily="49" charset="-120"/>
              </a:rPr>
              <a:t>萬軍之耶和華如此說：「你們列祖惹我發怒的時候，我怎樣定意降禍，並不後悔。 現在我照樣定意施恩與</a:t>
            </a:r>
            <a:r>
              <a:rPr lang="zh-TW" altLang="en-US" sz="3400" u="sng" dirty="0" smtClean="0">
                <a:latin typeface="MingLiU" pitchFamily="49" charset="-120"/>
                <a:ea typeface="MingLiU" pitchFamily="49" charset="-120"/>
              </a:rPr>
              <a:t>耶路撒冷和猶大家</a:t>
            </a:r>
            <a:r>
              <a:rPr lang="zh-TW" altLang="en-US" sz="3400" dirty="0" smtClean="0">
                <a:latin typeface="MingLiU" pitchFamily="49" charset="-120"/>
                <a:ea typeface="MingLiU" pitchFamily="49" charset="-120"/>
              </a:rPr>
              <a:t>，你們不要懼怕。</a:t>
            </a:r>
            <a:endParaRPr lang="en-US" altLang="zh-TW" sz="3400" dirty="0" smtClean="0">
              <a:latin typeface="MingLiU" pitchFamily="49" charset="-120"/>
              <a:ea typeface="MingLiU" pitchFamily="49" charset="-120"/>
            </a:endParaRPr>
          </a:p>
          <a:p>
            <a:pPr marL="18288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2. 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在過去的</a:t>
            </a:r>
            <a:r>
              <a:rPr lang="en-US" altLang="zh-CN" sz="3400" dirty="0" smtClean="0">
                <a:latin typeface="MingLiU" pitchFamily="49" charset="-120"/>
                <a:ea typeface="MingLiU" pitchFamily="49" charset="-120"/>
              </a:rPr>
              <a:t>100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年中，神的作為好像從 “倒檔” </a:t>
            </a:r>
            <a:r>
              <a:rPr lang="en-US" altLang="zh-CN" sz="3000" dirty="0" smtClean="0">
                <a:latin typeface="MingLiU" pitchFamily="49" charset="-120"/>
                <a:ea typeface="MingLiU" pitchFamily="49" charset="-120"/>
              </a:rPr>
              <a:t>(reverse gear) 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改為“前進檔” </a:t>
            </a:r>
            <a:r>
              <a:rPr lang="en-US" altLang="zh-CN" sz="3000" dirty="0" smtClean="0">
                <a:latin typeface="MingLiU" pitchFamily="49" charset="-120"/>
                <a:ea typeface="MingLiU" pitchFamily="49" charset="-120"/>
              </a:rPr>
              <a:t>(fast forward)</a:t>
            </a:r>
            <a:r>
              <a:rPr lang="zh-CN" altLang="en-US" sz="3400" dirty="0" smtClean="0">
                <a:latin typeface="MingLiU" pitchFamily="49" charset="-120"/>
                <a:ea typeface="MingLiU" pitchFamily="49" charset="-120"/>
              </a:rPr>
              <a:t>。</a:t>
            </a:r>
            <a:endParaRPr lang="en-US" sz="3400" dirty="0" smtClean="0">
              <a:latin typeface="MingLiU" pitchFamily="49" charset="-120"/>
              <a:ea typeface="MingLiU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 smtClean="0">
                <a:latin typeface="MingLiU" pitchFamily="49" charset="-120"/>
                <a:ea typeface="MingLiU" pitchFamily="49" charset="-120"/>
              </a:rPr>
              <a:t>(1) 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記得我們以前的異教背景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486400"/>
          </a:xfrm>
        </p:spPr>
        <p:txBody>
          <a:bodyPr>
            <a:normAutofit fontScale="85000" lnSpcReduction="10000"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  【</a:t>
            </a:r>
            <a:r>
              <a:rPr lang="zh-CN" altLang="en-US" sz="3800" dirty="0" smtClean="0">
                <a:latin typeface="MingLiU" pitchFamily="49" charset="-120"/>
                <a:ea typeface="MingLiU" pitchFamily="49" charset="-120"/>
              </a:rPr>
              <a:t>弗</a:t>
            </a: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:11-12】 </a:t>
            </a:r>
            <a:r>
              <a:rPr lang="zh-CN" altLang="en-US" sz="3800" dirty="0" smtClean="0">
                <a:latin typeface="MingLiU" pitchFamily="49" charset="-120"/>
                <a:ea typeface="MingLiU" pitchFamily="49" charset="-120"/>
              </a:rPr>
              <a:t>所以你们应当记念：你们从前按肉体是外邦人，是称为没受割礼的；这名原是那些凭人手在肉身上称为受割礼之人所起的。</a:t>
            </a:r>
            <a:r>
              <a:rPr lang="zh-CN" altLang="en-US" sz="38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那时，你们与基督无关</a:t>
            </a:r>
            <a:r>
              <a:rPr lang="zh-CN" altLang="en-US" sz="3800" dirty="0" smtClean="0">
                <a:latin typeface="MingLiU" pitchFamily="49" charset="-120"/>
                <a:ea typeface="MingLiU" pitchFamily="49" charset="-120"/>
              </a:rPr>
              <a:t>，在以色列国民以外，在所应许的诸约上是局外人，并且活在世上没有指望，没有神。</a:t>
            </a:r>
            <a:endParaRPr lang="en-US" altLang="zh-CN" sz="3800" dirty="0" smtClean="0">
              <a:latin typeface="MingLiU" pitchFamily="49" charset="-120"/>
              <a:ea typeface="MingLiU" pitchFamily="49" charset="-120"/>
            </a:endParaRPr>
          </a:p>
          <a:p>
            <a:pPr marL="625475" indent="-112713">
              <a:lnSpc>
                <a:spcPct val="100000"/>
              </a:lnSpc>
              <a:spcBef>
                <a:spcPts val="1800"/>
              </a:spcBef>
            </a:pP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700" dirty="0" smtClean="0">
                <a:latin typeface="MingLiU" pitchFamily="49" charset="-120"/>
                <a:ea typeface="MingLiU" pitchFamily="49" charset="-120"/>
              </a:rPr>
              <a:t>保羅提醒教會：若沒有猶太籍的彌賽亞，我們無法與神合好，成為神的百姓。只有猶太人的聖經，讓我們有盼望，來認識這位愛的神。</a:t>
            </a:r>
            <a:endParaRPr lang="en-US" altLang="zh-TW" sz="3700" dirty="0" smtClean="0">
              <a:latin typeface="MingLiU" pitchFamily="49" charset="-120"/>
              <a:ea typeface="MingLiU" pitchFamily="49" charset="-120"/>
            </a:endParaRPr>
          </a:p>
          <a:p>
            <a:pPr marL="625475" indent="-112713">
              <a:lnSpc>
                <a:spcPct val="100000"/>
              </a:lnSpc>
              <a:spcBef>
                <a:spcPts val="1800"/>
              </a:spcBef>
            </a:pPr>
            <a:r>
              <a:rPr lang="en-US" altLang="zh-TW" sz="37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7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每個外邦教會都要謙卑，並記得我們的過去</a:t>
            </a:r>
            <a:r>
              <a:rPr lang="en-US" altLang="zh-TW" sz="37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.</a:t>
            </a:r>
            <a:r>
              <a:rPr lang="zh-TW" altLang="en-US" sz="3700" dirty="0" smtClean="0">
                <a:latin typeface="MingLiU" pitchFamily="49" charset="-120"/>
                <a:ea typeface="MingLiU" pitchFamily="49" charset="-120"/>
              </a:rPr>
              <a:t/>
            </a:r>
            <a:br>
              <a:rPr lang="zh-TW" altLang="en-US" sz="3700" dirty="0" smtClean="0">
                <a:latin typeface="MingLiU" pitchFamily="49" charset="-120"/>
                <a:ea typeface="MingLiU" pitchFamily="49" charset="-120"/>
              </a:rPr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/>
              <a:t>（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） 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承認我們信仰的猶太的根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486400"/>
          </a:xfrm>
        </p:spPr>
        <p:txBody>
          <a:bodyPr>
            <a:normAutofit fontScale="77500" lnSpcReduction="20000"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羅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11:18】  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你就不可向旧枝子夸口；若是夸口，当知道不是你托着根，乃是根托着你。</a:t>
            </a:r>
            <a:br>
              <a:rPr lang="zh-CN" altLang="en-US" sz="4100" dirty="0" smtClean="0">
                <a:latin typeface="MingLiU" pitchFamily="49" charset="-120"/>
                <a:ea typeface="MingLiU" pitchFamily="49" charset="-120"/>
              </a:rPr>
            </a:b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约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4:22】 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你们所拜的，你们不知道；我们所拜的，我们知道，因为</a:t>
            </a:r>
            <a:r>
              <a:rPr lang="zh-CN" altLang="en-US" sz="41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救恩是从犹太人出来的 </a:t>
            </a:r>
            <a:r>
              <a:rPr lang="en-US" altLang="zh-CN" sz="4100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(</a:t>
            </a:r>
            <a:r>
              <a:rPr lang="en-US" altLang="zh-CN" sz="4000" u="sng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Salvation is of the Jews)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。</a:t>
            </a:r>
            <a:endParaRPr lang="en-US" altLang="zh-CN" sz="41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5875">
              <a:lnSpc>
                <a:spcPct val="100000"/>
              </a:lnSpc>
              <a:spcBef>
                <a:spcPts val="1800"/>
              </a:spcBef>
            </a:pP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  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新約教會要承認</a:t>
            </a:r>
            <a:r>
              <a:rPr lang="zh-CN" altLang="en-US" sz="3800" dirty="0" smtClean="0">
                <a:latin typeface="MingLiU" pitchFamily="49" charset="-120"/>
                <a:ea typeface="MingLiU" pitchFamily="49" charset="-120"/>
              </a:rPr>
              <a:t>，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以色列是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”</a:t>
            </a:r>
            <a:r>
              <a:rPr lang="zh-CN" altLang="en-US" sz="4100" u="sng" dirty="0" smtClean="0">
                <a:latin typeface="MingLiU" pitchFamily="49" charset="-120"/>
                <a:ea typeface="MingLiU" pitchFamily="49" charset="-120"/>
              </a:rPr>
              <a:t>祝福全世界家庭的源頭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”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en-US" altLang="zh-CN" sz="3700" dirty="0" smtClean="0">
                <a:latin typeface="MingLiU" pitchFamily="49" charset="-120"/>
                <a:ea typeface="MingLiU" pitchFamily="49" charset="-120"/>
              </a:rPr>
              <a:t>(the source of “blessing for all the families of the earth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),</a:t>
            </a: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並要尊重我們信仰的</a:t>
            </a:r>
            <a:r>
              <a:rPr lang="zh-CN" altLang="en-US" sz="4100" u="sng" dirty="0" smtClean="0">
                <a:latin typeface="MingLiU" pitchFamily="49" charset="-120"/>
                <a:ea typeface="MingLiU" pitchFamily="49" charset="-120"/>
              </a:rPr>
              <a:t>猶太的根</a:t>
            </a: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 (the Jewish roots of our faith).   </a:t>
            </a:r>
          </a:p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zh-CN" altLang="en-US" sz="4400" dirty="0" smtClean="0"/>
              <a:t/>
            </a:r>
            <a:br>
              <a:rPr lang="zh-CN" altLang="en-US" sz="4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（</a:t>
            </a:r>
            <a:r>
              <a:rPr lang="en-US" altLang="zh-CN" sz="4000" dirty="0" smtClean="0">
                <a:latin typeface="MingLiU" pitchFamily="49" charset="-120"/>
                <a:ea typeface="MingLiU" pitchFamily="49" charset="-120"/>
              </a:rPr>
              <a:t>3a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）</a:t>
            </a: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意識到以色列不可撤銷的呼召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219200"/>
            <a:ext cx="10210800" cy="5638800"/>
          </a:xfrm>
        </p:spPr>
        <p:txBody>
          <a:bodyPr>
            <a:normAutofit fontScale="85000" lnSpcReduction="10000"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8000" dirty="0" smtClean="0"/>
              <a:t> 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TW" altLang="en-US" sz="4100" dirty="0" smtClean="0">
                <a:latin typeface="MingLiU" pitchFamily="49" charset="-120"/>
                <a:ea typeface="MingLiU" pitchFamily="49" charset="-120"/>
              </a:rPr>
              <a:t>羅</a:t>
            </a:r>
            <a:r>
              <a:rPr lang="en-US" altLang="zh-TW" sz="4100" dirty="0" smtClean="0">
                <a:latin typeface="MingLiU" pitchFamily="49" charset="-120"/>
                <a:ea typeface="MingLiU" pitchFamily="49" charset="-120"/>
              </a:rPr>
              <a:t>11:28</a:t>
            </a:r>
            <a:r>
              <a:rPr lang="en-US" altLang="zh-CN" sz="41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zh-TW" altLang="en-US" sz="4100" dirty="0" smtClean="0">
                <a:latin typeface="MingLiU" pitchFamily="49" charset="-120"/>
                <a:ea typeface="MingLiU" pitchFamily="49" charset="-120"/>
              </a:rPr>
              <a:t>就著福音說、他們為你們的緣故是仇敵．就著揀選說、他們為列祖的緣故是蒙愛的。</a:t>
            </a:r>
            <a:endParaRPr lang="en-US" altLang="zh-TW" sz="41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5875">
              <a:lnSpc>
                <a:spcPct val="100000"/>
              </a:lnSpc>
              <a:spcBef>
                <a:spcPts val="1800"/>
              </a:spcBef>
            </a:pPr>
            <a:r>
              <a:rPr lang="zh-TW" altLang="en-US" sz="4100" dirty="0" smtClean="0">
                <a:latin typeface="MingLiU" pitchFamily="49" charset="-120"/>
                <a:ea typeface="MingLiU" pitchFamily="49" charset="-120"/>
              </a:rPr>
              <a:t>  雖然猶太人不願承認耶穌是他們的彌賽亞，也有很多是福音的敵人，但保羅還是稱</a:t>
            </a:r>
            <a:r>
              <a:rPr lang="en-US" altLang="zh-TW" sz="4100" dirty="0" smtClean="0">
                <a:latin typeface="MingLiU" pitchFamily="49" charset="-120"/>
                <a:ea typeface="MingLiU" pitchFamily="49" charset="-120"/>
              </a:rPr>
              <a:t>‘</a:t>
            </a:r>
            <a:r>
              <a:rPr lang="zh-TW" altLang="en-US" sz="4100" dirty="0" smtClean="0">
                <a:latin typeface="MingLiU" pitchFamily="49" charset="-120"/>
                <a:ea typeface="MingLiU" pitchFamily="49" charset="-120"/>
              </a:rPr>
              <a:t>他們為列祖的緣故是蒙愛的</a:t>
            </a:r>
            <a:r>
              <a:rPr lang="en-US" altLang="zh-TW" sz="4100" dirty="0" smtClean="0">
                <a:latin typeface="MingLiU" pitchFamily="49" charset="-120"/>
                <a:ea typeface="MingLiU" pitchFamily="49" charset="-120"/>
              </a:rPr>
              <a:t>’.</a:t>
            </a:r>
            <a:r>
              <a:rPr lang="en-US" altLang="zh-TW" sz="6200" dirty="0" smtClean="0"/>
              <a:t/>
            </a:r>
            <a:br>
              <a:rPr lang="en-US" altLang="zh-TW" sz="6200" dirty="0" smtClean="0"/>
            </a:br>
            <a:r>
              <a:rPr lang="en-US" altLang="zh-TW" sz="6200" dirty="0" smtClean="0"/>
              <a:t/>
            </a:r>
            <a:br>
              <a:rPr lang="en-US" altLang="zh-TW" sz="6200" dirty="0" smtClean="0"/>
            </a:br>
            <a:r>
              <a:rPr lang="zh-CN" altLang="en-US" sz="3400" dirty="0" smtClean="0"/>
              <a:t/>
            </a:r>
            <a:br>
              <a:rPr lang="zh-CN" altLang="en-US" sz="3400" dirty="0" smtClean="0"/>
            </a:b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95400" y="76200"/>
            <a:ext cx="9905999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（</a:t>
            </a:r>
            <a:r>
              <a:rPr lang="en-US" altLang="zh-CN" sz="4000" dirty="0" smtClean="0">
                <a:latin typeface="MingLiU" pitchFamily="49" charset="-120"/>
                <a:ea typeface="MingLiU" pitchFamily="49" charset="-120"/>
              </a:rPr>
              <a:t>3b</a:t>
            </a:r>
            <a:r>
              <a:rPr lang="zh-CN" altLang="en-US" sz="4000" dirty="0" smtClean="0">
                <a:latin typeface="MingLiU" pitchFamily="49" charset="-120"/>
                <a:ea typeface="MingLiU" pitchFamily="49" charset="-120"/>
              </a:rPr>
              <a:t>）</a:t>
            </a:r>
            <a:r>
              <a:rPr lang="zh-TW" altLang="en-US" sz="4000" dirty="0" smtClean="0">
                <a:latin typeface="MingLiU" pitchFamily="49" charset="-120"/>
                <a:ea typeface="MingLiU" pitchFamily="49" charset="-120"/>
              </a:rPr>
              <a:t>意識到以色列不可撤銷的呼召</a:t>
            </a:r>
            <a:endParaRPr lang="en-US" sz="4000" dirty="0">
              <a:latin typeface="MingLiU" pitchFamily="49" charset="-120"/>
              <a:ea typeface="MingLiU" pitchFamily="49" charset="-12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47800" y="1066800"/>
            <a:ext cx="10210800" cy="5791200"/>
          </a:xfrm>
        </p:spPr>
        <p:txBody>
          <a:bodyPr>
            <a:normAutofit fontScale="85000" lnSpcReduction="10000"/>
          </a:bodyPr>
          <a:lstStyle/>
          <a:p>
            <a:pPr marL="473325" indent="-51435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6200" dirty="0" smtClean="0"/>
              <a:t>   </a:t>
            </a: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【</a:t>
            </a:r>
            <a:r>
              <a:rPr lang="zh-TW" altLang="en-US" sz="3800" dirty="0" smtClean="0">
                <a:latin typeface="MingLiU" pitchFamily="49" charset="-120"/>
                <a:ea typeface="MingLiU" pitchFamily="49" charset="-120"/>
              </a:rPr>
              <a:t>羅</a:t>
            </a:r>
            <a:r>
              <a:rPr lang="en-US" altLang="zh-TW" sz="3800" dirty="0" smtClean="0">
                <a:latin typeface="MingLiU" pitchFamily="49" charset="-120"/>
                <a:ea typeface="MingLiU" pitchFamily="49" charset="-120"/>
              </a:rPr>
              <a:t>3:3</a:t>
            </a:r>
            <a:r>
              <a:rPr lang="en-US" altLang="zh-CN" sz="3800" dirty="0" smtClean="0">
                <a:latin typeface="MingLiU" pitchFamily="49" charset="-120"/>
                <a:ea typeface="MingLiU" pitchFamily="49" charset="-120"/>
              </a:rPr>
              <a:t>】</a:t>
            </a:r>
            <a:r>
              <a:rPr lang="en-US" altLang="zh-TW" sz="38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800" dirty="0" smtClean="0">
                <a:latin typeface="MingLiU" pitchFamily="49" charset="-120"/>
                <a:ea typeface="MingLiU" pitchFamily="49" charset="-120"/>
              </a:rPr>
              <a:t>即便有不信的、這有何妨呢．難道他們的不信、就廢掉　神的信麼。斷乎不能．不如說、　神是真實的、人都是虛謊的．如經上所記、</a:t>
            </a:r>
            <a:r>
              <a:rPr lang="en-US" altLang="zh-TW" sz="3800" dirty="0" smtClean="0">
                <a:latin typeface="MingLiU" pitchFamily="49" charset="-120"/>
                <a:ea typeface="MingLiU" pitchFamily="49" charset="-120"/>
              </a:rPr>
              <a:t>『</a:t>
            </a:r>
            <a:r>
              <a:rPr lang="zh-TW" altLang="en-US" sz="3800" dirty="0" smtClean="0">
                <a:latin typeface="MingLiU" pitchFamily="49" charset="-120"/>
                <a:ea typeface="MingLiU" pitchFamily="49" charset="-120"/>
              </a:rPr>
              <a:t>你責備人的時候、顯為公義．被人議論的時候、可以得勝</a:t>
            </a:r>
            <a:r>
              <a:rPr lang="zh-CN" altLang="en-US" sz="3800" dirty="0" smtClean="0">
                <a:latin typeface="MingLiU" pitchFamily="49" charset="-120"/>
                <a:ea typeface="MingLiU" pitchFamily="49" charset="-120"/>
              </a:rPr>
              <a:t>。 </a:t>
            </a:r>
            <a:endParaRPr lang="en-US" altLang="zh-CN" sz="38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5875">
              <a:lnSpc>
                <a:spcPct val="100000"/>
              </a:lnSpc>
              <a:spcBef>
                <a:spcPts val="1800"/>
              </a:spcBef>
            </a:pPr>
            <a:r>
              <a:rPr lang="en-US" altLang="zh-TW" sz="41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800" dirty="0" smtClean="0">
                <a:latin typeface="MingLiU" pitchFamily="49" charset="-120"/>
                <a:ea typeface="MingLiU" pitchFamily="49" charset="-120"/>
              </a:rPr>
              <a:t>雖然猶太人不信實，但神對祂與猶太人所立的永約是信實的。</a:t>
            </a:r>
            <a:endParaRPr lang="en-US" altLang="zh-TW" sz="3800" dirty="0" smtClean="0">
              <a:latin typeface="MingLiU" pitchFamily="49" charset="-120"/>
              <a:ea typeface="MingLiU" pitchFamily="49" charset="-120"/>
            </a:endParaRPr>
          </a:p>
          <a:p>
            <a:pPr marL="473075" indent="-15875">
              <a:lnSpc>
                <a:spcPct val="100000"/>
              </a:lnSpc>
              <a:spcBef>
                <a:spcPts val="1800"/>
              </a:spcBef>
            </a:pPr>
            <a:r>
              <a:rPr lang="en-US" altLang="zh-TW" sz="38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TW" altLang="en-US" sz="3800" u="sng" dirty="0" smtClean="0">
                <a:solidFill>
                  <a:srgbClr val="FFFF00"/>
                </a:solidFill>
                <a:latin typeface="MingLiU" pitchFamily="49" charset="-120"/>
                <a:ea typeface="MingLiU" pitchFamily="49" charset="-120"/>
              </a:rPr>
              <a:t>所有新約教會都要擁護，堅持，並宣告神對猶太人永不改變的呼召</a:t>
            </a:r>
            <a:r>
              <a:rPr lang="zh-TW" altLang="en-US" sz="3800" dirty="0" smtClean="0">
                <a:latin typeface="MingLiU" pitchFamily="49" charset="-120"/>
                <a:ea typeface="MingLiU" pitchFamily="49" charset="-120"/>
              </a:rPr>
              <a:t>。</a:t>
            </a:r>
            <a:r>
              <a:rPr lang="zh-CN" altLang="en-US" sz="4100" dirty="0" smtClean="0">
                <a:latin typeface="MingLiU" pitchFamily="49" charset="-120"/>
                <a:ea typeface="MingLiU" pitchFamily="49" charset="-120"/>
              </a:rPr>
              <a:t> </a:t>
            </a:r>
            <a:r>
              <a:rPr lang="zh-CN" altLang="en-US" sz="4100" dirty="0" smtClean="0"/>
              <a:t/>
            </a:r>
            <a:br>
              <a:rPr lang="zh-CN" altLang="en-US" sz="4100" dirty="0" smtClean="0"/>
            </a:br>
            <a:r>
              <a:rPr lang="zh-TW" altLang="en-US" sz="4100" dirty="0" smtClean="0"/>
              <a:t/>
            </a:r>
            <a:br>
              <a:rPr lang="zh-TW" altLang="en-US" sz="4100" dirty="0" smtClean="0"/>
            </a:b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14370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ean Waves 16x9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 Waves">
      <a:dk1>
        <a:sysClr val="windowText" lastClr="000000"/>
      </a:dk1>
      <a:lt1>
        <a:sysClr val="window" lastClr="FFFFFF"/>
      </a:lt1>
      <a:dk2>
        <a:srgbClr val="134251"/>
      </a:dk2>
      <a:lt2>
        <a:srgbClr val="83BEC0"/>
      </a:lt2>
      <a:accent1>
        <a:srgbClr val="339C9F"/>
      </a:accent1>
      <a:accent2>
        <a:srgbClr val="E68010"/>
      </a:accent2>
      <a:accent3>
        <a:srgbClr val="8EB414"/>
      </a:accent3>
      <a:accent4>
        <a:srgbClr val="0CB89B"/>
      </a:accent4>
      <a:accent5>
        <a:srgbClr val="ECB720"/>
      </a:accent5>
      <a:accent6>
        <a:srgbClr val="319762"/>
      </a:accent6>
      <a:hlink>
        <a:srgbClr val="E68010"/>
      </a:hlink>
      <a:folHlink>
        <a:srgbClr val="339C9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9588</TotalTime>
  <Words>1202</Words>
  <Application>Microsoft Office PowerPoint</Application>
  <PresentationFormat>Custom</PresentationFormat>
  <Paragraphs>65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Ocean Waves 16x9</vt:lpstr>
      <vt:lpstr> 宗教改革  (Reformation)</vt:lpstr>
      <vt:lpstr>以前的宗教改革 </vt:lpstr>
      <vt:lpstr>現在的宗教改革浪潮 </vt:lpstr>
      <vt:lpstr>替代神學</vt:lpstr>
      <vt:lpstr>教會的改變</vt:lpstr>
      <vt:lpstr>(1) 記得我們以前的異教背景</vt:lpstr>
      <vt:lpstr>（2） 承認我們信仰的猶太的根</vt:lpstr>
      <vt:lpstr>（3a）意識到以色列不可撤銷的呼召</vt:lpstr>
      <vt:lpstr>（3b）意識到以色列不可撤銷的呼召</vt:lpstr>
      <vt:lpstr>（4）承認我們對以色列屬靈的債：</vt:lpstr>
      <vt:lpstr>（5a）期待以色列的恢復：</vt:lpstr>
      <vt:lpstr>（5b）期待以色列的恢復：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Chungchi Wang</dc:creator>
  <cp:lastModifiedBy>Chungchi Wang</cp:lastModifiedBy>
  <cp:revision>390</cp:revision>
  <dcterms:created xsi:type="dcterms:W3CDTF">2012-05-18T02:13:39Z</dcterms:created>
  <dcterms:modified xsi:type="dcterms:W3CDTF">2015-11-08T05:55:16Z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