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58" r:id="rId5"/>
    <p:sldId id="268" r:id="rId6"/>
    <p:sldId id="269" r:id="rId7"/>
    <p:sldId id="262" r:id="rId8"/>
    <p:sldId id="266" r:id="rId9"/>
    <p:sldId id="263" r:id="rId10"/>
    <p:sldId id="264" r:id="rId11"/>
    <p:sldId id="265" r:id="rId12"/>
    <p:sldId id="267" r:id="rId13"/>
    <p:sldId id="260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7604"/>
    <a:srgbClr val="5EB47B"/>
    <a:srgbClr val="A4A5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49" autoAdjust="0"/>
  </p:normalViewPr>
  <p:slideViewPr>
    <p:cSldViewPr>
      <p:cViewPr varScale="1">
        <p:scale>
          <a:sx n="70" d="100"/>
          <a:sy n="70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92F59-6076-4A3D-ACE6-6C942CB5E30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AB12-9598-4188-B367-709D49E00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Genesis 35: 23 - 26</a:t>
            </a:r>
          </a:p>
          <a:p>
            <a:r>
              <a:rPr lang="en-US" dirty="0" smtClean="0"/>
              <a:t>Lea’s sons: </a:t>
            </a:r>
            <a:r>
              <a:rPr lang="zh-TW" altLang="en-US" dirty="0" smtClean="0"/>
              <a:t>流便</a:t>
            </a:r>
            <a:r>
              <a:rPr lang="en-US" altLang="zh-TW" dirty="0" smtClean="0"/>
              <a:t>,</a:t>
            </a:r>
            <a:r>
              <a:rPr lang="zh-TW" altLang="en-US" dirty="0" smtClean="0"/>
              <a:t> 西緬</a:t>
            </a:r>
            <a:r>
              <a:rPr lang="en-US" altLang="zh-TW" dirty="0" smtClean="0"/>
              <a:t>,</a:t>
            </a:r>
            <a:r>
              <a:rPr lang="zh-TW" altLang="en-US" dirty="0" smtClean="0"/>
              <a:t> 利未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猶大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以薩迦</a:t>
            </a:r>
            <a:r>
              <a:rPr lang="en-US" altLang="zh-TW" dirty="0" smtClean="0"/>
              <a:t>,</a:t>
            </a:r>
            <a:r>
              <a:rPr lang="zh-TW" altLang="en-US" baseline="0" dirty="0" smtClean="0"/>
              <a:t> 西布倫</a:t>
            </a:r>
            <a:endParaRPr lang="en-US" altLang="zh-TW" baseline="0" dirty="0" smtClean="0"/>
          </a:p>
          <a:p>
            <a:r>
              <a:rPr lang="en-US" baseline="0" dirty="0" smtClean="0"/>
              <a:t>Rachael’s son: Joseph and </a:t>
            </a:r>
            <a:r>
              <a:rPr lang="en-US" baseline="0" dirty="0" err="1" smtClean="0"/>
              <a:t>Benjamine</a:t>
            </a:r>
            <a:endParaRPr lang="en-US" baseline="0" dirty="0" smtClean="0"/>
          </a:p>
          <a:p>
            <a:r>
              <a:rPr lang="en-US" baseline="0" dirty="0" smtClean="0"/>
              <a:t>Rachael’s maid’s son: </a:t>
            </a:r>
            <a:r>
              <a:rPr lang="zh-TW" altLang="en-US" baseline="0" dirty="0" smtClean="0"/>
              <a:t>但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拿弗他利</a:t>
            </a:r>
            <a:endParaRPr lang="en-US" altLang="zh-TW" baseline="0" dirty="0" smtClean="0"/>
          </a:p>
          <a:p>
            <a:r>
              <a:rPr lang="en-US" baseline="0" dirty="0" smtClean="0"/>
              <a:t>Lea’s maid’s son: </a:t>
            </a:r>
            <a:r>
              <a:rPr lang="zh-TW" altLang="en-US" baseline="0" dirty="0" smtClean="0"/>
              <a:t>迦得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亞設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Genesis 35: 23 - 26</a:t>
            </a:r>
          </a:p>
          <a:p>
            <a:r>
              <a:rPr lang="en-US" dirty="0" smtClean="0"/>
              <a:t>Lea’s sons: </a:t>
            </a:r>
            <a:r>
              <a:rPr lang="zh-TW" altLang="en-US" dirty="0" smtClean="0"/>
              <a:t>流便</a:t>
            </a:r>
            <a:r>
              <a:rPr lang="en-US" altLang="zh-TW" dirty="0" smtClean="0"/>
              <a:t>,</a:t>
            </a:r>
            <a:r>
              <a:rPr lang="zh-TW" altLang="en-US" dirty="0" smtClean="0"/>
              <a:t> 西緬</a:t>
            </a:r>
            <a:r>
              <a:rPr lang="en-US" altLang="zh-TW" dirty="0" smtClean="0"/>
              <a:t>,</a:t>
            </a:r>
            <a:r>
              <a:rPr lang="zh-TW" altLang="en-US" dirty="0" smtClean="0"/>
              <a:t> 利未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猶大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以薩迦</a:t>
            </a:r>
            <a:r>
              <a:rPr lang="en-US" altLang="zh-TW" dirty="0" smtClean="0"/>
              <a:t>,</a:t>
            </a:r>
            <a:r>
              <a:rPr lang="zh-TW" altLang="en-US" baseline="0" dirty="0" smtClean="0"/>
              <a:t> 西布倫</a:t>
            </a:r>
            <a:endParaRPr lang="en-US" altLang="zh-TW" baseline="0" dirty="0" smtClean="0"/>
          </a:p>
          <a:p>
            <a:r>
              <a:rPr lang="en-US" baseline="0" dirty="0" smtClean="0"/>
              <a:t>Rachael’s son: Joseph and </a:t>
            </a:r>
            <a:r>
              <a:rPr lang="en-US" baseline="0" dirty="0" err="1" smtClean="0"/>
              <a:t>Benjamine</a:t>
            </a:r>
            <a:endParaRPr lang="en-US" baseline="0" dirty="0" smtClean="0"/>
          </a:p>
          <a:p>
            <a:r>
              <a:rPr lang="en-US" baseline="0" dirty="0" smtClean="0"/>
              <a:t>Rachael’s maid’s son: </a:t>
            </a:r>
            <a:r>
              <a:rPr lang="zh-TW" altLang="en-US" baseline="0" dirty="0" smtClean="0"/>
              <a:t>但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拿弗他利</a:t>
            </a:r>
            <a:endParaRPr lang="en-US" altLang="zh-TW" baseline="0" dirty="0" smtClean="0"/>
          </a:p>
          <a:p>
            <a:r>
              <a:rPr lang="en-US" baseline="0" dirty="0" smtClean="0"/>
              <a:t>Lea’s maid’s son: </a:t>
            </a:r>
            <a:r>
              <a:rPr lang="zh-TW" altLang="en-US" baseline="0" dirty="0" smtClean="0"/>
              <a:t>迦得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亞設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Genesis 35: 23 - 26</a:t>
            </a:r>
          </a:p>
          <a:p>
            <a:r>
              <a:rPr lang="en-US" dirty="0" smtClean="0"/>
              <a:t>Lea’s sons: </a:t>
            </a:r>
            <a:r>
              <a:rPr lang="zh-TW" altLang="en-US" dirty="0" smtClean="0"/>
              <a:t>流便</a:t>
            </a:r>
            <a:r>
              <a:rPr lang="en-US" altLang="zh-TW" dirty="0" smtClean="0"/>
              <a:t>,</a:t>
            </a:r>
            <a:r>
              <a:rPr lang="zh-TW" altLang="en-US" dirty="0" smtClean="0"/>
              <a:t> 西緬</a:t>
            </a:r>
            <a:r>
              <a:rPr lang="en-US" altLang="zh-TW" dirty="0" smtClean="0"/>
              <a:t>,</a:t>
            </a:r>
            <a:r>
              <a:rPr lang="zh-TW" altLang="en-US" dirty="0" smtClean="0"/>
              <a:t> 利未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猶大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以薩迦</a:t>
            </a:r>
            <a:r>
              <a:rPr lang="en-US" altLang="zh-TW" dirty="0" smtClean="0"/>
              <a:t>,</a:t>
            </a:r>
            <a:r>
              <a:rPr lang="zh-TW" altLang="en-US" baseline="0" dirty="0" smtClean="0"/>
              <a:t> 西布倫</a:t>
            </a:r>
            <a:endParaRPr lang="en-US" altLang="zh-TW" baseline="0" dirty="0" smtClean="0"/>
          </a:p>
          <a:p>
            <a:r>
              <a:rPr lang="en-US" baseline="0" dirty="0" smtClean="0"/>
              <a:t>Rachael’s son: Joseph and </a:t>
            </a:r>
            <a:r>
              <a:rPr lang="en-US" baseline="0" dirty="0" err="1" smtClean="0"/>
              <a:t>Benjamine</a:t>
            </a:r>
            <a:endParaRPr lang="en-US" baseline="0" dirty="0" smtClean="0"/>
          </a:p>
          <a:p>
            <a:r>
              <a:rPr lang="en-US" baseline="0" dirty="0" smtClean="0"/>
              <a:t>Rachael’s maid’s son: </a:t>
            </a:r>
            <a:r>
              <a:rPr lang="zh-TW" altLang="en-US" baseline="0" dirty="0" smtClean="0"/>
              <a:t>但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拿弗他利</a:t>
            </a:r>
            <a:endParaRPr lang="en-US" altLang="zh-TW" baseline="0" dirty="0" smtClean="0"/>
          </a:p>
          <a:p>
            <a:r>
              <a:rPr lang="en-US" baseline="0" dirty="0" smtClean="0"/>
              <a:t>Lea’s maid’s son: </a:t>
            </a:r>
            <a:r>
              <a:rPr lang="zh-TW" altLang="en-US" baseline="0" dirty="0" smtClean="0"/>
              <a:t>迦得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亞設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u="sng" dirty="0" smtClean="0">
                <a:solidFill>
                  <a:srgbClr val="0000FF"/>
                </a:solidFill>
              </a:rPr>
              <a:t>二百族</a:t>
            </a:r>
            <a:r>
              <a:rPr lang="en-US" altLang="zh-TW" sz="1200" b="1" u="sng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Their chiefs</a:t>
            </a:r>
            <a:r>
              <a:rPr lang="en-US" baseline="0" dirty="0" smtClean="0"/>
              <a:t> were 200. </a:t>
            </a:r>
          </a:p>
          <a:p>
            <a:r>
              <a:rPr lang="en-US" baseline="0" dirty="0" smtClean="0"/>
              <a:t>[</a:t>
            </a:r>
            <a:r>
              <a:rPr lang="zh-TW" altLang="en-US" baseline="0" dirty="0" smtClean="0"/>
              <a:t>創</a:t>
            </a:r>
            <a:r>
              <a:rPr lang="en-US" altLang="zh-TW" baseline="0" dirty="0" smtClean="0"/>
              <a:t> 30:18] </a:t>
            </a:r>
            <a:r>
              <a:rPr lang="en-US" altLang="zh-TW" dirty="0" smtClean="0"/>
              <a:t>18</a:t>
            </a:r>
            <a:r>
              <a:rPr lang="zh-TW" altLang="en-US" dirty="0" smtClean="0"/>
              <a:t>利亞說：「上帝給了我價值，因為我把使女給了我丈夫」，於是給他起名叫以薩迦</a:t>
            </a:r>
            <a:r>
              <a:rPr lang="en-US" altLang="zh-TW" dirty="0" smtClean="0"/>
              <a:t>#</a:t>
            </a:r>
            <a:r>
              <a:rPr lang="zh-TW" altLang="en-US" dirty="0" smtClean="0"/>
              <a:t>就是價值的意思</a:t>
            </a:r>
            <a:endParaRPr lang="en-US" altLang="zh-TW" dirty="0" smtClean="0"/>
          </a:p>
          <a:p>
            <a:r>
              <a:rPr lang="en-US" baseline="0" dirty="0" smtClean="0"/>
              <a:t>[</a:t>
            </a:r>
            <a:r>
              <a:rPr lang="zh-TW" altLang="en-US" baseline="0" dirty="0" smtClean="0"/>
              <a:t>創</a:t>
            </a:r>
            <a:r>
              <a:rPr lang="en-US" altLang="zh-TW" baseline="0" dirty="0" smtClean="0"/>
              <a:t> 49:15]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服苦的僕人 </a:t>
            </a:r>
            <a:r>
              <a:rPr lang="en-US" altLang="zh-TW" sz="1200" b="0" dirty="0" smtClean="0">
                <a:solidFill>
                  <a:srgbClr val="0000FF"/>
                </a:solidFill>
              </a:rPr>
              <a:t>(servant under </a:t>
            </a:r>
            <a:r>
              <a:rPr lang="en-US" altLang="zh-TW" sz="1200" b="0" dirty="0" err="1" smtClean="0">
                <a:solidFill>
                  <a:srgbClr val="0000FF"/>
                </a:solidFill>
              </a:rPr>
              <a:t>taskwork</a:t>
            </a:r>
            <a:r>
              <a:rPr lang="en-US" altLang="zh-TW" sz="1200" b="0" dirty="0" smtClean="0">
                <a:solidFill>
                  <a:srgbClr val="0000FF"/>
                </a:solidFill>
              </a:rPr>
              <a:t> or under tribute)</a:t>
            </a:r>
            <a:endParaRPr lang="zh-TW" altLang="en-US" b="0" dirty="0" smtClean="0"/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申</a:t>
            </a:r>
            <a:r>
              <a:rPr lang="en-US" altLang="zh-TW" dirty="0" smtClean="0"/>
              <a:t>33:18 ~ 19]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18</a:t>
            </a:r>
            <a:r>
              <a:rPr lang="zh-TW" altLang="en-US" dirty="0" smtClean="0"/>
              <a:t>論西布倫說：西布倫哪，你出外可以歡喜。以薩迦啊，在你帳棚裏可以快樂。</a:t>
            </a:r>
            <a:r>
              <a:rPr lang="en-US" altLang="zh-TW" dirty="0" smtClean="0"/>
              <a:t>19</a:t>
            </a:r>
            <a:r>
              <a:rPr lang="zh-TW" altLang="en-US" dirty="0" smtClean="0"/>
              <a:t>他們要將列邦召到山上，在那裏獻公義的祭；因為他們要吸取海裏的豐富，並沙中所藏的珍寶。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摩西在為死之先</a:t>
            </a:r>
            <a:r>
              <a:rPr lang="en-US" altLang="zh-TW" dirty="0" smtClean="0"/>
              <a:t>,</a:t>
            </a:r>
            <a:r>
              <a:rPr lang="zh-TW" altLang="en-US" dirty="0" smtClean="0"/>
              <a:t>為以色列各支派的祝福</a:t>
            </a:r>
            <a:r>
              <a:rPr lang="en-US" altLang="zh-TW" dirty="0" smtClean="0"/>
              <a:t>)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[</a:t>
            </a:r>
            <a:r>
              <a:rPr lang="zh-TW" altLang="en-US" baseline="0" dirty="0" smtClean="0"/>
              <a:t>創</a:t>
            </a:r>
            <a:r>
              <a:rPr lang="en-US" altLang="zh-TW" baseline="0" dirty="0" smtClean="0"/>
              <a:t> 30:18] </a:t>
            </a:r>
            <a:r>
              <a:rPr lang="en-US" altLang="zh-TW" dirty="0" smtClean="0"/>
              <a:t>18</a:t>
            </a:r>
            <a:r>
              <a:rPr lang="zh-TW" altLang="en-US" dirty="0" smtClean="0"/>
              <a:t>利亞說：「上帝給了我價值，因為我把使女給了我丈夫」，於是給他起名叫以薩迦</a:t>
            </a:r>
            <a:r>
              <a:rPr lang="en-US" altLang="zh-TW" dirty="0" smtClean="0"/>
              <a:t>#</a:t>
            </a:r>
            <a:r>
              <a:rPr lang="zh-TW" altLang="en-US" dirty="0" smtClean="0"/>
              <a:t>就是價值的意思</a:t>
            </a:r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申</a:t>
            </a:r>
            <a:r>
              <a:rPr lang="en-US" altLang="zh-TW" dirty="0" smtClean="0"/>
              <a:t>33:18 ~ 19]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18</a:t>
            </a:r>
            <a:r>
              <a:rPr lang="zh-TW" altLang="en-US" dirty="0" smtClean="0"/>
              <a:t>論西布倫說：西布倫哪，你出外可以歡喜。以薩迦啊，在你帳棚裏可以快樂。</a:t>
            </a:r>
            <a:r>
              <a:rPr lang="en-US" altLang="zh-TW" dirty="0" smtClean="0"/>
              <a:t>19</a:t>
            </a:r>
            <a:r>
              <a:rPr lang="zh-TW" altLang="en-US" dirty="0" smtClean="0"/>
              <a:t>他們要將列邦召到山上，在那裏獻公義的祭；因為他們要吸取海裏的豐富，並沙中所藏的珍寶。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摩西在為死之先</a:t>
            </a:r>
            <a:r>
              <a:rPr lang="en-US" altLang="zh-TW" dirty="0" smtClean="0"/>
              <a:t>,</a:t>
            </a:r>
            <a:r>
              <a:rPr lang="zh-TW" altLang="en-US" dirty="0" smtClean="0"/>
              <a:t>為以色列各支派的祝福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&gt;</a:t>
            </a:r>
            <a:r>
              <a:rPr lang="zh-TW" altLang="en-US" dirty="0" smtClean="0"/>
              <a:t>猶太人的公會主要份子是以薩迦賢哲人士組成</a:t>
            </a:r>
            <a:r>
              <a:rPr lang="en-US" altLang="zh-TW" dirty="0" smtClean="0"/>
              <a:t>.</a:t>
            </a:r>
          </a:p>
          <a:p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Satan</a:t>
            </a:r>
            <a:r>
              <a:rPr lang="en-US" baseline="0" dirty="0" smtClean="0"/>
              <a:t> enters one’s life: when one complains, you open a door for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(1) </a:t>
            </a:r>
            <a:r>
              <a:rPr lang="zh-TW" altLang="en-US" dirty="0" smtClean="0"/>
              <a:t>歷下</a:t>
            </a:r>
            <a:r>
              <a:rPr lang="en-US" altLang="zh-TW" dirty="0" smtClean="0"/>
              <a:t>29</a:t>
            </a:r>
            <a:r>
              <a:rPr lang="zh-TW" altLang="en-US" dirty="0" smtClean="0"/>
              <a:t> </a:t>
            </a:r>
            <a:r>
              <a:rPr lang="en-US" altLang="zh-TW" dirty="0" smtClean="0"/>
              <a:t>[</a:t>
            </a:r>
            <a:r>
              <a:rPr lang="zh-TW" altLang="en-US" dirty="0" smtClean="0"/>
              <a:t>潔淨聖殿</a:t>
            </a:r>
            <a:r>
              <a:rPr lang="en-US" altLang="zh-TW" dirty="0" smtClean="0"/>
              <a:t>] </a:t>
            </a:r>
            <a:r>
              <a:rPr lang="zh-TW" altLang="en-US" dirty="0" smtClean="0"/>
              <a:t>正月</a:t>
            </a:r>
            <a:r>
              <a:rPr lang="en-US" altLang="zh-TW" dirty="0" smtClean="0"/>
              <a:t>,</a:t>
            </a:r>
            <a:r>
              <a:rPr lang="zh-TW" altLang="en-US" dirty="0" smtClean="0"/>
              <a:t> 希西家開了耶和華的門</a:t>
            </a:r>
            <a:r>
              <a:rPr lang="en-US" altLang="zh-TW" dirty="0" smtClean="0"/>
              <a:t>,</a:t>
            </a:r>
            <a:r>
              <a:rPr lang="zh-TW" altLang="en-US" dirty="0" smtClean="0"/>
              <a:t> 重新修理 </a:t>
            </a:r>
            <a:r>
              <a:rPr lang="en-US" altLang="zh-TW" dirty="0" smtClean="0"/>
              <a:t>(2) </a:t>
            </a:r>
            <a:r>
              <a:rPr lang="zh-TW" altLang="en-US" dirty="0" smtClean="0"/>
              <a:t>王上</a:t>
            </a:r>
            <a:r>
              <a:rPr lang="en-US" altLang="zh-TW" dirty="0" smtClean="0"/>
              <a:t>6:1 </a:t>
            </a:r>
            <a:r>
              <a:rPr lang="zh-TW" altLang="en-US" dirty="0" smtClean="0"/>
              <a:t>出埃及地後</a:t>
            </a:r>
            <a:r>
              <a:rPr lang="en-US" altLang="zh-TW" dirty="0" smtClean="0"/>
              <a:t>480</a:t>
            </a:r>
            <a:r>
              <a:rPr lang="zh-TW" altLang="en-US" dirty="0" smtClean="0"/>
              <a:t>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從所羅門王到以西結</a:t>
            </a:r>
            <a:r>
              <a:rPr lang="en-US" altLang="zh-TW" dirty="0" smtClean="0"/>
              <a:t>,</a:t>
            </a:r>
            <a:r>
              <a:rPr lang="zh-TW" altLang="en-US" baseline="0" dirty="0" smtClean="0"/>
              <a:t> 過了好幾百年</a:t>
            </a:r>
            <a:r>
              <a:rPr lang="en-US" altLang="zh-TW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AB12-9598-4188-B367-709D49E00B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D47A-BCD0-4BF0-A5FE-25FBB2C478AF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855A-0AB4-4F98-8071-0C22FF89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十二月份（支派）的屬靈意義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9530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zh-TW" altLang="en-US" b="1" dirty="0" smtClean="0">
                <a:solidFill>
                  <a:srgbClr val="451BF7"/>
                </a:solidFill>
              </a:rPr>
              <a:t>每月代表一個支派的</a:t>
            </a:r>
            <a:r>
              <a:rPr lang="zh-TW" altLang="en-US" b="1" dirty="0" smtClean="0">
                <a:solidFill>
                  <a:srgbClr val="FF0000"/>
                </a:solidFill>
              </a:rPr>
              <a:t>屬靈產業與應許</a:t>
            </a:r>
            <a:r>
              <a:rPr lang="zh-TW" altLang="en-US" b="1" dirty="0" smtClean="0">
                <a:solidFill>
                  <a:srgbClr val="451BF7"/>
                </a:solidFill>
              </a:rPr>
              <a:t>的祝福</a:t>
            </a:r>
            <a:r>
              <a:rPr lang="en-US" altLang="zh-TW" b="1" dirty="0" smtClean="0">
                <a:solidFill>
                  <a:srgbClr val="451BF7"/>
                </a:solidFill>
              </a:rPr>
              <a:t>.</a:t>
            </a:r>
            <a:r>
              <a:rPr lang="zh-TW" altLang="en-US" b="1" dirty="0" smtClean="0">
                <a:solidFill>
                  <a:srgbClr val="451BF7"/>
                </a:solidFill>
              </a:rPr>
              <a:t> 我們在心思中默想</a:t>
            </a:r>
            <a:r>
              <a:rPr lang="en-US" altLang="zh-TW" b="1" dirty="0" smtClean="0">
                <a:solidFill>
                  <a:srgbClr val="451BF7"/>
                </a:solidFill>
              </a:rPr>
              <a:t>,</a:t>
            </a:r>
            <a:r>
              <a:rPr lang="zh-TW" altLang="en-US" b="1" dirty="0" smtClean="0">
                <a:solidFill>
                  <a:srgbClr val="451BF7"/>
                </a:solidFill>
              </a:rPr>
              <a:t> 浸泡在聖靈的水流中</a:t>
            </a:r>
            <a:r>
              <a:rPr lang="en-US" altLang="zh-TW" b="1" dirty="0" smtClean="0">
                <a:solidFill>
                  <a:srgbClr val="451BF7"/>
                </a:solidFill>
              </a:rPr>
              <a:t>.</a:t>
            </a:r>
            <a:r>
              <a:rPr lang="zh-TW" altLang="en-US" b="1" dirty="0" smtClean="0">
                <a:solidFill>
                  <a:srgbClr val="451BF7"/>
                </a:solidFill>
              </a:rPr>
              <a:t> 如生命河旁的種子</a:t>
            </a:r>
            <a:r>
              <a:rPr lang="en-US" altLang="zh-TW" b="1" dirty="0" smtClean="0">
                <a:solidFill>
                  <a:srgbClr val="451BF7"/>
                </a:solidFill>
              </a:rPr>
              <a:t>,</a:t>
            </a:r>
            <a:r>
              <a:rPr lang="zh-TW" altLang="en-US" b="1" dirty="0" smtClean="0">
                <a:solidFill>
                  <a:srgbClr val="FF0000"/>
                </a:solidFill>
              </a:rPr>
              <a:t>每月結一種新的果子</a:t>
            </a:r>
            <a:r>
              <a:rPr lang="en-US" altLang="zh-TW" b="1" dirty="0" smtClean="0">
                <a:solidFill>
                  <a:srgbClr val="451BF7"/>
                </a:solidFill>
              </a:rPr>
              <a:t>.</a:t>
            </a:r>
            <a:r>
              <a:rPr lang="zh-TW" altLang="en-US" b="1" dirty="0" smtClean="0">
                <a:solidFill>
                  <a:srgbClr val="451BF7"/>
                </a:solidFill>
              </a:rPr>
              <a:t> </a:t>
            </a:r>
            <a:endParaRPr lang="en-US" altLang="zh-TW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b="1" dirty="0" smtClean="0">
                <a:solidFill>
                  <a:srgbClr val="451BF7"/>
                </a:solidFill>
              </a:rPr>
              <a:t>從雅各給各支派的</a:t>
            </a:r>
            <a:r>
              <a:rPr lang="zh-TW" altLang="en-US" b="1" dirty="0" smtClean="0">
                <a:solidFill>
                  <a:srgbClr val="FF0000"/>
                </a:solidFill>
              </a:rPr>
              <a:t>先知性話語</a:t>
            </a:r>
            <a:r>
              <a:rPr lang="zh-TW" altLang="en-US" b="1" dirty="0" smtClean="0">
                <a:solidFill>
                  <a:srgbClr val="451BF7"/>
                </a:solidFill>
              </a:rPr>
              <a:t>中</a:t>
            </a:r>
            <a:r>
              <a:rPr lang="en-US" altLang="zh-TW" b="1" dirty="0" smtClean="0">
                <a:solidFill>
                  <a:srgbClr val="451BF7"/>
                </a:solidFill>
              </a:rPr>
              <a:t>,</a:t>
            </a:r>
            <a:r>
              <a:rPr lang="zh-TW" altLang="en-US" b="1" dirty="0" smtClean="0">
                <a:solidFill>
                  <a:srgbClr val="451BF7"/>
                </a:solidFill>
              </a:rPr>
              <a:t> 定義了各支派在這國家中的位置與功能</a:t>
            </a:r>
            <a:r>
              <a:rPr lang="en-US" altLang="zh-TW" b="1" dirty="0" smtClean="0">
                <a:solidFill>
                  <a:srgbClr val="451BF7"/>
                </a:solidFill>
              </a:rPr>
              <a:t>.</a:t>
            </a:r>
          </a:p>
          <a:p>
            <a:pPr marL="514350" indent="-514350" algn="l"/>
            <a:r>
              <a:rPr lang="zh-TW" altLang="en-US" b="1" dirty="0" smtClean="0">
                <a:solidFill>
                  <a:srgbClr val="451BF7"/>
                </a:solidFill>
              </a:rPr>
              <a:t>      神根據他們的</a:t>
            </a:r>
            <a:r>
              <a:rPr lang="zh-TW" altLang="en-US" b="1" dirty="0" smtClean="0">
                <a:solidFill>
                  <a:srgbClr val="FF0000"/>
                </a:solidFill>
              </a:rPr>
              <a:t>呼召與特質</a:t>
            </a:r>
            <a:r>
              <a:rPr lang="en-US" altLang="zh-TW" b="1" dirty="0" smtClean="0">
                <a:solidFill>
                  <a:srgbClr val="451BF7"/>
                </a:solidFill>
              </a:rPr>
              <a:t>,</a:t>
            </a:r>
            <a:r>
              <a:rPr lang="zh-TW" altLang="en-US" b="1" dirty="0" smtClean="0">
                <a:solidFill>
                  <a:srgbClr val="451BF7"/>
                </a:solidFill>
              </a:rPr>
              <a:t> 將眾支派安置在一個特殊明確的隊形</a:t>
            </a:r>
            <a:r>
              <a:rPr lang="en-US" altLang="zh-TW" b="1" dirty="0" smtClean="0">
                <a:solidFill>
                  <a:srgbClr val="451BF7"/>
                </a:solidFill>
              </a:rPr>
              <a:t>.</a:t>
            </a:r>
            <a:endParaRPr lang="en-US" b="1" dirty="0" smtClean="0">
              <a:solidFill>
                <a:srgbClr val="451BF7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以珥月聖經發生的事  </a:t>
            </a:r>
            <a:r>
              <a:rPr lang="en-US" altLang="zh-TW" b="1" dirty="0" smtClean="0"/>
              <a:t>-4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696200" cy="5334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zh-TW" sz="3500" b="1" dirty="0" smtClean="0">
                <a:solidFill>
                  <a:srgbClr val="451BF7"/>
                </a:solidFill>
              </a:rPr>
              <a:t>7.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 </a:t>
            </a:r>
            <a:r>
              <a:rPr lang="zh-TW" altLang="en-US" sz="3500" b="1" dirty="0" smtClean="0">
                <a:solidFill>
                  <a:srgbClr val="FF0000"/>
                </a:solidFill>
              </a:rPr>
              <a:t>聖殿第二次重建</a:t>
            </a:r>
            <a:endParaRPr lang="en-US" altLang="zh-TW" sz="35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zh-TW" altLang="en-US" sz="35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 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[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斯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3:8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] …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第二年第二月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撒拉鐵的兒子所羅巴伯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約薩達的兒子耶書亞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和其餘的弟兄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就是祭司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利未人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並一切被擄歸回耶路撒冷的人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 都興工建造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.</a:t>
            </a:r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以珥月在近代 以色列的歷史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696200" cy="51054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zh-TW" altLang="en-US" sz="3500" b="1" dirty="0" smtClean="0">
                <a:solidFill>
                  <a:srgbClr val="0000FF"/>
                </a:solidFill>
              </a:rPr>
              <a:t>以色列獨立紀念日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-1948</a:t>
            </a:r>
          </a:p>
          <a:p>
            <a:pPr marL="514350" indent="-514350" algn="l"/>
            <a:r>
              <a:rPr lang="en-US" altLang="zh-TW" sz="3500" b="1" dirty="0" smtClean="0">
                <a:solidFill>
                  <a:srgbClr val="0000FF"/>
                </a:solidFill>
              </a:rPr>
              <a:t>   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（以珥月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5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日）</a:t>
            </a:r>
            <a:endParaRPr lang="en-US" altLang="zh-TW" sz="3500" b="1" dirty="0" smtClean="0">
              <a:solidFill>
                <a:srgbClr val="0000FF"/>
              </a:solidFill>
            </a:endParaRPr>
          </a:p>
          <a:p>
            <a:pPr marL="514350" indent="-514350" algn="l"/>
            <a:r>
              <a:rPr lang="en-US" altLang="zh-TW" sz="3500" b="1" dirty="0" smtClean="0">
                <a:solidFill>
                  <a:srgbClr val="0000FF"/>
                </a:solidFill>
              </a:rPr>
              <a:t>2. 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六日戰爭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– 1967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（以珥月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28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日）</a:t>
            </a:r>
            <a:endParaRPr lang="en-US" altLang="zh-TW" sz="3500" b="1" dirty="0" smtClean="0">
              <a:solidFill>
                <a:srgbClr val="0000FF"/>
              </a:solidFill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altLang="zh-TW" sz="3500" b="1" dirty="0" smtClean="0">
                <a:solidFill>
                  <a:srgbClr val="0000FF"/>
                </a:solidFill>
              </a:rPr>
              <a:t> </a:t>
            </a:r>
            <a:r>
              <a:rPr lang="zh-TW" altLang="en-US" sz="3500" b="1" u="sng" dirty="0" smtClean="0">
                <a:solidFill>
                  <a:srgbClr val="FF0000"/>
                </a:solidFill>
              </a:rPr>
              <a:t>耶路撒冷日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-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紀念在六日戰爭中收復耶路撒冷</a:t>
            </a:r>
            <a:endParaRPr lang="en-US" altLang="zh-TW" sz="35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zh-TW" altLang="en-US" sz="35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  </a:t>
            </a:r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</a:t>
            </a:r>
            <a:r>
              <a:rPr lang="en-US" altLang="zh-TW" b="1" dirty="0" smtClean="0"/>
              <a:t>– </a:t>
            </a:r>
            <a:r>
              <a:rPr lang="zh-TW" altLang="en-US" b="1" dirty="0" smtClean="0"/>
              <a:t>從逾越節走向五旬節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696200" cy="53340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zh-TW" altLang="en-US" sz="3900" b="1" dirty="0" smtClean="0">
                <a:solidFill>
                  <a:srgbClr val="0000FF"/>
                </a:solidFill>
              </a:rPr>
              <a:t>連結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轉變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考驗的月份 </a:t>
            </a:r>
            <a:r>
              <a:rPr lang="zh-TW" altLang="en-US" sz="4100" b="1" dirty="0" smtClean="0">
                <a:solidFill>
                  <a:srgbClr val="047604"/>
                </a:solidFill>
              </a:rPr>
              <a:t>（禱告重點</a:t>
            </a:r>
            <a:r>
              <a:rPr lang="en-US" altLang="zh-TW" sz="4100" b="1" dirty="0" smtClean="0">
                <a:solidFill>
                  <a:srgbClr val="047604"/>
                </a:solidFill>
              </a:rPr>
              <a:t>4</a:t>
            </a:r>
            <a:r>
              <a:rPr lang="zh-TW" altLang="en-US" sz="4100" b="1" dirty="0" smtClean="0">
                <a:solidFill>
                  <a:srgbClr val="047604"/>
                </a:solidFill>
              </a:rPr>
              <a:t>）</a:t>
            </a:r>
            <a:endParaRPr lang="en-US" altLang="zh-TW" sz="4100" b="1" dirty="0" smtClean="0">
              <a:solidFill>
                <a:srgbClr val="047604"/>
              </a:solidFill>
            </a:endParaRPr>
          </a:p>
          <a:p>
            <a:pPr marL="514350" indent="-514350" algn="l">
              <a:buAutoNum type="arabicPeriod" startAt="2"/>
            </a:pPr>
            <a:r>
              <a:rPr lang="zh-TW" altLang="en-US" sz="3900" b="1" dirty="0" smtClean="0">
                <a:solidFill>
                  <a:srgbClr val="0000FF"/>
                </a:solidFill>
              </a:rPr>
              <a:t>一位拉比說：</a:t>
            </a:r>
            <a:endParaRPr lang="en-US" altLang="zh-TW" sz="3900" b="1" dirty="0" smtClean="0">
              <a:solidFill>
                <a:srgbClr val="0000FF"/>
              </a:solidFill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zh-TW" altLang="en-US" sz="3900" b="1" dirty="0" smtClean="0">
                <a:solidFill>
                  <a:srgbClr val="0000FF"/>
                </a:solidFill>
              </a:rPr>
              <a:t>為了讓以色列人能有</a:t>
            </a:r>
            <a:r>
              <a:rPr lang="zh-TW" altLang="en-US" sz="3900" b="1" u="sng" dirty="0" smtClean="0">
                <a:solidFill>
                  <a:srgbClr val="0000FF"/>
                </a:solidFill>
              </a:rPr>
              <a:t>心靈的更新</a:t>
            </a:r>
            <a:r>
              <a:rPr lang="en-US" altLang="zh-TW" sz="39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(spiritual renewal), 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神需要把他們帶到曠野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雖然他們不願意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zh-TW" altLang="en-US" sz="3900" b="1" dirty="0" smtClean="0">
                <a:solidFill>
                  <a:srgbClr val="0000FF"/>
                </a:solidFill>
              </a:rPr>
              <a:t>神需要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試練</a:t>
            </a:r>
            <a:r>
              <a:rPr lang="en-US" altLang="zh-TW" sz="39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(test)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他們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讓</a:t>
            </a:r>
            <a:r>
              <a:rPr lang="zh-TW" altLang="en-US" sz="3900" b="1" u="sng" dirty="0" smtClean="0">
                <a:solidFill>
                  <a:srgbClr val="0000FF"/>
                </a:solidFill>
              </a:rPr>
              <a:t>藏在心中的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被揭開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900" b="1" dirty="0" smtClean="0">
                <a:solidFill>
                  <a:srgbClr val="0000FF"/>
                </a:solidFill>
              </a:rPr>
              <a:t> 以此證明他們需要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救恩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 algn="l"/>
            <a:r>
              <a:rPr lang="en-US" altLang="zh-TW" sz="3900" b="1" dirty="0" smtClean="0">
                <a:solidFill>
                  <a:srgbClr val="0000FF"/>
                </a:solidFill>
              </a:rPr>
              <a:t> </a:t>
            </a:r>
            <a:endParaRPr lang="en-US" altLang="zh-TW" sz="39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zh-TW" altLang="en-US" sz="39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  </a:t>
            </a:r>
            <a:endParaRPr lang="en-US" altLang="zh-TW" sz="39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1800" y="-3200400"/>
            <a:ext cx="12573000" cy="163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381000"/>
            <a:ext cx="59436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禱告 </a:t>
            </a:r>
            <a:r>
              <a:rPr lang="en-US" altLang="zh-TW" b="1" dirty="0" smtClean="0"/>
              <a:t>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696200" cy="5334000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zh-TW" altLang="en-US" sz="4100" b="1" dirty="0" smtClean="0">
                <a:solidFill>
                  <a:srgbClr val="FF0000"/>
                </a:solidFill>
              </a:rPr>
              <a:t>像以薩迦支派一樣</a:t>
            </a:r>
            <a:r>
              <a:rPr lang="zh-TW" altLang="en-US" sz="4100" b="1" u="sng" dirty="0" smtClean="0">
                <a:solidFill>
                  <a:srgbClr val="FF0000"/>
                </a:solidFill>
              </a:rPr>
              <a:t>通達時務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：</a:t>
            </a:r>
            <a:endParaRPr lang="en-US" altLang="zh-TW" sz="4100" b="1" dirty="0" smtClean="0">
              <a:solidFill>
                <a:srgbClr val="0000FF"/>
              </a:solidFill>
            </a:endParaRPr>
          </a:p>
          <a:p>
            <a:pPr marL="519113" indent="-519113" algn="l"/>
            <a:r>
              <a:rPr lang="zh-TW" altLang="en-US" sz="4100" b="1" dirty="0" smtClean="0">
                <a:solidFill>
                  <a:srgbClr val="0000FF"/>
                </a:solidFill>
              </a:rPr>
              <a:t>    祈求神更多向我開啟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更多閱讀和明白神的話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做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QTs,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恆切禱告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 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使我更了解神的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時間表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在我身上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工作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家人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服事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…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中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 algn="l"/>
            <a:r>
              <a:rPr lang="en-US" altLang="zh-TW" sz="3900" b="1" dirty="0" smtClean="0">
                <a:solidFill>
                  <a:srgbClr val="0000FF"/>
                </a:solidFill>
              </a:rPr>
              <a:t> </a:t>
            </a:r>
            <a:endParaRPr lang="en-US" altLang="zh-TW" sz="39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zh-TW" altLang="en-US" sz="39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3900" b="1" dirty="0" smtClean="0">
                <a:solidFill>
                  <a:srgbClr val="0000FF"/>
                </a:solidFill>
              </a:rPr>
              <a:t>  </a:t>
            </a:r>
            <a:endParaRPr lang="en-US" altLang="zh-TW" sz="39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禱告 </a:t>
            </a:r>
            <a:r>
              <a:rPr lang="en-US" altLang="zh-TW" b="1" dirty="0" smtClean="0"/>
              <a:t>-2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01000" cy="5334000"/>
          </a:xfrm>
        </p:spPr>
        <p:txBody>
          <a:bodyPr>
            <a:normAutofit lnSpcReduction="10000"/>
          </a:bodyPr>
          <a:lstStyle/>
          <a:p>
            <a:pPr marL="519113" indent="-519113" algn="l"/>
            <a:r>
              <a:rPr lang="zh-TW" altLang="en-US" sz="4100" b="1" dirty="0" smtClean="0">
                <a:solidFill>
                  <a:srgbClr val="FF0000"/>
                </a:solidFill>
              </a:rPr>
              <a:t>過悔改的生活</a:t>
            </a:r>
            <a:r>
              <a:rPr lang="en-US" altLang="zh-TW" sz="4100" b="1" dirty="0" smtClean="0">
                <a:solidFill>
                  <a:srgbClr val="FF0000"/>
                </a:solidFill>
              </a:rPr>
              <a:t>,</a:t>
            </a:r>
            <a:r>
              <a:rPr lang="zh-TW" altLang="en-US" sz="4100" b="1" dirty="0" smtClean="0">
                <a:solidFill>
                  <a:srgbClr val="FF0000"/>
                </a:solidFill>
              </a:rPr>
              <a:t> 來經歷神的醫治：</a:t>
            </a:r>
            <a:endParaRPr lang="en-US" altLang="zh-TW" sz="4100" b="1" dirty="0" smtClean="0">
              <a:solidFill>
                <a:srgbClr val="FF0000"/>
              </a:solidFill>
            </a:endParaRPr>
          </a:p>
          <a:p>
            <a:pPr marL="519113" indent="-465138" algn="l">
              <a:buFont typeface="Wingdings" pitchFamily="2" charset="2"/>
              <a:buChar char="ü"/>
            </a:pPr>
            <a:r>
              <a:rPr lang="zh-TW" altLang="en-US" sz="4100" b="1" dirty="0" smtClean="0">
                <a:solidFill>
                  <a:srgbClr val="0000FF"/>
                </a:solidFill>
              </a:rPr>
              <a:t>思想我有甚麼要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悔改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的？有沒有哪些地方需要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被調整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？立志每天都要警醒過悔改的生活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 &amp; 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我願意持續被神調整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.</a:t>
            </a:r>
          </a:p>
          <a:p>
            <a:pPr marL="463550" indent="-285750" algn="l">
              <a:buFont typeface="Wingdings" pitchFamily="2" charset="2"/>
              <a:buChar char="ü"/>
            </a:pPr>
            <a:r>
              <a:rPr lang="zh-TW" altLang="en-US" sz="4100" b="1" dirty="0" smtClean="0">
                <a:solidFill>
                  <a:srgbClr val="0000FF"/>
                </a:solidFill>
              </a:rPr>
              <a:t>我可以經歷祂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超自然的醫治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.</a:t>
            </a:r>
          </a:p>
          <a:p>
            <a:pPr marL="519113" indent="-519113" algn="l"/>
            <a:r>
              <a:rPr lang="zh-TW" altLang="en-US" sz="4100" b="1" dirty="0" smtClean="0">
                <a:solidFill>
                  <a:srgbClr val="FF0000"/>
                </a:solidFill>
              </a:rPr>
              <a:t>    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900" b="1" dirty="0" smtClean="0">
                <a:solidFill>
                  <a:srgbClr val="FF0000"/>
                </a:solidFill>
              </a:rPr>
              <a:t>  </a:t>
            </a: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禱告 </a:t>
            </a:r>
            <a:r>
              <a:rPr lang="en-US" altLang="zh-TW" b="1" dirty="0" smtClean="0"/>
              <a:t>-3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01000" cy="5334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sz="4100" b="1" dirty="0" smtClean="0">
                <a:solidFill>
                  <a:srgbClr val="FF0000"/>
                </a:solidFill>
              </a:rPr>
              <a:t>神給我們第二次機會</a:t>
            </a:r>
            <a:r>
              <a:rPr lang="en-US" altLang="zh-TW" sz="4100" b="1" dirty="0" smtClean="0">
                <a:solidFill>
                  <a:srgbClr val="FF0000"/>
                </a:solidFill>
              </a:rPr>
              <a:t>:</a:t>
            </a:r>
          </a:p>
          <a:p>
            <a:pPr marL="341313" indent="-341313" algn="l">
              <a:buFont typeface="Wingdings" pitchFamily="2" charset="2"/>
              <a:buChar char="ü"/>
            </a:pPr>
            <a:r>
              <a:rPr lang="zh-TW" altLang="en-US" sz="4100" b="1" dirty="0" smtClean="0">
                <a:solidFill>
                  <a:srgbClr val="0000FF"/>
                </a:solidFill>
              </a:rPr>
              <a:t>特別為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猶太拉比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禱告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他們在猶太人中的影響力是很大的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.</a:t>
            </a:r>
          </a:p>
          <a:p>
            <a:pPr marL="341313" indent="-341313" algn="l">
              <a:buFont typeface="Wingdings" pitchFamily="2" charset="2"/>
              <a:buChar char="ü"/>
            </a:pPr>
            <a:r>
              <a:rPr lang="zh-TW" altLang="en-US" sz="4100" b="1" dirty="0" smtClean="0">
                <a:solidFill>
                  <a:srgbClr val="0000FF"/>
                </a:solidFill>
              </a:rPr>
              <a:t>禱告神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要有更多猶 太拉比開始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研究新約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耶穌要在他們的</a:t>
            </a:r>
            <a:r>
              <a:rPr lang="zh-TW" altLang="en-US" sz="4100" b="1" u="sng" dirty="0" smtClean="0">
                <a:solidFill>
                  <a:srgbClr val="0000FF"/>
                </a:solidFill>
              </a:rPr>
              <a:t>異夢異象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中顯現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4100" b="1" dirty="0" smtClean="0">
                <a:solidFill>
                  <a:srgbClr val="0000FF"/>
                </a:solidFill>
              </a:rPr>
              <a:t> 他們要認識耶穌就是他們的彌賽亞</a:t>
            </a:r>
            <a:r>
              <a:rPr lang="en-US" altLang="zh-TW" sz="4100" b="1" dirty="0" smtClean="0">
                <a:solidFill>
                  <a:srgbClr val="0000FF"/>
                </a:solidFill>
              </a:rPr>
              <a:t>.</a:t>
            </a:r>
          </a:p>
          <a:p>
            <a:pPr algn="l"/>
            <a:endParaRPr lang="en-US" altLang="zh-TW" sz="4100" b="1" dirty="0" smtClean="0">
              <a:solidFill>
                <a:srgbClr val="FF0000"/>
              </a:solidFill>
            </a:endParaRPr>
          </a:p>
          <a:p>
            <a:pPr marL="519113" indent="-519113" algn="l"/>
            <a:r>
              <a:rPr lang="zh-TW" altLang="en-US" sz="4100" b="1" dirty="0" smtClean="0">
                <a:solidFill>
                  <a:srgbClr val="FF0000"/>
                </a:solidFill>
              </a:rPr>
              <a:t>    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900" b="1" dirty="0" smtClean="0">
                <a:solidFill>
                  <a:srgbClr val="FF0000"/>
                </a:solidFill>
              </a:rPr>
              <a:t>  </a:t>
            </a: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禱告 </a:t>
            </a:r>
            <a:r>
              <a:rPr lang="en-US" altLang="zh-TW" b="1" dirty="0" smtClean="0"/>
              <a:t>-4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5334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FF0000"/>
                </a:solidFill>
              </a:rPr>
              <a:t>在轉變和考驗中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,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明白神的心意：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287338" algn="l"/>
            <a:r>
              <a:rPr lang="zh-TW" altLang="en-US" sz="3600" b="1" dirty="0" smtClean="0">
                <a:solidFill>
                  <a:srgbClr val="0000FF"/>
                </a:solidFill>
              </a:rPr>
              <a:t>神啊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在曠野的考驗中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讓我仍是喜樂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不埋怨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</a:t>
            </a:r>
            <a:r>
              <a:rPr lang="zh-TW" altLang="en-US" sz="3600" b="1" u="sng" dirty="0" smtClean="0">
                <a:solidFill>
                  <a:srgbClr val="0000FF"/>
                </a:solidFill>
              </a:rPr>
              <a:t>持續顯明藏在我心中的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任何小信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惡念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批評論斷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…etc.,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讓我從裡到外被更新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預備五旬節聖靈的降臨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.</a:t>
            </a:r>
          </a:p>
          <a:p>
            <a:pPr marL="519113" indent="-519113" algn="l"/>
            <a:r>
              <a:rPr lang="zh-TW" altLang="en-US" sz="4100" b="1" dirty="0" smtClean="0">
                <a:solidFill>
                  <a:srgbClr val="FF0000"/>
                </a:solidFill>
              </a:rPr>
              <a:t>    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900" b="1" dirty="0" smtClean="0">
                <a:solidFill>
                  <a:srgbClr val="FF0000"/>
                </a:solidFill>
              </a:rPr>
              <a:t>  </a:t>
            </a: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</a:t>
            </a:r>
            <a:r>
              <a:rPr lang="en-US" altLang="zh-TW" b="1" dirty="0" smtClean="0"/>
              <a:t>(Iyar)  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zh-TW" sz="4000" b="1" dirty="0" smtClean="0">
                <a:solidFill>
                  <a:srgbClr val="451BF7"/>
                </a:solidFill>
              </a:rPr>
              <a:t>5/1/14 ~ 5/29/14</a:t>
            </a: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4000" b="1" dirty="0" smtClean="0">
                <a:solidFill>
                  <a:srgbClr val="451BF7"/>
                </a:solidFill>
              </a:rPr>
              <a:t>被擄到巴比倫之前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稱</a:t>
            </a:r>
            <a:r>
              <a:rPr lang="zh-TW" altLang="en-US" sz="4000" b="1" u="sng" dirty="0" smtClean="0">
                <a:solidFill>
                  <a:srgbClr val="451BF7"/>
                </a:solidFill>
              </a:rPr>
              <a:t>西弗月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zh-TW" altLang="en-US" sz="4000" b="1" dirty="0" smtClean="0">
                <a:solidFill>
                  <a:srgbClr val="451BF7"/>
                </a:solidFill>
              </a:rPr>
              <a:t>     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(</a:t>
            </a:r>
            <a:r>
              <a:rPr lang="en-US" altLang="zh-TW" sz="4000" b="1" dirty="0" err="1" smtClean="0">
                <a:solidFill>
                  <a:srgbClr val="451BF7"/>
                </a:solidFill>
              </a:rPr>
              <a:t>Ziv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, </a:t>
            </a:r>
            <a:r>
              <a:rPr lang="en-US" altLang="zh-TW" sz="4000" b="1" dirty="0" err="1" smtClean="0">
                <a:solidFill>
                  <a:srgbClr val="451BF7"/>
                </a:solidFill>
              </a:rPr>
              <a:t>ie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.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光輝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)</a:t>
            </a: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3.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舊約聖經稱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”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二月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”</a:t>
            </a: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4.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以薩迦</a:t>
            </a:r>
            <a:r>
              <a:rPr lang="en-US" altLang="zh-TW" sz="4000" b="1" dirty="0" smtClean="0">
                <a:solidFill>
                  <a:srgbClr val="451BF7"/>
                </a:solidFill>
              </a:rPr>
              <a:t>(Issachar)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的月份</a:t>
            </a:r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71800" y="-1676400"/>
            <a:ext cx="14859000" cy="125730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82B-1AE6-4D96-8952-53DBCABBC1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1524000"/>
            <a:ext cx="1066800" cy="1143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-2895600"/>
            <a:ext cx="8839200" cy="139446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124200" y="4114800"/>
            <a:ext cx="23622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zh-TW" sz="5400" b="1" dirty="0" smtClean="0">
                <a:solidFill>
                  <a:srgbClr val="451BF7"/>
                </a:solidFill>
              </a:rPr>
              <a:t> </a:t>
            </a:r>
            <a:r>
              <a:rPr lang="zh-TW" altLang="en-US" b="1" u="sng" dirty="0" smtClean="0">
                <a:solidFill>
                  <a:srgbClr val="451BF7"/>
                </a:solidFill>
              </a:rPr>
              <a:t>以薩迦</a:t>
            </a:r>
            <a:r>
              <a:rPr lang="en-US" altLang="zh-TW" b="1" dirty="0" smtClean="0">
                <a:solidFill>
                  <a:srgbClr val="451BF7"/>
                </a:solidFill>
              </a:rPr>
              <a:t>(</a:t>
            </a:r>
            <a:r>
              <a:rPr lang="zh-TW" altLang="en-US" b="1" dirty="0" smtClean="0">
                <a:solidFill>
                  <a:srgbClr val="451BF7"/>
                </a:solidFill>
              </a:rPr>
              <a:t>價值</a:t>
            </a:r>
            <a:r>
              <a:rPr lang="en-US" altLang="zh-TW" b="1" dirty="0" smtClean="0">
                <a:solidFill>
                  <a:srgbClr val="451BF7"/>
                </a:solidFill>
              </a:rPr>
              <a:t> )</a:t>
            </a:r>
            <a:r>
              <a:rPr lang="zh-TW" altLang="en-US" b="1" dirty="0" smtClean="0">
                <a:solidFill>
                  <a:srgbClr val="451BF7"/>
                </a:solidFill>
              </a:rPr>
              <a:t>支派 </a:t>
            </a:r>
            <a:r>
              <a:rPr lang="en-US" altLang="zh-TW" b="1" dirty="0" smtClean="0">
                <a:solidFill>
                  <a:srgbClr val="451BF7"/>
                </a:solidFill>
              </a:rPr>
              <a:t>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5638800"/>
          </a:xfrm>
        </p:spPr>
        <p:txBody>
          <a:bodyPr>
            <a:normAutofit/>
          </a:bodyPr>
          <a:lstStyle/>
          <a:p>
            <a:pPr algn="l"/>
            <a:r>
              <a:rPr lang="en-US" altLang="zh-TW" sz="3500" b="1" dirty="0" smtClean="0">
                <a:solidFill>
                  <a:srgbClr val="451BF7"/>
                </a:solidFill>
              </a:rPr>
              <a:t>1. [</a:t>
            </a:r>
            <a:r>
              <a:rPr lang="zh-TW" altLang="en-US" sz="3500" b="1" dirty="0" smtClean="0">
                <a:solidFill>
                  <a:srgbClr val="451BF7"/>
                </a:solidFill>
              </a:rPr>
              <a:t>創</a:t>
            </a:r>
            <a:r>
              <a:rPr lang="en-US" altLang="zh-TW" sz="3500" b="1" dirty="0" smtClean="0">
                <a:solidFill>
                  <a:srgbClr val="451BF7"/>
                </a:solidFill>
              </a:rPr>
              <a:t>49:14-15]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以薩迦是個</a:t>
            </a:r>
            <a:r>
              <a:rPr lang="zh-TW" altLang="en-US" sz="3500" b="1" u="sng" dirty="0" smtClean="0">
                <a:solidFill>
                  <a:srgbClr val="0000FF"/>
                </a:solidFill>
              </a:rPr>
              <a:t>強壯的驢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，臥在羊圈之中。他以</a:t>
            </a:r>
            <a:r>
              <a:rPr lang="zh-TW" altLang="en-US" sz="3500" b="1" u="sng" dirty="0" smtClean="0">
                <a:solidFill>
                  <a:srgbClr val="0000FF"/>
                </a:solidFill>
              </a:rPr>
              <a:t>安靜為佳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，以肥地為美，便低肩背重，成為服苦的僕人。</a:t>
            </a:r>
            <a:endParaRPr lang="en-US" altLang="zh-TW" sz="3500" b="1" dirty="0" smtClean="0">
              <a:solidFill>
                <a:srgbClr val="451BF7"/>
              </a:solidFill>
            </a:endParaRPr>
          </a:p>
          <a:p>
            <a:pPr marL="109538" indent="-109538" algn="l"/>
            <a:r>
              <a:rPr lang="en-US" altLang="zh-TW" sz="3500" b="1" dirty="0" smtClean="0">
                <a:solidFill>
                  <a:srgbClr val="451BF7"/>
                </a:solidFill>
              </a:rPr>
              <a:t>2.</a:t>
            </a:r>
            <a:r>
              <a:rPr lang="zh-TW" altLang="en-US" sz="3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500" b="1" dirty="0" smtClean="0">
                <a:solidFill>
                  <a:srgbClr val="451BF7"/>
                </a:solidFill>
              </a:rPr>
              <a:t>[</a:t>
            </a:r>
            <a:r>
              <a:rPr lang="zh-TW" altLang="en-US" sz="3500" b="1" dirty="0" smtClean="0">
                <a:solidFill>
                  <a:srgbClr val="451BF7"/>
                </a:solidFill>
              </a:rPr>
              <a:t>歷上</a:t>
            </a:r>
            <a:r>
              <a:rPr lang="en-US" altLang="zh-TW" sz="3500" b="1" dirty="0" smtClean="0">
                <a:solidFill>
                  <a:srgbClr val="451BF7"/>
                </a:solidFill>
              </a:rPr>
              <a:t>12:32] 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以薩迦支派，有二百族都</a:t>
            </a:r>
            <a:r>
              <a:rPr lang="zh-TW" altLang="en-US" sz="3500" b="1" u="sng" dirty="0" smtClean="0">
                <a:solidFill>
                  <a:srgbClr val="FF0000"/>
                </a:solidFill>
              </a:rPr>
              <a:t>通達時務</a:t>
            </a:r>
            <a:r>
              <a:rPr lang="zh-TW" altLang="en-US" sz="35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TW" sz="3500" b="1" dirty="0" smtClean="0">
                <a:solidFill>
                  <a:srgbClr val="0000FF"/>
                </a:solidFill>
              </a:rPr>
              <a:t>(had understanding of the times)</a:t>
            </a:r>
            <a:r>
              <a:rPr lang="zh-TW" altLang="en-US" sz="3500" b="1" dirty="0" smtClean="0">
                <a:solidFill>
                  <a:srgbClr val="0000FF"/>
                </a:solidFill>
              </a:rPr>
              <a:t>，知道以色列人所當行的；他們族弟兄都聽從他們的命令。</a:t>
            </a:r>
            <a:r>
              <a:rPr lang="en-US" altLang="zh-TW" sz="3500" b="1" dirty="0" smtClean="0">
                <a:solidFill>
                  <a:srgbClr val="047604"/>
                </a:solidFill>
              </a:rPr>
              <a:t>( </a:t>
            </a:r>
            <a:r>
              <a:rPr lang="zh-TW" altLang="en-US" sz="3500" b="1" dirty="0" smtClean="0">
                <a:solidFill>
                  <a:srgbClr val="047604"/>
                </a:solidFill>
              </a:rPr>
              <a:t>禱告重點</a:t>
            </a:r>
            <a:r>
              <a:rPr lang="en-US" altLang="zh-TW" sz="3500" b="1" dirty="0" smtClean="0">
                <a:solidFill>
                  <a:srgbClr val="047604"/>
                </a:solidFill>
              </a:rPr>
              <a:t>1)</a:t>
            </a:r>
          </a:p>
          <a:p>
            <a:pPr marL="514350" indent="-514350" algn="l"/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zh-TW" sz="5400" b="1" dirty="0" smtClean="0">
                <a:solidFill>
                  <a:srgbClr val="451BF7"/>
                </a:solidFill>
              </a:rPr>
              <a:t> </a:t>
            </a:r>
            <a:r>
              <a:rPr lang="zh-TW" altLang="en-US" b="1" u="sng" dirty="0" smtClean="0">
                <a:solidFill>
                  <a:srgbClr val="451BF7"/>
                </a:solidFill>
              </a:rPr>
              <a:t>以薩迦</a:t>
            </a:r>
            <a:r>
              <a:rPr lang="zh-TW" altLang="en-US" b="1" dirty="0" smtClean="0">
                <a:solidFill>
                  <a:srgbClr val="451BF7"/>
                </a:solidFill>
              </a:rPr>
              <a:t>支派 </a:t>
            </a:r>
            <a:r>
              <a:rPr lang="en-US" altLang="zh-TW" b="1" dirty="0" smtClean="0">
                <a:solidFill>
                  <a:srgbClr val="451BF7"/>
                </a:solidFill>
              </a:rPr>
              <a:t>-2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 lnSpcReduction="10000"/>
          </a:bodyPr>
          <a:lstStyle/>
          <a:p>
            <a:pPr marL="109538" indent="-109538" algn="l"/>
            <a:r>
              <a:rPr lang="en-US" altLang="zh-TW" sz="3700" b="1" dirty="0" smtClean="0">
                <a:solidFill>
                  <a:srgbClr val="0000FF"/>
                </a:solidFill>
              </a:rPr>
              <a:t>3. </a:t>
            </a:r>
            <a:r>
              <a:rPr lang="en-US" altLang="zh-TW" sz="3700" dirty="0" smtClean="0">
                <a:solidFill>
                  <a:srgbClr val="0000FF"/>
                </a:solidFill>
              </a:rPr>
              <a:t>[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申</a:t>
            </a:r>
            <a:r>
              <a:rPr lang="en-US" altLang="zh-TW" sz="3700" b="1" dirty="0" smtClean="0">
                <a:solidFill>
                  <a:srgbClr val="0000FF"/>
                </a:solidFill>
              </a:rPr>
              <a:t>33:18 ~ 19]..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以薩迦啊，在你帳棚裏可以快樂。他們要將列邦召到山上，在那裏獻公義的祭</a:t>
            </a:r>
            <a:r>
              <a:rPr lang="en-US" altLang="zh-TW" sz="3700" b="1" dirty="0" smtClean="0">
                <a:solidFill>
                  <a:srgbClr val="0000FF"/>
                </a:solidFill>
              </a:rPr>
              <a:t>..</a:t>
            </a:r>
          </a:p>
          <a:p>
            <a:pPr marL="109538" indent="-109538" algn="l"/>
            <a:r>
              <a:rPr lang="en-US" altLang="zh-TW" sz="3700" b="1" dirty="0" smtClean="0">
                <a:solidFill>
                  <a:srgbClr val="0000FF"/>
                </a:solidFill>
              </a:rPr>
              <a:t>4. [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士師</a:t>
            </a:r>
            <a:r>
              <a:rPr lang="en-US" altLang="zh-TW" sz="3700" b="1" dirty="0" smtClean="0">
                <a:solidFill>
                  <a:srgbClr val="0000FF"/>
                </a:solidFill>
              </a:rPr>
              <a:t>5:15] 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以薩迦的首領與</a:t>
            </a:r>
            <a:r>
              <a:rPr lang="zh-TW" altLang="en-US" sz="3700" b="1" u="sng" dirty="0" smtClean="0">
                <a:solidFill>
                  <a:srgbClr val="0000FF"/>
                </a:solidFill>
              </a:rPr>
              <a:t>底波拉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同來；以薩迦怎樣，</a:t>
            </a:r>
            <a:r>
              <a:rPr lang="zh-TW" altLang="en-US" sz="3700" b="1" u="sng" dirty="0" smtClean="0">
                <a:solidFill>
                  <a:srgbClr val="0000FF"/>
                </a:solidFill>
              </a:rPr>
              <a:t>巴拉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也怎樣。</a:t>
            </a:r>
            <a:endParaRPr lang="en-US" altLang="zh-TW" sz="3700" b="1" dirty="0" smtClean="0">
              <a:solidFill>
                <a:srgbClr val="0000FF"/>
              </a:solidFill>
            </a:endParaRPr>
          </a:p>
          <a:p>
            <a:pPr marL="109538" indent="-109538" algn="l"/>
            <a:r>
              <a:rPr lang="en-US" altLang="zh-TW" sz="3700" b="1" dirty="0" smtClean="0">
                <a:solidFill>
                  <a:srgbClr val="0000FF"/>
                </a:solidFill>
              </a:rPr>
              <a:t>5.</a:t>
            </a:r>
            <a:r>
              <a:rPr lang="zh-TW" altLang="en-US" sz="3700" b="1" dirty="0" smtClean="0">
                <a:solidFill>
                  <a:srgbClr val="0000FF"/>
                </a:solidFill>
              </a:rPr>
              <a:t>以薩迦支派是以色列的博學支派</a:t>
            </a:r>
            <a:r>
              <a:rPr lang="en-US" altLang="zh-TW" sz="3700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 algn="l"/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以珥月聖經發生的事  </a:t>
            </a:r>
            <a:r>
              <a:rPr lang="en-US" altLang="zh-TW" b="1" dirty="0" smtClean="0"/>
              <a:t>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341313" indent="-341313" algn="l">
              <a:buFont typeface="+mj-lt"/>
              <a:buAutoNum type="arabicPeriod"/>
            </a:pPr>
            <a:r>
              <a:rPr lang="zh-TW" altLang="en-US" sz="11200" b="1" dirty="0" smtClean="0">
                <a:solidFill>
                  <a:srgbClr val="451BF7"/>
                </a:solidFill>
              </a:rPr>
              <a:t>耶和華應許</a:t>
            </a:r>
            <a:r>
              <a:rPr lang="zh-TW" altLang="en-US" sz="11200" b="1" u="sng" dirty="0" smtClean="0">
                <a:solidFill>
                  <a:srgbClr val="FF0000"/>
                </a:solidFill>
              </a:rPr>
              <a:t>醫治</a:t>
            </a:r>
            <a:r>
              <a:rPr lang="zh-TW" altLang="en-US" sz="11200" b="1" dirty="0" smtClean="0">
                <a:solidFill>
                  <a:srgbClr val="451BF7"/>
                </a:solidFill>
              </a:rPr>
              <a:t>臨到猶太人 </a:t>
            </a:r>
            <a:r>
              <a:rPr lang="en-US" altLang="zh-TW" sz="11200" b="1" dirty="0" smtClean="0">
                <a:solidFill>
                  <a:srgbClr val="047604"/>
                </a:solidFill>
              </a:rPr>
              <a:t>(</a:t>
            </a:r>
            <a:r>
              <a:rPr lang="zh-TW" altLang="en-US" sz="11200" b="1" dirty="0" smtClean="0">
                <a:solidFill>
                  <a:srgbClr val="047604"/>
                </a:solidFill>
              </a:rPr>
              <a:t>禱告重點</a:t>
            </a:r>
            <a:r>
              <a:rPr lang="en-US" altLang="zh-TW" sz="11200" b="1" dirty="0" smtClean="0">
                <a:solidFill>
                  <a:srgbClr val="047604"/>
                </a:solidFill>
              </a:rPr>
              <a:t>2.):</a:t>
            </a:r>
          </a:p>
          <a:p>
            <a:pPr marL="341313" indent="-341313" algn="l"/>
            <a:r>
              <a:rPr lang="en-US" altLang="zh-TW" sz="11200" b="1" dirty="0" smtClean="0">
                <a:solidFill>
                  <a:srgbClr val="451BF7"/>
                </a:solidFill>
              </a:rPr>
              <a:t>    [</a:t>
            </a:r>
            <a:r>
              <a:rPr lang="zh-TW" altLang="en-US" sz="11200" b="1" dirty="0" smtClean="0">
                <a:solidFill>
                  <a:srgbClr val="451BF7"/>
                </a:solidFill>
              </a:rPr>
              <a:t>出</a:t>
            </a:r>
            <a:r>
              <a:rPr lang="en-US" altLang="zh-TW" sz="11200" b="1" dirty="0" smtClean="0">
                <a:solidFill>
                  <a:srgbClr val="451BF7"/>
                </a:solidFill>
              </a:rPr>
              <a:t>15:26] 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又說：「</a:t>
            </a:r>
            <a:r>
              <a:rPr lang="zh-TW" altLang="en-US" sz="11200" b="1" u="sng" dirty="0" smtClean="0">
                <a:solidFill>
                  <a:srgbClr val="FF0000"/>
                </a:solidFill>
              </a:rPr>
              <a:t>你若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留意聽耶和華－你神的話，又行我眼中看為正的事，留心聽我的誡命，守我一切的律例，我就不將所加與埃及人的疾病加在你身上，</a:t>
            </a:r>
            <a:r>
              <a:rPr lang="zh-TW" altLang="en-US" sz="11200" b="1" dirty="0" smtClean="0">
                <a:solidFill>
                  <a:srgbClr val="FF0000"/>
                </a:solidFill>
              </a:rPr>
              <a:t>因為我－耶和華是醫治你的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… 16:1..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在出埃及後</a:t>
            </a:r>
            <a:r>
              <a:rPr lang="zh-TW" altLang="en-US" sz="11200" b="1" u="sng" dirty="0" smtClean="0">
                <a:solidFill>
                  <a:srgbClr val="0000FF"/>
                </a:solidFill>
              </a:rPr>
              <a:t>第二個月十五日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到了以琳和西奈中間、汛的曠野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.</a:t>
            </a:r>
          </a:p>
          <a:p>
            <a:pPr marL="341313" indent="-341313" algn="l"/>
            <a:r>
              <a:rPr lang="en-US" altLang="zh-TW" sz="112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開始天降瑪哪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: </a:t>
            </a:r>
          </a:p>
          <a:p>
            <a:pPr marL="341313" indent="-341313" algn="l"/>
            <a:r>
              <a:rPr lang="zh-TW" altLang="en-US" sz="11200" b="1" dirty="0" smtClean="0">
                <a:solidFill>
                  <a:srgbClr val="0000FF"/>
                </a:solidFill>
              </a:rPr>
              <a:t>    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[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出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16:4] 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耶和華對摩西說：「看哪，我要</a:t>
            </a:r>
            <a:r>
              <a:rPr lang="zh-TW" altLang="en-US" sz="11200" b="1" u="sng" dirty="0" smtClean="0">
                <a:solidFill>
                  <a:srgbClr val="0000FF"/>
                </a:solidFill>
              </a:rPr>
              <a:t>從天降食物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給你們。百姓可以出去，每天收集當天的分量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。</a:t>
            </a:r>
            <a:endParaRPr lang="en-US" altLang="zh-TW" sz="11200" b="1" dirty="0" smtClean="0">
              <a:solidFill>
                <a:srgbClr val="0000FF"/>
              </a:solidFill>
            </a:endParaRPr>
          </a:p>
          <a:p>
            <a:pPr marL="341313" indent="-341313" algn="l">
              <a:buFont typeface="Wingdings" pitchFamily="2" charset="2"/>
              <a:buChar char="ü"/>
            </a:pPr>
            <a:r>
              <a:rPr lang="zh-TW" altLang="en-US" sz="11200" b="1" dirty="0" smtClean="0">
                <a:solidFill>
                  <a:srgbClr val="0000FF"/>
                </a:solidFill>
              </a:rPr>
              <a:t>瑪哪是有醫治的效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用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;  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經歷</a:t>
            </a:r>
            <a:r>
              <a:rPr lang="zh-TW" altLang="en-US" sz="11200" b="1" dirty="0" smtClean="0">
                <a:solidFill>
                  <a:srgbClr val="FF0000"/>
                </a:solidFill>
              </a:rPr>
              <a:t>醫</a:t>
            </a:r>
            <a:r>
              <a:rPr lang="zh-TW" altLang="en-US" sz="11200" b="1" dirty="0" smtClean="0">
                <a:solidFill>
                  <a:srgbClr val="FF0000"/>
                </a:solidFill>
              </a:rPr>
              <a:t>治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的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月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份</a:t>
            </a:r>
            <a:r>
              <a:rPr lang="en-US" altLang="zh-TW" sz="11200" b="1" dirty="0" smtClean="0">
                <a:solidFill>
                  <a:srgbClr val="0000FF"/>
                </a:solidFill>
              </a:rPr>
              <a:t>; </a:t>
            </a:r>
          </a:p>
          <a:p>
            <a:pPr marL="341313" indent="-341313" algn="l">
              <a:buFont typeface="Wingdings" pitchFamily="2" charset="2"/>
              <a:buChar char="ü"/>
            </a:pPr>
            <a:r>
              <a:rPr lang="zh-TW" altLang="en-US" sz="11200" b="1" dirty="0" smtClean="0">
                <a:solidFill>
                  <a:srgbClr val="0000FF"/>
                </a:solidFill>
              </a:rPr>
              <a:t>過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一個</a:t>
            </a:r>
            <a:r>
              <a:rPr lang="zh-TW" altLang="en-US" sz="11200" b="1" dirty="0" smtClean="0">
                <a:solidFill>
                  <a:srgbClr val="FF0000"/>
                </a:solidFill>
              </a:rPr>
              <a:t>悔改</a:t>
            </a:r>
            <a:r>
              <a:rPr lang="zh-TW" altLang="en-US" sz="11200" b="1" dirty="0" smtClean="0">
                <a:solidFill>
                  <a:srgbClr val="0000FF"/>
                </a:solidFill>
              </a:rPr>
              <a:t>的生活</a:t>
            </a:r>
            <a:endParaRPr lang="en-US" altLang="zh-TW" sz="11200" b="1" dirty="0" smtClean="0">
              <a:solidFill>
                <a:srgbClr val="0000FF"/>
              </a:solidFill>
            </a:endParaRPr>
          </a:p>
          <a:p>
            <a:pPr marL="341313" indent="-341313" algn="l"/>
            <a:endParaRPr lang="en-US" altLang="zh-TW" sz="11200" b="1" dirty="0" smtClean="0">
              <a:solidFill>
                <a:srgbClr val="0000FF"/>
              </a:solidFill>
            </a:endParaRPr>
          </a:p>
          <a:p>
            <a:pPr marL="341313" indent="-341313" algn="l"/>
            <a:endParaRPr lang="en-US" altLang="zh-TW" sz="3600" b="1" dirty="0" smtClean="0">
              <a:solidFill>
                <a:srgbClr val="0000FF"/>
              </a:solidFill>
            </a:endParaRPr>
          </a:p>
          <a:p>
            <a:pPr marL="341313" indent="-341313" algn="l"/>
            <a:endParaRPr lang="zh-TW" altLang="en-US" sz="3600" b="1" dirty="0" smtClean="0">
              <a:solidFill>
                <a:srgbClr val="0000FF"/>
              </a:solidFill>
            </a:endParaRPr>
          </a:p>
          <a:p>
            <a:pPr marL="514350" indent="-514350" algn="l"/>
            <a:endParaRPr lang="en-US" altLang="zh-TW" sz="3400" b="1" dirty="0" smtClean="0">
              <a:solidFill>
                <a:srgbClr val="451BF7"/>
              </a:solidFill>
            </a:endParaRPr>
          </a:p>
          <a:p>
            <a:pPr marL="514350" indent="-514350" algn="l"/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40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451BF7"/>
                </a:solidFill>
              </a:rPr>
              <a:t> </a:t>
            </a:r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以珥月聖經發生的事  </a:t>
            </a:r>
            <a:r>
              <a:rPr lang="en-US" altLang="zh-TW" b="1" dirty="0" smtClean="0"/>
              <a:t>-2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229600" cy="5105400"/>
          </a:xfrm>
        </p:spPr>
        <p:txBody>
          <a:bodyPr>
            <a:normAutofit fontScale="32500" lnSpcReduction="20000"/>
          </a:bodyPr>
          <a:lstStyle/>
          <a:p>
            <a:pPr marL="514350" indent="-514350" algn="l"/>
            <a:r>
              <a:rPr lang="en-US" altLang="zh-TW" sz="9800" b="1" dirty="0" smtClean="0">
                <a:solidFill>
                  <a:srgbClr val="451BF7"/>
                </a:solidFill>
              </a:rPr>
              <a:t>3. 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以色列第一次人口普查</a:t>
            </a:r>
            <a:endParaRPr lang="en-US" altLang="zh-TW" sz="98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9800" b="1" dirty="0" smtClean="0">
                <a:solidFill>
                  <a:srgbClr val="451BF7"/>
                </a:solidFill>
              </a:rPr>
              <a:t>     [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數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1:1~18]…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第二年二月初一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耶和華曉諭摩西說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…..</a:t>
            </a:r>
          </a:p>
          <a:p>
            <a:pPr marL="514350" indent="-514350" algn="l"/>
            <a:endParaRPr lang="en-US" altLang="zh-TW" sz="98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9800" b="1" dirty="0" smtClean="0">
                <a:solidFill>
                  <a:srgbClr val="451BF7"/>
                </a:solidFill>
              </a:rPr>
              <a:t>4. </a:t>
            </a:r>
            <a:r>
              <a:rPr lang="zh-TW" altLang="en-US" sz="9800" b="1" dirty="0" smtClean="0">
                <a:solidFill>
                  <a:srgbClr val="FF0000"/>
                </a:solidFill>
              </a:rPr>
              <a:t>第二個逾越節</a:t>
            </a:r>
            <a:endParaRPr lang="en-US" altLang="zh-TW" sz="98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zh-TW" altLang="en-US" sz="9800" b="1" dirty="0" smtClean="0">
                <a:solidFill>
                  <a:srgbClr val="451BF7"/>
                </a:solidFill>
              </a:rPr>
              <a:t>     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[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數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9:10~11] 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你曉諭以色列人說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;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 你們和你們後代中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 若有人因死屍而不潔淨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 或在遠方行路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 還要向耶和華守逾越節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.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 他們要在</a:t>
            </a:r>
            <a:r>
              <a:rPr lang="zh-TW" altLang="en-US" sz="9800" b="1" u="sng" dirty="0" smtClean="0">
                <a:solidFill>
                  <a:srgbClr val="451BF7"/>
                </a:solidFill>
              </a:rPr>
              <a:t>二月十四日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黃昏的時後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9800" b="1" dirty="0" smtClean="0">
                <a:solidFill>
                  <a:srgbClr val="451BF7"/>
                </a:solidFill>
              </a:rPr>
              <a:t>守逾越節</a:t>
            </a:r>
            <a:r>
              <a:rPr lang="en-US" altLang="zh-TW" sz="9800" b="1" dirty="0" smtClean="0">
                <a:solidFill>
                  <a:srgbClr val="451BF7"/>
                </a:solidFill>
              </a:rPr>
              <a:t>.</a:t>
            </a:r>
          </a:p>
          <a:p>
            <a:pPr marL="682625" indent="-450850" algn="l">
              <a:buFont typeface="Wingdings" pitchFamily="2" charset="2"/>
              <a:buChar char="ü"/>
            </a:pPr>
            <a:r>
              <a:rPr lang="zh-TW" altLang="en-US" sz="9800" b="1" dirty="0" smtClean="0">
                <a:solidFill>
                  <a:srgbClr val="FF0000"/>
                </a:solidFill>
              </a:rPr>
              <a:t>神總是給我們第二次機會 </a:t>
            </a:r>
            <a:r>
              <a:rPr lang="zh-TW" altLang="en-US" sz="9800" b="1" dirty="0" smtClean="0">
                <a:solidFill>
                  <a:srgbClr val="047604"/>
                </a:solidFill>
              </a:rPr>
              <a:t>（禱告重點</a:t>
            </a:r>
            <a:r>
              <a:rPr lang="en-US" altLang="zh-TW" sz="9800" b="1" dirty="0" smtClean="0">
                <a:solidFill>
                  <a:srgbClr val="047604"/>
                </a:solidFill>
              </a:rPr>
              <a:t>3.</a:t>
            </a:r>
            <a:r>
              <a:rPr lang="zh-TW" altLang="en-US" sz="9800" b="1" dirty="0" smtClean="0">
                <a:solidFill>
                  <a:srgbClr val="047604"/>
                </a:solidFill>
              </a:rPr>
              <a:t>）</a:t>
            </a:r>
            <a:endParaRPr lang="en-US" altLang="zh-TW" sz="9800" b="1" dirty="0" smtClean="0">
              <a:solidFill>
                <a:srgbClr val="047604"/>
              </a:solidFill>
            </a:endParaRPr>
          </a:p>
          <a:p>
            <a:pPr marL="514350" indent="-514350" algn="l"/>
            <a:endParaRPr lang="en-US" altLang="zh-TW" sz="58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5800" b="1" dirty="0" smtClean="0">
                <a:solidFill>
                  <a:srgbClr val="451BF7"/>
                </a:solidFill>
              </a:rPr>
              <a:t>     </a:t>
            </a:r>
            <a:r>
              <a:rPr lang="zh-TW" altLang="en-US" sz="5800" b="1" dirty="0" smtClean="0">
                <a:solidFill>
                  <a:srgbClr val="451BF7"/>
                </a:solidFill>
              </a:rPr>
              <a:t> </a:t>
            </a:r>
            <a:endParaRPr lang="en-US" sz="58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zh-TW" altLang="en-US" b="1" dirty="0" smtClean="0"/>
              <a:t>以珥月聖經發生的事  </a:t>
            </a:r>
            <a:r>
              <a:rPr lang="en-US" altLang="zh-TW" b="1" dirty="0" smtClean="0"/>
              <a:t>-3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696200" cy="5334000"/>
          </a:xfrm>
        </p:spPr>
        <p:txBody>
          <a:bodyPr>
            <a:normAutofit fontScale="25000" lnSpcReduction="20000"/>
          </a:bodyPr>
          <a:lstStyle/>
          <a:p>
            <a:pPr marL="514350" indent="-514350" algn="l"/>
            <a:r>
              <a:rPr lang="en-US" altLang="zh-TW" sz="12800" b="1" dirty="0" smtClean="0">
                <a:solidFill>
                  <a:srgbClr val="451BF7"/>
                </a:solidFill>
              </a:rPr>
              <a:t>5.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希西家守逾越節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:</a:t>
            </a:r>
          </a:p>
          <a:p>
            <a:pPr marL="514350" indent="-514350" algn="l"/>
            <a:r>
              <a:rPr lang="zh-TW" altLang="en-US" sz="12800" b="1" dirty="0" smtClean="0">
                <a:solidFill>
                  <a:srgbClr val="451BF7"/>
                </a:solidFill>
              </a:rPr>
              <a:t>    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[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歷下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30:1-5 , 13-27] …3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正月間他們不能守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;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因為</a:t>
            </a:r>
            <a:r>
              <a:rPr lang="zh-TW" altLang="en-US" sz="12800" b="1" u="sng" dirty="0" smtClean="0">
                <a:solidFill>
                  <a:srgbClr val="451BF7"/>
                </a:solidFill>
              </a:rPr>
              <a:t>自潔的祭司尚不敷用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…4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因為照所寫的例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守這節不多了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…13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二月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有許多人在耶路撒冷聚集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成為大會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要守除酵節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…26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這樣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在耶路撒冷</a:t>
            </a:r>
            <a:r>
              <a:rPr lang="zh-TW" altLang="en-US" sz="12800" b="1" u="sng" dirty="0" smtClean="0">
                <a:solidFill>
                  <a:srgbClr val="451BF7"/>
                </a:solidFill>
              </a:rPr>
              <a:t>大有喜樂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自從以色列王大衛兒子所羅門的時後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在耶路撒冷沒有這樣的喜樂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.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</a:t>
            </a:r>
            <a:endParaRPr lang="en-US" altLang="zh-TW" sz="12800" b="1" dirty="0" smtClean="0">
              <a:solidFill>
                <a:srgbClr val="451BF7"/>
              </a:solidFill>
            </a:endParaRPr>
          </a:p>
          <a:p>
            <a:pPr marL="514350" indent="-514350" algn="l"/>
            <a:endParaRPr lang="en-US" altLang="zh-TW" sz="4000" b="1" dirty="0" smtClean="0">
              <a:solidFill>
                <a:srgbClr val="451BF7"/>
              </a:solidFill>
            </a:endParaRPr>
          </a:p>
          <a:p>
            <a:pPr marL="514350" indent="-514350" algn="l"/>
            <a:r>
              <a:rPr lang="en-US" altLang="zh-TW" sz="12800" b="1" dirty="0" smtClean="0">
                <a:solidFill>
                  <a:srgbClr val="451BF7"/>
                </a:solidFill>
              </a:rPr>
              <a:t>6. </a:t>
            </a:r>
            <a:r>
              <a:rPr lang="zh-TW" altLang="en-US" sz="12800" b="1" dirty="0" smtClean="0">
                <a:solidFill>
                  <a:srgbClr val="FF0000"/>
                </a:solidFill>
              </a:rPr>
              <a:t>所羅門建造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2800" b="1" dirty="0" smtClean="0">
                <a:solidFill>
                  <a:srgbClr val="FF0000"/>
                </a:solidFill>
              </a:rPr>
              <a:t>第一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 )</a:t>
            </a:r>
            <a:r>
              <a:rPr lang="zh-TW" altLang="en-US" sz="12800" b="1" dirty="0" smtClean="0">
                <a:solidFill>
                  <a:srgbClr val="FF0000"/>
                </a:solidFill>
              </a:rPr>
              <a:t>聖殿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 algn="l"/>
            <a:r>
              <a:rPr lang="zh-TW" altLang="en-US" sz="12800" b="1" dirty="0" smtClean="0">
                <a:solidFill>
                  <a:srgbClr val="451BF7"/>
                </a:solidFill>
              </a:rPr>
              <a:t>    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[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王上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6:1] … 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所羅門做以色列王第四年西弗月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就是二月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,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開工建造耶和華的殿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.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 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(~~</a:t>
            </a:r>
            <a:r>
              <a:rPr lang="zh-TW" altLang="en-US" sz="12800" b="1" dirty="0" smtClean="0">
                <a:solidFill>
                  <a:srgbClr val="451BF7"/>
                </a:solidFill>
              </a:rPr>
              <a:t>歷下</a:t>
            </a:r>
            <a:r>
              <a:rPr lang="en-US" altLang="zh-TW" sz="12800" b="1" dirty="0" smtClean="0">
                <a:solidFill>
                  <a:srgbClr val="451BF7"/>
                </a:solidFill>
              </a:rPr>
              <a:t>3:2)</a:t>
            </a:r>
          </a:p>
          <a:p>
            <a:pPr marL="514350" indent="-514350" algn="l"/>
            <a:endParaRPr lang="en-US" sz="4000" b="1" dirty="0" smtClean="0">
              <a:solidFill>
                <a:srgbClr val="451BF7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2194</Words>
  <Application>Microsoft Office PowerPoint</Application>
  <PresentationFormat>On-screen Show (4:3)</PresentationFormat>
  <Paragraphs>136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十二月份（支派）的屬靈意義</vt:lpstr>
      <vt:lpstr>以珥月(Iyar)  -1</vt:lpstr>
      <vt:lpstr>Slide 3</vt:lpstr>
      <vt:lpstr>Slide 4</vt:lpstr>
      <vt:lpstr> 以薩迦(價值 )支派 -1</vt:lpstr>
      <vt:lpstr> 以薩迦支派 -2</vt:lpstr>
      <vt:lpstr>以珥月聖經發生的事  -1</vt:lpstr>
      <vt:lpstr>以珥月聖經發生的事  -2</vt:lpstr>
      <vt:lpstr>以珥月聖經發生的事  -3</vt:lpstr>
      <vt:lpstr>以珥月聖經發生的事  -4</vt:lpstr>
      <vt:lpstr>以珥月在近代 以色列的歷史 </vt:lpstr>
      <vt:lpstr>以珥月– 從逾越節走向五旬節</vt:lpstr>
      <vt:lpstr> </vt:lpstr>
      <vt:lpstr>禱告 -1</vt:lpstr>
      <vt:lpstr>禱告 -2</vt:lpstr>
      <vt:lpstr>禱告 -3</vt:lpstr>
      <vt:lpstr>禱告 -4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十二月份（支派）的屬靈意義</dc:title>
  <dc:creator>Helen Wang</dc:creator>
  <cp:lastModifiedBy>Helen Wang</cp:lastModifiedBy>
  <cp:revision>241</cp:revision>
  <dcterms:created xsi:type="dcterms:W3CDTF">2014-04-25T04:29:59Z</dcterms:created>
  <dcterms:modified xsi:type="dcterms:W3CDTF">2014-05-11T06:06:37Z</dcterms:modified>
</cp:coreProperties>
</file>